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274" r:id="rId5"/>
    <p:sldId id="295" r:id="rId6"/>
    <p:sldId id="262" r:id="rId7"/>
    <p:sldId id="263" r:id="rId8"/>
    <p:sldId id="289" r:id="rId9"/>
    <p:sldId id="290" r:id="rId10"/>
    <p:sldId id="291" r:id="rId11"/>
    <p:sldId id="292" r:id="rId12"/>
    <p:sldId id="269" r:id="rId13"/>
    <p:sldId id="270" r:id="rId14"/>
    <p:sldId id="287" r:id="rId15"/>
    <p:sldId id="266" r:id="rId16"/>
    <p:sldId id="284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1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22-Apr-17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22-Apr-17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lan.gocic@gaf.ni.ac.rs" TargetMode="External"/><Relationship Id="rId4" Type="http://schemas.openxmlformats.org/officeDocument/2006/relationships/hyperlink" Target="mailto:natriskuni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143000"/>
          </a:xfrm>
        </p:spPr>
        <p:txBody>
          <a:bodyPr>
            <a:normAutofit fontScale="62500" lnSpcReduction="20000"/>
          </a:bodyPr>
          <a:lstStyle/>
          <a:p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 </a:t>
            </a:r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projekat</a:t>
            </a:r>
          </a:p>
          <a:p>
            <a:r>
              <a:rPr lang="sr-Latn-BA" dirty="0" smtClean="0">
                <a:solidFill>
                  <a:srgbClr val="419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Razvoj master kurikuluma za upravljanje rizicima od prirodnih katastrofa u zemljama Zapadnog Balkana</a:t>
            </a:r>
            <a:endParaRPr lang="bs-Latn-BA" dirty="0">
              <a:solidFill>
                <a:srgbClr val="419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 u Nišu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IV konferencija zelene gradnje/ 24. april 2017.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 descr="http://rewbc.ni.ac.rs/wp-content/uploads/2016/02/University-NI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Pridruženi partner</a:t>
            </a:r>
            <a:endParaRPr lang="en-US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bs-Latn-BA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C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</a:t>
            </a:r>
            <a:r>
              <a:rPr lang="sr-Latn-C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Republički hidrometerološki zavod Srbije</a:t>
            </a:r>
            <a:endParaRPr lang="en-U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26" descr="http://www.natrisk.ni.ac.rs/images/logos/RHM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685799" cy="68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51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74700"/>
            <a:ext cx="8229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NatRisk </a:t>
            </a:r>
            <a:r>
              <a:rPr kumimoji="0" lang="bs-Latn-B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9182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mapa</a:t>
            </a:r>
            <a:endParaRPr kumimoji="0" lang="bs-Latn-BA" sz="4400" b="0" i="0" u="none" strike="noStrike" kern="1200" cap="none" spc="0" normalizeH="0" baseline="0" noProof="0" dirty="0">
              <a:ln>
                <a:noFill/>
              </a:ln>
              <a:solidFill>
                <a:srgbClr val="419182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 smtClean="0"/>
              <a:t>Izvor: </a:t>
            </a:r>
            <a:r>
              <a:rPr lang="en-US" sz="1000" dirty="0" smtClean="0"/>
              <a:t>http://ec.europa.eu/programmes/erasmus-plus/projects/eplus-project-details-page/?nodeRef=workspace://SpacesStore/c3a0d5cf-9f44-40b1-8731-23c187fc13ee</a:t>
            </a:r>
            <a:endParaRPr lang="en-US" sz="1000" dirty="0"/>
          </a:p>
        </p:txBody>
      </p:sp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Realizacija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dentifi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kacija i analiza problema i potreba u oblasti upravljanja rizicima od prirodnih katastrofa u zemljama Zapadnog Balkana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upoznavanje sa dobrim praksama u Evropskoj Uniji, određivanje neusaglašenosti u ovoj oblasti u Evropskoj Uniji i na Zapadnom Balkanu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master kurikuluma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sa svim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neophodnim elementima u saglasnosti sa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Europe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2020 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strateg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ijom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ET 2020,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standardima i uputstvima za osiguranje kvaliteta i zahtevima Bolonje i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trening nastavnog osoblja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ecembr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nadogradnja nastavnog okruženja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sr-Latn-R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edukativnih treninga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 građanstvo i javni sektor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</a:t>
            </a:r>
            <a:r>
              <a:rPr lang="en-GB" sz="21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ebruar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2018)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mplementa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cija</a:t>
            </a:r>
            <a:r>
              <a:rPr lang="en-GB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master 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uri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GB" sz="21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ul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um</a:t>
            </a:r>
            <a:r>
              <a:rPr lang="en-GB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sr-Latn-RS" sz="2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zajedno sa studentskim praksama i mobilnostima studenata i nastavnika 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 oktobra 2019</a:t>
            </a:r>
            <a:r>
              <a:rPr lang="en-GB" sz="21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  <a:endParaRPr lang="en-US" sz="21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Učešće studenata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tudent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će biti informasani o novim razvijenim master kurikulumima i biće im obezbeđene prakse kod partnera na Zapadnom Balkanu i u Evropskoj Uniji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biće im data mogućnost studiranja u EU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45 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mobil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nosti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Povratne informacije studenata dobijene kroz samovrednosvanje master kurikuluma biće jedan od glavnih indikatora za kvalitet projekta.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GB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tudent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će biti aktivno uključeni u promociji razvijenih master kurikuluma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Indikatori uticaja</a:t>
            </a:r>
            <a:endParaRPr lang="bs-Latn-BA" sz="4000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417320"/>
          <a:ext cx="8382000" cy="5201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2665"/>
                <a:gridCol w="2092239"/>
                <a:gridCol w="2209634"/>
                <a:gridCol w="2277462"/>
              </a:tblGrid>
              <a:tr h="632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Kratkoročni uticaj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Potencijalni korisnici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Kvantitativni indikatori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Kvalitativni</a:t>
                      </a:r>
                      <a:r>
                        <a:rPr lang="sr-Latn-RS" sz="1500" b="1" baseline="0" dirty="0" smtClean="0"/>
                        <a:t> indikatori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b="1" dirty="0" err="1" smtClean="0"/>
                        <a:t>Profesional</a:t>
                      </a:r>
                      <a:r>
                        <a:rPr lang="sr-Latn-RS" sz="1500" b="1" dirty="0" smtClean="0"/>
                        <a:t>ni razvoj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Nastavno osoblje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/>
                        <a:t>93 </a:t>
                      </a:r>
                      <a:r>
                        <a:rPr lang="sr-Latn-RS" sz="1500" dirty="0" smtClean="0"/>
                        <a:t>treniranih nastavnika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err="1" smtClean="0"/>
                        <a:t>Profesional</a:t>
                      </a:r>
                      <a:r>
                        <a:rPr lang="sr-Latn-RS" sz="1500" dirty="0" smtClean="0"/>
                        <a:t>ne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/>
                        <a:t>performan</a:t>
                      </a:r>
                      <a:r>
                        <a:rPr lang="sr-Latn-RS" sz="1500" dirty="0" smtClean="0"/>
                        <a:t>s</a:t>
                      </a:r>
                      <a:r>
                        <a:rPr lang="en-GB" sz="1500" dirty="0" smtClean="0"/>
                        <a:t>e</a:t>
                      </a:r>
                      <a:r>
                        <a:rPr lang="en-GB" sz="1500" dirty="0"/>
                        <a:t>, </a:t>
                      </a:r>
                      <a:r>
                        <a:rPr lang="sr-Latn-RS" sz="1500" dirty="0" smtClean="0"/>
                        <a:t>samovrednovanje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Prikupljanje i</a:t>
                      </a:r>
                      <a:r>
                        <a:rPr lang="en-GB" sz="1500" b="1" dirty="0" err="1" smtClean="0"/>
                        <a:t>novativ</a:t>
                      </a:r>
                      <a:r>
                        <a:rPr lang="sr-Latn-RS" sz="1500" b="1" dirty="0" smtClean="0"/>
                        <a:t>nog</a:t>
                      </a:r>
                      <a:r>
                        <a:rPr lang="en-GB" sz="1500" b="1" dirty="0" smtClean="0"/>
                        <a:t> </a:t>
                      </a:r>
                      <a:r>
                        <a:rPr lang="sr-Latn-RS" sz="1500" b="1" dirty="0" smtClean="0"/>
                        <a:t>znanja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/>
                        <a:t>Student</a:t>
                      </a:r>
                      <a:r>
                        <a:rPr lang="sr-Latn-RS" sz="1500" dirty="0" smtClean="0"/>
                        <a:t>i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120 </a:t>
                      </a:r>
                      <a:r>
                        <a:rPr lang="sr-Latn-RS" sz="1500" dirty="0" smtClean="0"/>
                        <a:t>upisanih i diplomiraih studenata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Provera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Povećanje kapaciteta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err="1" smtClean="0"/>
                        <a:t>Institu</a:t>
                      </a:r>
                      <a:r>
                        <a:rPr lang="sr-Latn-RS" sz="1500" dirty="0" smtClean="0"/>
                        <a:t>cije</a:t>
                      </a:r>
                      <a:r>
                        <a:rPr lang="sr-Latn-RS" sz="1500" baseline="0" dirty="0" smtClean="0"/>
                        <a:t> Zapadnog Balkana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/>
                        <a:t>7 </a:t>
                      </a:r>
                      <a:r>
                        <a:rPr lang="en-GB" sz="1500" dirty="0" err="1" smtClean="0"/>
                        <a:t>laboratori</a:t>
                      </a:r>
                      <a:r>
                        <a:rPr lang="sr-Latn-RS" sz="1500" dirty="0" smtClean="0"/>
                        <a:t>ja sa novim uređajima, softverima i literaturom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Bolji uslovi rada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Svesnost o novim edukativnim treninzima i nihovom značaju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Građani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javni sektor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420 </a:t>
                      </a:r>
                      <a:r>
                        <a:rPr lang="en-GB" sz="1500" dirty="0" err="1" smtClean="0"/>
                        <a:t>regist</a:t>
                      </a:r>
                      <a:r>
                        <a:rPr lang="sr-Latn-RS" sz="1500" dirty="0" smtClean="0"/>
                        <a:t>rovanih učesnika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Povećan interes za učestvovanje u treninzima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b="1" dirty="0" smtClean="0"/>
                        <a:t>Poboljšanje kompetencija kroz edukativne treninge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Građani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javni sektor</a:t>
                      </a:r>
                      <a:endParaRPr lang="en-US" sz="15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 </a:t>
                      </a:r>
                      <a:r>
                        <a:rPr lang="en-GB" sz="1500" dirty="0" smtClean="0"/>
                        <a:t>420 </a:t>
                      </a:r>
                      <a:r>
                        <a:rPr lang="en-GB" sz="1500" dirty="0" err="1" smtClean="0"/>
                        <a:t>tr</a:t>
                      </a:r>
                      <a:r>
                        <a:rPr lang="sr-Latn-RS" sz="1500" dirty="0" smtClean="0"/>
                        <a:t>eniranih učesnika</a:t>
                      </a:r>
                      <a:r>
                        <a:rPr lang="en-GB" sz="1500" dirty="0" smtClean="0"/>
                        <a:t>; </a:t>
                      </a:r>
                      <a:r>
                        <a:rPr lang="en-GB" sz="1500" dirty="0"/>
                        <a:t>14 </a:t>
                      </a:r>
                      <a:r>
                        <a:rPr lang="sr-Latn-RS" sz="1500" dirty="0" smtClean="0"/>
                        <a:t>jednodnevnih </a:t>
                      </a:r>
                      <a:r>
                        <a:rPr lang="en-GB" sz="1500" dirty="0" err="1" smtClean="0"/>
                        <a:t>tr</a:t>
                      </a:r>
                      <a:r>
                        <a:rPr lang="sr-Latn-RS" sz="1500" dirty="0" smtClean="0"/>
                        <a:t>e</a:t>
                      </a:r>
                      <a:r>
                        <a:rPr lang="en-GB" sz="1500" dirty="0" err="1" smtClean="0"/>
                        <a:t>ning</a:t>
                      </a:r>
                      <a:r>
                        <a:rPr lang="sr-Latn-RS" sz="1500" dirty="0" smtClean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Provera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b="1" dirty="0" err="1" smtClean="0"/>
                        <a:t>Inovativ</a:t>
                      </a:r>
                      <a:r>
                        <a:rPr lang="sr-Latn-RS" sz="1500" b="1" dirty="0" smtClean="0"/>
                        <a:t>ne veštine i prikupljanje znanja</a:t>
                      </a:r>
                      <a:endParaRPr lang="en-US" sz="15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/>
                        <a:t>Student</a:t>
                      </a:r>
                      <a:r>
                        <a:rPr lang="sr-Latn-RS" sz="1500" dirty="0" smtClean="0"/>
                        <a:t>i</a:t>
                      </a:r>
                      <a:r>
                        <a:rPr lang="en-GB" sz="1500" dirty="0" smtClean="0"/>
                        <a:t>/</a:t>
                      </a:r>
                      <a:r>
                        <a:rPr lang="sr-Latn-RS" sz="1500" dirty="0" smtClean="0"/>
                        <a:t>Osoblje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Bar</a:t>
                      </a:r>
                      <a:r>
                        <a:rPr lang="en-GB" sz="1500" dirty="0" smtClean="0"/>
                        <a:t>15/21 </a:t>
                      </a:r>
                      <a:r>
                        <a:rPr lang="sr-Latn-RS" sz="1500" dirty="0" smtClean="0"/>
                        <a:t>realizovanih mobilnosti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500" dirty="0" smtClean="0"/>
                        <a:t>Poboljšanje veština i znanja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303" marR="6830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Održivost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Sedam novih master kurikuluma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 zemljama Zapadnog Balkana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biće razvijeno, akreditovano i implementirano.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Tri nova treninga za javni sektor i građanstvo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zajedno sa materijalom biće razvijeno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sprovedeno.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Dodatna edukacija nastavnog osoblja 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novim znanjem i inovativnim nastavnim metodama.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Uveden napredni proces nastave i učenja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5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Uvođenje novih laboratorijskih uređaja, softvera i literature</a:t>
            </a:r>
            <a:r>
              <a:rPr lang="en-GB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ne</a:t>
            </a:r>
            <a:r>
              <a:rPr lang="sr-Latn-RS" sz="2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ophodne za kontinuirani razvoj novih master kurikuluma.</a:t>
            </a:r>
            <a:endParaRPr lang="en-US" sz="25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NatRisk </a:t>
            </a:r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vebsajt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8763"/>
            <a:ext cx="8617754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Društvene mreže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9" y="1724025"/>
            <a:ext cx="4881561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4267200"/>
            <a:ext cx="4876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50" y="1829812"/>
            <a:ext cx="85010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BE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2400" dirty="0" smtClean="0">
                <a:solidFill>
                  <a:srgbClr val="419182"/>
                </a:solidFill>
                <a:latin typeface="Book Antiqua" panose="02040602050305030304" pitchFamily="18" charset="0"/>
                <a:ea typeface="+mj-ea"/>
                <a:cs typeface="+mj-cs"/>
              </a:rPr>
              <a:t>NatRisk</a:t>
            </a:r>
            <a:endParaRPr lang="nl-BE" sz="2400" dirty="0" smtClean="0">
              <a:solidFill>
                <a:srgbClr val="419182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E-m</a:t>
            </a:r>
            <a:r>
              <a:rPr lang="nl-BE" sz="2400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nl-BE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natriskuni@gmail.com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BE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4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Milan </a:t>
            </a:r>
            <a:r>
              <a:rPr lang="sr-Latn-CS" sz="24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Gocić, koordinator projekta</a:t>
            </a:r>
            <a:endParaRPr lang="nl-BE" sz="2400" dirty="0" smtClean="0">
              <a:solidFill>
                <a:srgbClr val="419182"/>
              </a:solidFill>
              <a:latin typeface="Book Antiqua" panose="02040602050305030304" pitchFamily="18" charset="0"/>
            </a:endParaRPr>
          </a:p>
          <a:p>
            <a:pPr algn="ctr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E-m</a:t>
            </a:r>
            <a:r>
              <a:rPr lang="nl-BE" sz="2400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nl-BE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milan.gocic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gaf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ni.ac.rs</a:t>
            </a:r>
            <a:endParaRPr lang="nl-BE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B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 hazards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366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2" descr="Резултат слика за natural hazard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860" y="2819400"/>
            <a:ext cx="2843784" cy="2048256"/>
          </a:xfrm>
          <a:prstGeom prst="rect">
            <a:avLst/>
          </a:prstGeom>
          <a:noFill/>
        </p:spPr>
      </p:pic>
      <p:pic>
        <p:nvPicPr>
          <p:cNvPr id="15" name="Picture 4" descr="Резултат слика за natural hazard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7859" y="4800599"/>
            <a:ext cx="2843784" cy="2048256"/>
          </a:xfrm>
          <a:prstGeom prst="rect">
            <a:avLst/>
          </a:prstGeom>
          <a:noFill/>
        </p:spPr>
      </p:pic>
      <p:pic>
        <p:nvPicPr>
          <p:cNvPr id="16" name="Picture 8" descr="Резултат слика за natural hazards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7860" y="761999"/>
            <a:ext cx="2843784" cy="2048256"/>
          </a:xfrm>
          <a:prstGeom prst="rect">
            <a:avLst/>
          </a:prstGeom>
          <a:noFill/>
        </p:spPr>
      </p:pic>
      <p:pic>
        <p:nvPicPr>
          <p:cNvPr id="17" name="Picture 24" descr="https://upload.wikimedia.org/wikipedia/commons/6/6d/Puu_Oo_cropped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8460" y="761999"/>
            <a:ext cx="2843784" cy="2048256"/>
          </a:xfrm>
          <a:prstGeom prst="rect">
            <a:avLst/>
          </a:prstGeom>
          <a:noFill/>
        </p:spPr>
      </p:pic>
      <p:pic>
        <p:nvPicPr>
          <p:cNvPr id="18" name="Picture 26" descr="Резултат слика за natural hazards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8460" y="2819399"/>
            <a:ext cx="2843784" cy="2048256"/>
          </a:xfrm>
          <a:prstGeom prst="rect">
            <a:avLst/>
          </a:prstGeom>
          <a:noFill/>
        </p:spPr>
      </p:pic>
      <p:pic>
        <p:nvPicPr>
          <p:cNvPr id="19" name="Picture 28" descr="Резултат слика за natural hazards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60" y="2743200"/>
            <a:ext cx="2843784" cy="2048256"/>
          </a:xfrm>
          <a:prstGeom prst="rect">
            <a:avLst/>
          </a:prstGeom>
          <a:noFill/>
        </p:spPr>
      </p:pic>
      <p:pic>
        <p:nvPicPr>
          <p:cNvPr id="20" name="Picture 32" descr="http://www.sekeljic.com/wp-content/uploads/2014/05/obrenovac-poplave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060" y="762000"/>
            <a:ext cx="2843784" cy="2048256"/>
          </a:xfrm>
          <a:prstGeom prst="rect">
            <a:avLst/>
          </a:prstGeom>
          <a:noFill/>
        </p:spPr>
      </p:pic>
      <p:pic>
        <p:nvPicPr>
          <p:cNvPr id="21" name="Picture 36" descr="http://chrisskates.com/wp-content/uploads/2015/01/snow-storm-02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8459" y="4800600"/>
            <a:ext cx="2843784" cy="2048256"/>
          </a:xfrm>
          <a:prstGeom prst="rect">
            <a:avLst/>
          </a:prstGeom>
          <a:noFill/>
        </p:spPr>
      </p:pic>
      <p:pic>
        <p:nvPicPr>
          <p:cNvPr id="22" name="Picture 38" descr="http://my.whirlwindsteel.com/Portals/205050/images/high%20winds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060" y="4809744"/>
            <a:ext cx="2843784" cy="204825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71524" y="43434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t</a:t>
            </a:r>
            <a:r>
              <a:rPr lang="en-GB" sz="1800" b="1" dirty="0" err="1" smtClean="0">
                <a:solidFill>
                  <a:srgbClr val="C00000"/>
                </a:solidFill>
              </a:rPr>
              <a:t>ornado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2242" y="234309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oluja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26489" y="6457890"/>
            <a:ext cx="83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klizište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62088" y="4343400"/>
            <a:ext cx="117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zemljotres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0460" y="2343090"/>
            <a:ext cx="195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vulkanska erupcija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80319" y="6457890"/>
            <a:ext cx="171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veliki snegovi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4343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suša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2343090"/>
            <a:ext cx="94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poplava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20260" y="6457890"/>
            <a:ext cx="880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1800" b="1" dirty="0" smtClean="0">
                <a:solidFill>
                  <a:srgbClr val="C00000"/>
                </a:solidFill>
              </a:rPr>
              <a:t>uragan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Prirodne nepogode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Prirodne nepogode uzrokuju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direktno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značajne gubitke ljudksih života,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unazađuju razvoj društva i ekonomski razvoj, smanjuju prinose poljoprivrednih proizvoda, uništavaju domove i drugu infrastrukturu i </a:t>
            </a: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indirektno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povećavaju cenu hrane.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 možemo ih izbeći, ali ih možemo prevencijom učiniti da ne postanu katastrofe.</a:t>
            </a:r>
            <a:r>
              <a:rPr 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Između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2002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2014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godine prirodne katastrofe su u Evropskoj Uniji dovele do ekonomskog gubitka od preko 100 milijardi evra.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Više od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milijardi ljudi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bilo je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pogođeno različitim vrstama katastrofa, a ukupni ekonomski gubitak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bio je veći od 1,3 triliona dolara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(Sendai Framework for Disaster Risk Reduction 2015-2030).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Motivacija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R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Upravljanje prirodnim katastrofama postalo je najveći globalni izazov i nezaobilazni zahtev za održivi razvoj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postavljeno je kao cilj i 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Europe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2020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c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ilj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klimatske promene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u 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2030 </a:t>
            </a:r>
            <a:r>
              <a:rPr lang="en-GB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agend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održivog razvoja Ujedinjenih Nacija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(“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13. cilj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Preduzimanje hitnih mera u borbi protiv klimatskih promena i njihovog uticaja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“).</a:t>
            </a: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endParaRPr lang="sr-Latn-R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Zemlje Zapadnog Balkana treba pre svega da razvijaju novo ili unapređuju postojeće obrazovanje u ovoj oblasti</a:t>
            </a:r>
            <a:r>
              <a:rPr lang="en-GB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da podižu tehnički kapacitet i ostvare stvaranje efikasnijih sistema za bolji odgovor kada dođe do prirodnih katastrofa.</a:t>
            </a:r>
            <a:endParaRPr 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Osnovne informacije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Broj ugovora	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73806-EPP-1-2016-1-RS-EPPKA2-CBHE-JP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Akronim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Naziv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                             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disasters risk management in Western Balkan </a:t>
            </a:r>
            <a:r>
              <a:rPr lang="sr-Latn-R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		</a:t>
            </a:r>
            <a:r>
              <a:rPr lang="en-US" altLang="en-US" sz="2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countries</a:t>
            </a:r>
            <a:endParaRPr lang="bs-Latn-BA" altLang="en-US" sz="2000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Trajanje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5. oktobar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6.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14.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oktobar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9.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Program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ERASMUS+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 Call for Proposals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EAC/A04/2015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Budžet projekta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1,245,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.00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€</a:t>
            </a:r>
            <a:endParaRPr lang="en-U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oordinator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en-US" alt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Univer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it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et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Ni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š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, Srbi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endParaRPr lang="x-none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Univerzitetski </a:t>
            </a:r>
            <a:r>
              <a:rPr lang="x-none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trg 2, 18000 Niš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Srbi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endParaRPr lang="x-none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Vebsajt p</a:t>
            </a:r>
            <a:r>
              <a:rPr lang="x-none" altLang="en-US" sz="20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roje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</a:t>
            </a:r>
            <a:r>
              <a:rPr lang="x-none" altLang="en-US" sz="20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t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 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www.</a:t>
            </a:r>
            <a:r>
              <a:rPr lang="sr-Latn-RS" alt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x-none" altLang="en-US" sz="2000" smtClean="0">
                <a:solidFill>
                  <a:srgbClr val="002060"/>
                </a:solidFill>
                <a:latin typeface="Book Antiqua" panose="02040602050305030304" pitchFamily="18" charset="0"/>
              </a:rPr>
              <a:t>.ni.ac.rs</a:t>
            </a:r>
            <a:endParaRPr lang="sr-Latn-RS" alt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altLang="en-US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projekta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natriskuni@gmail.com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Opšti cilj projekta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sr-Latn-RS" alt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Obrazovanje eksperata za prevenciju i upravljanje prirodnim katastrofama u regionu Zapadnog Balkana na osnovu nacionalnih i politika Evropske Unije.</a:t>
            </a:r>
            <a:endParaRPr lang="sr-Latn-RS" altLang="en-US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Specifični ciljevi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</a:t>
            </a:r>
            <a:r>
              <a:rPr lang="en-GB" sz="2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dentifi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kacija prirodnih katastrofa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kojima treba upravljati u regionu Zapadnog Balkana 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 svih aspekata prevencije i posledica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kako bi se definisale konkretne kompetencije budućih stručnjaka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i implementacija 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ovih</a:t>
            </a:r>
            <a:r>
              <a:rPr lang="en-GB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naprednih master kurikuluma u oblasti upravljanja rizicima od prirodnih katastrofa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 skladu sa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bolonjskim zahtevima i nacionalnim standardima za akreditaciju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sr-Latn-RS" sz="2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Razvoj treninga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za javni sektor i građanstvo za reagovanje u slučaju različitih prirodnih katastrofa</a:t>
            </a:r>
            <a:endParaRPr lang="bs-Latn-BA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</a:t>
            </a:r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s-Latn-BA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 </a:t>
            </a:r>
            <a:r>
              <a:rPr lang="bs-Latn-BA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partneri</a:t>
            </a:r>
            <a:endParaRPr lang="bs-Latn-BA" sz="27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bs-Latn-BA" sz="25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Sciences, Vienna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(Austrija)</a:t>
            </a: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Middlesex University Higher Education Corporation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(Velika Britanija)</a:t>
            </a: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Messina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(Italija)</a:t>
            </a: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Óbuda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University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(Mađarska)</a:t>
            </a: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sz="3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T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echnical</a:t>
            </a:r>
            <a:r>
              <a:rPr lang="en-U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University of Crete, </a:t>
            </a:r>
            <a:r>
              <a:rPr lang="en-US" sz="2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Chania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(Grčka)</a:t>
            </a:r>
            <a:endParaRPr lang="sr-Latn-R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6" descr="http://www.natrisk.ni.ac.rs/images/logos/bo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914400" cy="914400"/>
          </a:xfrm>
          <a:prstGeom prst="rect">
            <a:avLst/>
          </a:prstGeom>
          <a:noFill/>
        </p:spPr>
      </p:pic>
      <p:pic>
        <p:nvPicPr>
          <p:cNvPr id="14" name="Picture 8" descr="http://www.natrisk.ni.ac.rs/images/logos/Middlese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625876" cy="685800"/>
          </a:xfrm>
          <a:prstGeom prst="rect">
            <a:avLst/>
          </a:prstGeom>
          <a:noFill/>
        </p:spPr>
      </p:pic>
      <p:pic>
        <p:nvPicPr>
          <p:cNvPr id="15" name="Picture 20" descr="http://www.natrisk.ni.ac.rs/images/logos/uniM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38600"/>
            <a:ext cx="609599" cy="609600"/>
          </a:xfrm>
          <a:prstGeom prst="rect">
            <a:avLst/>
          </a:prstGeom>
          <a:noFill/>
        </p:spPr>
      </p:pic>
      <p:pic>
        <p:nvPicPr>
          <p:cNvPr id="16" name="Picture 22" descr="http://www.natrisk.ni.ac.rs/images/logos/uniOBU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4669971"/>
            <a:ext cx="609600" cy="740229"/>
          </a:xfrm>
          <a:prstGeom prst="rect">
            <a:avLst/>
          </a:prstGeom>
          <a:noFill/>
        </p:spPr>
      </p:pic>
      <p:pic>
        <p:nvPicPr>
          <p:cNvPr id="17" name="Picture 2" descr="http://www.natrisk.ni.ac.rs/images/logos/tu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65" y="5457718"/>
            <a:ext cx="565235" cy="714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K</a:t>
            </a:r>
            <a:r>
              <a:rPr lang="bs-Latn-BA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onzorcijum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s-Latn-BA" sz="23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Partneri sa Zapadnog Balkana</a:t>
            </a:r>
            <a:endParaRPr lang="bs-Latn-BA" sz="23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endParaRPr lang="bs-Latn-BA" sz="11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 u Nišu</a:t>
            </a:r>
            <a:endParaRPr lang="bs-Latn-BA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Kriminalističko-policijska akademija</a:t>
            </a:r>
            <a:endParaRPr lang="sr-Latn-R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endParaRPr lang="bs-Latn-BA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</a:t>
            </a: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 u Prištini sa sedištem u Kosovskoj Mitrovici</a:t>
            </a:r>
            <a:endParaRPr lang="bs-Latn-BA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bs-Latn-BA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Univerzitet u Sarajevu</a:t>
            </a:r>
          </a:p>
          <a:p>
            <a:pPr>
              <a:buNone/>
            </a:pPr>
            <a:endParaRPr lang="bs-Latn-BA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Policijska akademija u Banja Luci</a:t>
            </a:r>
          </a:p>
          <a:p>
            <a:pPr>
              <a:buNone/>
            </a:pPr>
            <a:endParaRPr lang="sr-Latn-R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Visoka tehnička škola strukovnih studija iz Uroševca sa sedištem u Leposaviću</a:t>
            </a:r>
            <a:endParaRPr lang="sr-Latn-RS" sz="23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</a:t>
            </a:r>
            <a:r>
              <a:rPr lang="en-US" sz="23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Univer</a:t>
            </a:r>
            <a:r>
              <a:rPr lang="sr-Latn-RS" sz="23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zitet odbrane</a:t>
            </a:r>
            <a:endParaRPr lang="bs-Latn-BA" sz="23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4" descr="http://www.natrisk.ni.ac.rs/images/logos/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10" descr="http://www.natrisk.ni.ac.rs/images/logos/kp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407" y="2514600"/>
            <a:ext cx="471593" cy="581416"/>
          </a:xfrm>
          <a:prstGeom prst="rect">
            <a:avLst/>
          </a:prstGeom>
          <a:noFill/>
        </p:spPr>
      </p:pic>
      <p:pic>
        <p:nvPicPr>
          <p:cNvPr id="15" name="Picture 12" descr="http://www.natrisk.ni.ac.rs/images/logos/prU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553221" cy="609600"/>
          </a:xfrm>
          <a:prstGeom prst="rect">
            <a:avLst/>
          </a:prstGeom>
          <a:noFill/>
        </p:spPr>
      </p:pic>
      <p:pic>
        <p:nvPicPr>
          <p:cNvPr id="16" name="Picture 14" descr="http://www.natrisk.ni.ac.rs/images/logos/uns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86200"/>
            <a:ext cx="533400" cy="533400"/>
          </a:xfrm>
          <a:prstGeom prst="rect">
            <a:avLst/>
          </a:prstGeom>
          <a:noFill/>
        </p:spPr>
      </p:pic>
      <p:pic>
        <p:nvPicPr>
          <p:cNvPr id="17" name="Picture 16" descr="http://www.natrisk.ni.ac.rs/images/logos/mup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653950"/>
            <a:ext cx="533400" cy="603850"/>
          </a:xfrm>
          <a:prstGeom prst="rect">
            <a:avLst/>
          </a:prstGeom>
          <a:noFill/>
        </p:spPr>
      </p:pic>
      <p:pic>
        <p:nvPicPr>
          <p:cNvPr id="18" name="Picture 18" descr="http://www.natrisk.ni.ac.rs/images/logos/v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486400"/>
            <a:ext cx="593834" cy="609600"/>
          </a:xfrm>
          <a:prstGeom prst="rect">
            <a:avLst/>
          </a:prstGeom>
          <a:noFill/>
        </p:spPr>
      </p:pic>
      <p:pic>
        <p:nvPicPr>
          <p:cNvPr id="19" name="Picture 24" descr="http://www.natrisk.ni.ac.rs/images/logos/vojakad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438" y="6248400"/>
            <a:ext cx="512562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1027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Development of master curricula for natural disasters risk management in Western Balkan countries</vt:lpstr>
      <vt:lpstr>Natural hazards</vt:lpstr>
      <vt:lpstr>Prirodne nepogode</vt:lpstr>
      <vt:lpstr>Motivacija</vt:lpstr>
      <vt:lpstr>Osnovne informacije</vt:lpstr>
      <vt:lpstr>Opšti cilj projekta</vt:lpstr>
      <vt:lpstr>Specifični ciljevi</vt:lpstr>
      <vt:lpstr>Konzorcijum</vt:lpstr>
      <vt:lpstr>Konzorcijum</vt:lpstr>
      <vt:lpstr>Konzorcijum</vt:lpstr>
      <vt:lpstr>Slide 11</vt:lpstr>
      <vt:lpstr>Realizacija projekta</vt:lpstr>
      <vt:lpstr>Učešće studenata</vt:lpstr>
      <vt:lpstr>Indikatori uticaja</vt:lpstr>
      <vt:lpstr>Održivost projekta</vt:lpstr>
      <vt:lpstr>NatRisk vebsajt</vt:lpstr>
      <vt:lpstr>Društvene mreže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103</cp:revision>
  <dcterms:created xsi:type="dcterms:W3CDTF">2006-08-16T00:00:00Z</dcterms:created>
  <dcterms:modified xsi:type="dcterms:W3CDTF">2017-04-22T18:41:15Z</dcterms:modified>
</cp:coreProperties>
</file>