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256" r:id="rId2"/>
    <p:sldId id="257" r:id="rId3"/>
    <p:sldId id="261" r:id="rId4"/>
    <p:sldId id="262" r:id="rId5"/>
    <p:sldId id="264" r:id="rId6"/>
    <p:sldId id="265" r:id="rId7"/>
    <p:sldId id="266" r:id="rId8"/>
    <p:sldId id="267" r:id="rId9"/>
    <p:sldId id="277" r:id="rId10"/>
    <p:sldId id="275" r:id="rId11"/>
    <p:sldId id="276" r:id="rId12"/>
    <p:sldId id="259" r:id="rId13"/>
    <p:sldId id="280" r:id="rId14"/>
    <p:sldId id="281" r:id="rId15"/>
    <p:sldId id="282" r:id="rId16"/>
    <p:sldId id="283" r:id="rId17"/>
    <p:sldId id="285" r:id="rId18"/>
    <p:sldId id="286" r:id="rId19"/>
    <p:sldId id="287" r:id="rId20"/>
    <p:sldId id="288" r:id="rId21"/>
    <p:sldId id="323" r:id="rId22"/>
    <p:sldId id="322"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5" r:id="rId37"/>
    <p:sldId id="304" r:id="rId38"/>
    <p:sldId id="306" r:id="rId39"/>
    <p:sldId id="307" r:id="rId40"/>
    <p:sldId id="308" r:id="rId41"/>
    <p:sldId id="309" r:id="rId42"/>
    <p:sldId id="310" r:id="rId43"/>
    <p:sldId id="311" r:id="rId44"/>
    <p:sldId id="312" r:id="rId45"/>
    <p:sldId id="313" r:id="rId46"/>
    <p:sldId id="315" r:id="rId47"/>
    <p:sldId id="314" r:id="rId48"/>
    <p:sldId id="324" r:id="rId49"/>
    <p:sldId id="325" r:id="rId50"/>
    <p:sldId id="326" r:id="rId51"/>
    <p:sldId id="327" r:id="rId52"/>
    <p:sldId id="328" r:id="rId53"/>
    <p:sldId id="343" r:id="rId54"/>
    <p:sldId id="329" r:id="rId55"/>
    <p:sldId id="344" r:id="rId56"/>
    <p:sldId id="330" r:id="rId57"/>
    <p:sldId id="331" r:id="rId58"/>
    <p:sldId id="332" r:id="rId59"/>
    <p:sldId id="333" r:id="rId60"/>
    <p:sldId id="334" r:id="rId61"/>
    <p:sldId id="335" r:id="rId62"/>
    <p:sldId id="336" r:id="rId63"/>
    <p:sldId id="337" r:id="rId64"/>
    <p:sldId id="339" r:id="rId65"/>
    <p:sldId id="340" r:id="rId66"/>
    <p:sldId id="345" r:id="rId67"/>
    <p:sldId id="341" r:id="rId68"/>
    <p:sldId id="342" r:id="rId6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C47"/>
    <a:srgbClr val="990099"/>
    <a:srgbClr val="FF4370"/>
    <a:srgbClr val="FE9202"/>
    <a:srgbClr val="FFF3E7"/>
    <a:srgbClr val="5EEC3C"/>
    <a:srgbClr val="CCCC00"/>
    <a:srgbClr val="FFCC66"/>
    <a:srgbClr val="007033"/>
    <a:srgbClr val="CC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69" autoAdjust="0"/>
  </p:normalViewPr>
  <p:slideViewPr>
    <p:cSldViewPr>
      <p:cViewPr varScale="1">
        <p:scale>
          <a:sx n="116" d="100"/>
          <a:sy n="116" d="100"/>
        </p:scale>
        <p:origin x="-654" y="-96"/>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152705" cy="1527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8D6D76-7776-4137-9E80-73DBA59F6737}" type="datetimeFigureOut">
              <a:rPr lang="en-US" smtClean="0"/>
              <a:t>11/9/2018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C00140-4C97-46D4-BBD5-BE32F7E76089}" type="slidenum">
              <a:rPr lang="en-US" smtClean="0"/>
              <a:t>‹#›</a:t>
            </a:fld>
            <a:endParaRPr lang="en-US"/>
          </a:p>
        </p:txBody>
      </p:sp>
    </p:spTree>
    <p:extLst>
      <p:ext uri="{BB962C8B-B14F-4D97-AF65-F5344CB8AC3E}">
        <p14:creationId xmlns:p14="http://schemas.microsoft.com/office/powerpoint/2010/main" val="1144640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8965" y="2419045"/>
            <a:ext cx="8093365" cy="1527050"/>
          </a:xfrm>
          <a:noFill/>
          <a:effectLst>
            <a:outerShdw blurRad="50800" dist="38100" dir="2700000" algn="tl" rotWithShape="0">
              <a:prstClr val="black">
                <a:alpha val="40000"/>
              </a:prstClr>
            </a:outerShdw>
          </a:effectLst>
        </p:spPr>
        <p:txBody>
          <a:bodyPr>
            <a:normAutofit/>
          </a:bodyPr>
          <a:lstStyle>
            <a:lvl1pPr algn="r">
              <a:defRPr sz="3600">
                <a:solidFill>
                  <a:srgbClr val="002060"/>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296260" y="3946095"/>
            <a:ext cx="8246070" cy="610820"/>
          </a:xfrm>
        </p:spPr>
        <p:txBody>
          <a:bodyPr>
            <a:normAutofit/>
          </a:bodyPr>
          <a:lstStyle>
            <a:lvl1pPr marL="0" indent="0" algn="r">
              <a:buNone/>
              <a:defRPr sz="2800" b="0" i="0">
                <a:solidFill>
                  <a:srgbClr val="00B0F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11/9/2018</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a:extLst>
              <a:ext uri="{FF2B5EF4-FFF2-40B4-BE49-F238E27FC236}">
                <a16:creationId xmlns:a16="http://schemas.microsoft.com/office/drawing/2014/main" xmlns="" id="{3B92A184-F5DD-49D0-8A7A-F638662036C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918306" y="2326213"/>
            <a:ext cx="1463784" cy="52696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433880"/>
            <a:ext cx="8246070" cy="610820"/>
          </a:xfrm>
        </p:spPr>
        <p:txBody>
          <a:bodyPr>
            <a:normAutofit/>
          </a:bodyPr>
          <a:lstStyle>
            <a:lvl1pPr algn="r">
              <a:defRPr sz="3600" baseline="0">
                <a:solidFill>
                  <a:srgbClr val="00206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6" y="1655520"/>
            <a:ext cx="8246070" cy="3054094"/>
          </a:xfrm>
        </p:spPr>
        <p:txBody>
          <a:bodyPr/>
          <a:lstStyle>
            <a:lvl1pPr algn="l">
              <a:defRPr sz="2800">
                <a:solidFill>
                  <a:schemeClr val="tx1"/>
                </a:solidFill>
              </a:defRPr>
            </a:lvl1pPr>
            <a:lvl2pPr algn="l">
              <a:defRPr>
                <a:solidFill>
                  <a:schemeClr val="tx1"/>
                </a:solidFill>
              </a:defRPr>
            </a:lvl2pPr>
            <a:lvl3pPr algn="l">
              <a:defRPr>
                <a:solidFill>
                  <a:schemeClr val="tx1"/>
                </a:solidFill>
              </a:defRPr>
            </a:lvl3pPr>
            <a:lvl4pPr algn="l">
              <a:defRPr>
                <a:solidFill>
                  <a:schemeClr val="tx1"/>
                </a:solidFill>
              </a:defRPr>
            </a:lvl4pPr>
            <a:lvl5pPr algn="l">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1425" y="433880"/>
            <a:ext cx="6260905" cy="572644"/>
          </a:xfrm>
        </p:spPr>
        <p:txBody>
          <a:bodyPr>
            <a:normAutofit/>
          </a:bodyPr>
          <a:lstStyle>
            <a:lvl1pPr algn="l">
              <a:defRPr sz="3600">
                <a:solidFill>
                  <a:srgbClr val="00B0F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2281425" y="1197406"/>
            <a:ext cx="6260905" cy="3358356"/>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11/9/2018</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11/9/2018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11/9/2018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4" y="433880"/>
            <a:ext cx="8246071" cy="610820"/>
          </a:xfrm>
        </p:spPr>
        <p:txBody>
          <a:bodyPr>
            <a:normAutofit/>
          </a:bodyPr>
          <a:lstStyle>
            <a:lvl1pPr algn="r">
              <a:defRPr sz="3600" baseline="0">
                <a:solidFill>
                  <a:srgbClr val="00206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31812" y="1655520"/>
            <a:ext cx="4040188" cy="479822"/>
          </a:xfrm>
        </p:spPr>
        <p:txBody>
          <a:bodyPr anchor="b"/>
          <a:lstStyle>
            <a:lvl1pPr marL="0" indent="0" algn="ctr">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36879" y="2266340"/>
            <a:ext cx="4040188" cy="2137871"/>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72000" y="1655520"/>
            <a:ext cx="4041775" cy="479822"/>
          </a:xfrm>
        </p:spPr>
        <p:txBody>
          <a:bodyPr anchor="b"/>
          <a:lstStyle>
            <a:lvl1pPr marL="0" indent="0" algn="ctr">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72000" y="2266340"/>
            <a:ext cx="4041775" cy="2137871"/>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11/9/2018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11/9/2018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11/9/2018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11/9/2018</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
        <p:nvSpPr>
          <p:cNvPr id="7" name="TextBox 6">
            <a:extLst>
              <a:ext uri="{FF2B5EF4-FFF2-40B4-BE49-F238E27FC236}">
                <a16:creationId xmlns:a16="http://schemas.microsoft.com/office/drawing/2014/main" xmlns="" id="{A70D29F8-BEF2-403B-8E4C-581E08219482}"/>
              </a:ext>
            </a:extLst>
          </p:cNvPr>
          <p:cNvSpPr txBox="1"/>
          <p:nvPr userDrawn="1"/>
        </p:nvSpPr>
        <p:spPr>
          <a:xfrm>
            <a:off x="-9150" y="5213747"/>
            <a:ext cx="8389625" cy="523220"/>
          </a:xfrm>
          <a:prstGeom prst="rect">
            <a:avLst/>
          </a:prstGeom>
          <a:noFill/>
        </p:spPr>
        <p:txBody>
          <a:bodyPr wrap="square" rtlCol="0">
            <a:spAutoFit/>
          </a:bodyPr>
          <a:lstStyle/>
          <a:p>
            <a:r>
              <a:rPr lang="en-US" sz="1400">
                <a:solidFill>
                  <a:schemeClr val="bg1">
                    <a:lumMod val="65000"/>
                  </a:schemeClr>
                </a:solidFill>
              </a:rPr>
              <a:t>This presentation uses a free template provided by FPPT.com</a:t>
            </a:r>
          </a:p>
          <a:p>
            <a:r>
              <a:rPr lang="en-US" sz="1400">
                <a:solidFill>
                  <a:schemeClr val="bg1">
                    <a:lumMod val="65000"/>
                  </a:schemeClr>
                </a:solidFill>
              </a:rPr>
              <a:t>www.free-power-point-templates.com</a:t>
            </a:r>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bs-Latn-BA" b="1" dirty="0" smtClean="0"/>
              <a:t>Prirodne nesreće i katastrofe </a:t>
            </a:r>
            <a:r>
              <a:rPr lang="en-US" b="1" dirty="0" smtClean="0"/>
              <a:t> </a:t>
            </a:r>
            <a:r>
              <a:rPr lang="en-US" b="1" dirty="0"/>
              <a:t/>
            </a:r>
            <a:br>
              <a:rPr lang="en-US" b="1" dirty="0"/>
            </a:br>
            <a:r>
              <a:rPr lang="bs-Latn-BA" b="1" dirty="0" smtClean="0"/>
              <a:t>Aspekti zdravstvene zaštite</a:t>
            </a:r>
            <a:endParaRPr lang="en-US" b="1" dirty="0"/>
          </a:p>
        </p:txBody>
      </p:sp>
      <p:sp>
        <p:nvSpPr>
          <p:cNvPr id="3" name="Subtitle 2"/>
          <p:cNvSpPr>
            <a:spLocks noGrp="1"/>
          </p:cNvSpPr>
          <p:nvPr>
            <p:ph type="subTitle" idx="1"/>
          </p:nvPr>
        </p:nvSpPr>
        <p:spPr/>
        <p:txBody>
          <a:bodyPr/>
          <a:lstStyle/>
          <a:p>
            <a:r>
              <a:rPr lang="bs-Latn-BA" b="1" dirty="0" smtClean="0"/>
              <a:t>Prof dr sci med Aida Pilav </a:t>
            </a:r>
            <a:endParaRPr lang="en-US" b="1" dirty="0"/>
          </a:p>
        </p:txBody>
      </p:sp>
    </p:spTree>
    <p:extLst>
      <p:ext uri="{BB962C8B-B14F-4D97-AF65-F5344CB8AC3E}">
        <p14:creationId xmlns:p14="http://schemas.microsoft.com/office/powerpoint/2010/main" val="3639203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b="1" dirty="0" smtClean="0">
                <a:solidFill>
                  <a:schemeClr val="tx1"/>
                </a:solidFill>
                <a:effectLst/>
              </a:rPr>
              <a:t>Elementarne nepogode su:</a:t>
            </a:r>
            <a:endParaRPr lang="bs-Latn-BA" b="1" dirty="0">
              <a:solidFill>
                <a:schemeClr val="tx1"/>
              </a:solidFill>
              <a:effectLst/>
            </a:endParaRPr>
          </a:p>
        </p:txBody>
      </p:sp>
      <p:sp>
        <p:nvSpPr>
          <p:cNvPr id="3" name="Content Placeholder 2"/>
          <p:cNvSpPr>
            <a:spLocks noGrp="1"/>
          </p:cNvSpPr>
          <p:nvPr>
            <p:ph idx="1"/>
          </p:nvPr>
        </p:nvSpPr>
        <p:spPr>
          <a:xfrm>
            <a:off x="2281425" y="1197405"/>
            <a:ext cx="6260905" cy="3664919"/>
          </a:xfrm>
        </p:spPr>
        <p:txBody>
          <a:bodyPr>
            <a:normAutofit fontScale="70000" lnSpcReduction="20000"/>
          </a:bodyPr>
          <a:lstStyle/>
          <a:p>
            <a:r>
              <a:rPr lang="vi-VN" b="1" dirty="0" smtClean="0">
                <a:solidFill>
                  <a:srgbClr val="FF0000"/>
                </a:solidFill>
              </a:rPr>
              <a:t>Potresi</a:t>
            </a:r>
            <a:endParaRPr lang="bs-Latn-BA" b="1" dirty="0" smtClean="0">
              <a:solidFill>
                <a:srgbClr val="FF0000"/>
              </a:solidFill>
            </a:endParaRPr>
          </a:p>
          <a:p>
            <a:r>
              <a:rPr lang="vi-VN" dirty="0" smtClean="0"/>
              <a:t>Vulkanske erupcije</a:t>
            </a:r>
            <a:endParaRPr lang="bs-Latn-BA" dirty="0"/>
          </a:p>
          <a:p>
            <a:r>
              <a:rPr lang="vi-VN" dirty="0" smtClean="0"/>
              <a:t>Olujni </a:t>
            </a:r>
            <a:r>
              <a:rPr lang="vi-VN" dirty="0"/>
              <a:t>i orkanski vjetrovi (oluje, cikloni, tajfuni, </a:t>
            </a:r>
            <a:r>
              <a:rPr lang="vi-VN" dirty="0" smtClean="0"/>
              <a:t>orkani)</a:t>
            </a:r>
            <a:endParaRPr lang="bs-Latn-BA" dirty="0" smtClean="0"/>
          </a:p>
          <a:p>
            <a:r>
              <a:rPr lang="vi-VN" b="1" dirty="0" smtClean="0">
                <a:solidFill>
                  <a:srgbClr val="FF0000"/>
                </a:solidFill>
              </a:rPr>
              <a:t>Poplave</a:t>
            </a:r>
            <a:endParaRPr lang="bs-Latn-BA" b="1" dirty="0" smtClean="0">
              <a:solidFill>
                <a:srgbClr val="FF0000"/>
              </a:solidFill>
            </a:endParaRPr>
          </a:p>
          <a:p>
            <a:r>
              <a:rPr lang="vi-VN" dirty="0" smtClean="0"/>
              <a:t>Suše</a:t>
            </a:r>
            <a:endParaRPr lang="bs-Latn-BA" dirty="0" smtClean="0"/>
          </a:p>
          <a:p>
            <a:r>
              <a:rPr lang="vi-VN" dirty="0" smtClean="0"/>
              <a:t>Tuča</a:t>
            </a:r>
            <a:endParaRPr lang="bs-Latn-BA" dirty="0" smtClean="0"/>
          </a:p>
          <a:p>
            <a:r>
              <a:rPr lang="vi-VN" dirty="0" smtClean="0"/>
              <a:t>Jaki mrazevi</a:t>
            </a:r>
            <a:endParaRPr lang="bs-Latn-BA" dirty="0" smtClean="0"/>
          </a:p>
          <a:p>
            <a:r>
              <a:rPr lang="vi-VN" b="1" dirty="0" smtClean="0">
                <a:solidFill>
                  <a:srgbClr val="FF0000"/>
                </a:solidFill>
              </a:rPr>
              <a:t>Sniježne </a:t>
            </a:r>
            <a:r>
              <a:rPr lang="vi-VN" b="1" dirty="0">
                <a:solidFill>
                  <a:srgbClr val="FF0000"/>
                </a:solidFill>
              </a:rPr>
              <a:t>lavine i </a:t>
            </a:r>
            <a:r>
              <a:rPr lang="vi-VN" b="1" dirty="0" smtClean="0">
                <a:solidFill>
                  <a:srgbClr val="FF0000"/>
                </a:solidFill>
              </a:rPr>
              <a:t>nanosi</a:t>
            </a:r>
            <a:endParaRPr lang="bs-Latn-BA" b="1" dirty="0" smtClean="0">
              <a:solidFill>
                <a:srgbClr val="FF0000"/>
              </a:solidFill>
            </a:endParaRPr>
          </a:p>
          <a:p>
            <a:r>
              <a:rPr lang="vi-VN" b="1" dirty="0" smtClean="0">
                <a:solidFill>
                  <a:srgbClr val="FF0000"/>
                </a:solidFill>
              </a:rPr>
              <a:t>Visoki snijegovi</a:t>
            </a:r>
            <a:endParaRPr lang="bs-Latn-BA" b="1" dirty="0" smtClean="0">
              <a:solidFill>
                <a:srgbClr val="FF0000"/>
              </a:solidFill>
            </a:endParaRPr>
          </a:p>
          <a:p>
            <a:r>
              <a:rPr lang="vi-VN" dirty="0" smtClean="0"/>
              <a:t>Gomilanje </a:t>
            </a:r>
            <a:r>
              <a:rPr lang="vi-VN" dirty="0"/>
              <a:t>leda na </a:t>
            </a:r>
            <a:r>
              <a:rPr lang="vi-VN" dirty="0" smtClean="0"/>
              <a:t>vodotocima</a:t>
            </a:r>
            <a:endParaRPr lang="bs-Latn-BA" dirty="0" smtClean="0"/>
          </a:p>
          <a:p>
            <a:r>
              <a:rPr lang="vi-VN" dirty="0" smtClean="0"/>
              <a:t>Odroni </a:t>
            </a:r>
            <a:r>
              <a:rPr lang="vi-VN" dirty="0"/>
              <a:t>zemlje i kamena</a:t>
            </a:r>
            <a:endParaRPr lang="bs-Latn-BA" dirty="0"/>
          </a:p>
        </p:txBody>
      </p:sp>
    </p:spTree>
    <p:extLst>
      <p:ext uri="{BB962C8B-B14F-4D97-AF65-F5344CB8AC3E}">
        <p14:creationId xmlns:p14="http://schemas.microsoft.com/office/powerpoint/2010/main" val="25250070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just"/>
            <a:r>
              <a:rPr lang="bs-Latn-BA" sz="2800" b="1" dirty="0" smtClean="0">
                <a:solidFill>
                  <a:schemeClr val="tx1"/>
                </a:solidFill>
                <a:effectLst/>
                <a:latin typeface="Calibri" panose="020F0502020204030204" pitchFamily="34" charset="0"/>
                <a:cs typeface="Calibri" panose="020F0502020204030204" pitchFamily="34" charset="0"/>
              </a:rPr>
              <a:t>U</a:t>
            </a:r>
            <a:r>
              <a:rPr lang="vi-VN" sz="2800" b="1" dirty="0" smtClean="0">
                <a:solidFill>
                  <a:schemeClr val="tx1"/>
                </a:solidFill>
                <a:effectLst/>
                <a:latin typeface="Calibri" panose="020F0502020204030204" pitchFamily="34" charset="0"/>
                <a:cs typeface="Calibri" panose="020F0502020204030204" pitchFamily="34" charset="0"/>
              </a:rPr>
              <a:t>brajaju </a:t>
            </a:r>
            <a:r>
              <a:rPr lang="vi-VN" sz="2800" b="1" dirty="0">
                <a:solidFill>
                  <a:schemeClr val="tx1"/>
                </a:solidFill>
                <a:effectLst/>
                <a:latin typeface="Calibri" panose="020F0502020204030204" pitchFamily="34" charset="0"/>
                <a:cs typeface="Calibri" panose="020F0502020204030204" pitchFamily="34" charset="0"/>
              </a:rPr>
              <a:t>i druge pojave sa sličnim obilježjima kao što su:</a:t>
            </a:r>
            <a:endParaRPr lang="bs-Latn-BA" sz="2800" b="1" dirty="0">
              <a:solidFill>
                <a:schemeClr val="tx1"/>
              </a:solidFill>
              <a:effectLst/>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2281425" y="1197406"/>
            <a:ext cx="6260905" cy="3512214"/>
          </a:xfrm>
        </p:spPr>
        <p:txBody>
          <a:bodyPr>
            <a:normAutofit fontScale="77500" lnSpcReduction="20000"/>
          </a:bodyPr>
          <a:lstStyle/>
          <a:p>
            <a:r>
              <a:rPr lang="vi-VN" dirty="0" smtClean="0"/>
              <a:t>Veliki požari</a:t>
            </a:r>
            <a:endParaRPr lang="bs-Latn-BA" dirty="0" smtClean="0"/>
          </a:p>
          <a:p>
            <a:r>
              <a:rPr lang="vi-VN" dirty="0" smtClean="0"/>
              <a:t>Eksplozije </a:t>
            </a:r>
            <a:r>
              <a:rPr lang="vi-VN" dirty="0"/>
              <a:t>sa teškim posljedicama </a:t>
            </a:r>
            <a:endParaRPr lang="bs-Latn-BA" dirty="0" smtClean="0"/>
          </a:p>
          <a:p>
            <a:r>
              <a:rPr lang="vi-VN" dirty="0" smtClean="0"/>
              <a:t>Saobraćajne nesreće</a:t>
            </a:r>
            <a:endParaRPr lang="bs-Latn-BA" dirty="0" smtClean="0"/>
          </a:p>
          <a:p>
            <a:r>
              <a:rPr lang="vi-VN" dirty="0" smtClean="0"/>
              <a:t>Rušenje </a:t>
            </a:r>
            <a:r>
              <a:rPr lang="vi-VN" dirty="0"/>
              <a:t>mostova, vijadukata i </a:t>
            </a:r>
            <a:r>
              <a:rPr lang="vi-VN" dirty="0" smtClean="0"/>
              <a:t>brana</a:t>
            </a:r>
            <a:endParaRPr lang="bs-Latn-BA" dirty="0" smtClean="0"/>
          </a:p>
          <a:p>
            <a:r>
              <a:rPr lang="vi-VN" b="1" dirty="0" smtClean="0">
                <a:solidFill>
                  <a:srgbClr val="FF0000"/>
                </a:solidFill>
              </a:rPr>
              <a:t>Epidemije </a:t>
            </a:r>
            <a:r>
              <a:rPr lang="vi-VN" b="1" dirty="0">
                <a:solidFill>
                  <a:srgbClr val="FF0000"/>
                </a:solidFill>
              </a:rPr>
              <a:t>i </a:t>
            </a:r>
            <a:r>
              <a:rPr lang="vi-VN" b="1" dirty="0" smtClean="0">
                <a:solidFill>
                  <a:srgbClr val="FF0000"/>
                </a:solidFill>
              </a:rPr>
              <a:t>pandemije</a:t>
            </a:r>
            <a:endParaRPr lang="bs-Latn-BA" b="1" dirty="0" smtClean="0">
              <a:solidFill>
                <a:srgbClr val="FF0000"/>
              </a:solidFill>
            </a:endParaRPr>
          </a:p>
          <a:p>
            <a:r>
              <a:rPr lang="vi-VN" dirty="0" smtClean="0"/>
              <a:t>Proširene </a:t>
            </a:r>
            <a:r>
              <a:rPr lang="vi-VN" dirty="0"/>
              <a:t>i teško kontrolirane stočne </a:t>
            </a:r>
            <a:r>
              <a:rPr lang="vi-VN" dirty="0" smtClean="0"/>
              <a:t>bolesti</a:t>
            </a:r>
            <a:endParaRPr lang="bs-Latn-BA" dirty="0" smtClean="0"/>
          </a:p>
          <a:p>
            <a:r>
              <a:rPr lang="vi-VN" dirty="0" smtClean="0"/>
              <a:t>Radiološko-biološko-hemijski </a:t>
            </a:r>
            <a:r>
              <a:rPr lang="vi-VN" dirty="0"/>
              <a:t>akcidenti sa velikim zagađenjima ljudi i </a:t>
            </a:r>
            <a:r>
              <a:rPr lang="vi-VN" dirty="0" smtClean="0"/>
              <a:t>ekosistema</a:t>
            </a:r>
            <a:endParaRPr lang="bs-Latn-BA" dirty="0" smtClean="0"/>
          </a:p>
          <a:p>
            <a:r>
              <a:rPr lang="vi-VN" dirty="0" smtClean="0"/>
              <a:t>Najezde </a:t>
            </a:r>
            <a:r>
              <a:rPr lang="vi-VN" dirty="0"/>
              <a:t>štetočina (mravi, termiti, skakavci, komarci, nametnici)</a:t>
            </a:r>
          </a:p>
          <a:p>
            <a:endParaRPr lang="bs-Latn-BA" dirty="0"/>
          </a:p>
        </p:txBody>
      </p:sp>
    </p:spTree>
    <p:extLst>
      <p:ext uri="{BB962C8B-B14F-4D97-AF65-F5344CB8AC3E}">
        <p14:creationId xmlns:p14="http://schemas.microsoft.com/office/powerpoint/2010/main" val="34123354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vi-VN" b="1" dirty="0">
                <a:solidFill>
                  <a:schemeClr val="tx1"/>
                </a:solidFill>
                <a:effectLst/>
                <a:latin typeface="Calibri" panose="020F0502020204030204" pitchFamily="34" charset="0"/>
                <a:cs typeface="Calibri" panose="020F0502020204030204" pitchFamily="34" charset="0"/>
              </a:rPr>
              <a:t>Zdravstvena zaštita u </a:t>
            </a:r>
            <a:r>
              <a:rPr lang="vi-VN" b="1" dirty="0" smtClean="0">
                <a:solidFill>
                  <a:schemeClr val="tx1"/>
                </a:solidFill>
                <a:effectLst/>
                <a:latin typeface="Calibri" panose="020F0502020204030204" pitchFamily="34" charset="0"/>
                <a:cs typeface="Calibri" panose="020F0502020204030204" pitchFamily="34" charset="0"/>
              </a:rPr>
              <a:t>katastrofama</a:t>
            </a:r>
            <a:endParaRPr lang="en-US" b="1" dirty="0">
              <a:solidFill>
                <a:schemeClr val="tx1"/>
              </a:solidFill>
              <a:effectLst/>
              <a:latin typeface="Calibri" panose="020F0502020204030204" pitchFamily="34" charset="0"/>
              <a:cs typeface="Calibri" panose="020F0502020204030204" pitchFamily="34" charset="0"/>
            </a:endParaRPr>
          </a:p>
        </p:txBody>
      </p:sp>
      <p:sp>
        <p:nvSpPr>
          <p:cNvPr id="5" name="Content Placeholder 4"/>
          <p:cNvSpPr>
            <a:spLocks noGrp="1"/>
          </p:cNvSpPr>
          <p:nvPr>
            <p:ph idx="1"/>
          </p:nvPr>
        </p:nvSpPr>
        <p:spPr/>
        <p:txBody>
          <a:bodyPr>
            <a:normAutofit fontScale="92500" lnSpcReduction="20000"/>
          </a:bodyPr>
          <a:lstStyle/>
          <a:p>
            <a:pPr algn="just"/>
            <a:r>
              <a:rPr lang="bs-Latn-BA" dirty="0"/>
              <a:t>I</a:t>
            </a:r>
            <a:r>
              <a:rPr lang="vi-VN" dirty="0" smtClean="0"/>
              <a:t>ma </a:t>
            </a:r>
            <a:r>
              <a:rPr lang="vi-VN" dirty="0"/>
              <a:t>za cilj </a:t>
            </a:r>
            <a:r>
              <a:rPr lang="vi-VN" dirty="0" smtClean="0"/>
              <a:t>da</a:t>
            </a:r>
            <a:r>
              <a:rPr lang="bs-Latn-BA" dirty="0" smtClean="0"/>
              <a:t>: </a:t>
            </a:r>
          </a:p>
          <a:p>
            <a:pPr lvl="1" algn="just"/>
            <a:r>
              <a:rPr lang="vi-VN" dirty="0" smtClean="0"/>
              <a:t>ukloni </a:t>
            </a:r>
            <a:r>
              <a:rPr lang="vi-VN" dirty="0"/>
              <a:t>neželjene efekte katastrofe na zdravlje, </a:t>
            </a:r>
            <a:endParaRPr lang="bs-Latn-BA" dirty="0"/>
          </a:p>
          <a:p>
            <a:pPr lvl="1" algn="just"/>
            <a:r>
              <a:rPr lang="vi-VN" dirty="0" smtClean="0"/>
              <a:t>otkloni </a:t>
            </a:r>
            <a:r>
              <a:rPr lang="vi-VN" dirty="0"/>
              <a:t>utjecaj na prijetnju koja je dovela do katastrofe, </a:t>
            </a:r>
            <a:endParaRPr lang="bs-Latn-BA" dirty="0" smtClean="0"/>
          </a:p>
          <a:p>
            <a:pPr lvl="1" algn="just"/>
            <a:r>
              <a:rPr lang="vi-VN" dirty="0" smtClean="0"/>
              <a:t>smanji </a:t>
            </a:r>
            <a:r>
              <a:rPr lang="vi-VN" dirty="0"/>
              <a:t>vulnerabilnost društva za buduće događaje, </a:t>
            </a:r>
            <a:endParaRPr lang="bs-Latn-BA" dirty="0" smtClean="0"/>
          </a:p>
          <a:p>
            <a:pPr lvl="1" algn="just"/>
            <a:r>
              <a:rPr lang="vi-VN" dirty="0" smtClean="0"/>
              <a:t>poboljša </a:t>
            </a:r>
            <a:r>
              <a:rPr lang="vi-VN" dirty="0"/>
              <a:t>spremnost na katastrofe kao odgovor na buduće događaje.</a:t>
            </a:r>
            <a:endParaRPr lang="en-US" dirty="0"/>
          </a:p>
        </p:txBody>
      </p:sp>
    </p:spTree>
    <p:extLst>
      <p:ext uri="{BB962C8B-B14F-4D97-AF65-F5344CB8AC3E}">
        <p14:creationId xmlns:p14="http://schemas.microsoft.com/office/powerpoint/2010/main" val="11016338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1425" y="281174"/>
            <a:ext cx="6260905" cy="725349"/>
          </a:xfrm>
        </p:spPr>
        <p:txBody>
          <a:bodyPr>
            <a:normAutofit fontScale="90000"/>
          </a:bodyPr>
          <a:lstStyle/>
          <a:p>
            <a:r>
              <a:rPr lang="bs-Latn-BA" sz="2700" b="1" dirty="0" smtClean="0">
                <a:solidFill>
                  <a:schemeClr val="tx1"/>
                </a:solidFill>
                <a:effectLst/>
              </a:rPr>
              <a:t/>
            </a:r>
            <a:br>
              <a:rPr lang="bs-Latn-BA" sz="2700" b="1" dirty="0" smtClean="0">
                <a:solidFill>
                  <a:schemeClr val="tx1"/>
                </a:solidFill>
                <a:effectLst/>
              </a:rPr>
            </a:br>
            <a:r>
              <a:rPr lang="bs-Latn-BA" sz="2700" b="1" dirty="0" smtClean="0">
                <a:solidFill>
                  <a:schemeClr val="tx1"/>
                </a:solidFill>
                <a:effectLst/>
              </a:rPr>
              <a:t>Vitalne </a:t>
            </a:r>
            <a:r>
              <a:rPr lang="bs-Latn-BA" sz="2700" b="1" dirty="0">
                <a:solidFill>
                  <a:schemeClr val="tx1"/>
                </a:solidFill>
                <a:effectLst/>
              </a:rPr>
              <a:t>funkcije u zajednici koje je potrebno osigurati u slučaju </a:t>
            </a:r>
            <a:r>
              <a:rPr lang="bs-Latn-BA" sz="2700" b="1" dirty="0" smtClean="0">
                <a:solidFill>
                  <a:schemeClr val="tx1"/>
                </a:solidFill>
                <a:effectLst/>
              </a:rPr>
              <a:t/>
            </a:r>
            <a:br>
              <a:rPr lang="bs-Latn-BA" sz="2700" b="1" dirty="0" smtClean="0">
                <a:solidFill>
                  <a:schemeClr val="tx1"/>
                </a:solidFill>
                <a:effectLst/>
              </a:rPr>
            </a:br>
            <a:r>
              <a:rPr lang="bs-Latn-BA" sz="2700" b="1" dirty="0" smtClean="0">
                <a:solidFill>
                  <a:schemeClr val="tx1"/>
                </a:solidFill>
                <a:effectLst/>
              </a:rPr>
              <a:t>katastrofa/izmjenjenih </a:t>
            </a:r>
            <a:r>
              <a:rPr lang="bs-Latn-BA" sz="2700" b="1" dirty="0">
                <a:solidFill>
                  <a:schemeClr val="tx1"/>
                </a:solidFill>
                <a:effectLst/>
              </a:rPr>
              <a:t>uslova </a:t>
            </a:r>
            <a:r>
              <a:rPr lang="bs-Latn-BA" b="1" dirty="0"/>
              <a:t/>
            </a:r>
            <a:br>
              <a:rPr lang="bs-Latn-BA" b="1" dirty="0"/>
            </a:br>
            <a:endParaRPr lang="bs-Latn-BA" dirty="0"/>
          </a:p>
        </p:txBody>
      </p:sp>
      <p:sp>
        <p:nvSpPr>
          <p:cNvPr id="3" name="Content Placeholder 2"/>
          <p:cNvSpPr>
            <a:spLocks noGrp="1"/>
          </p:cNvSpPr>
          <p:nvPr>
            <p:ph idx="1"/>
          </p:nvPr>
        </p:nvSpPr>
        <p:spPr/>
        <p:txBody>
          <a:bodyPr>
            <a:normAutofit fontScale="62500" lnSpcReduction="20000"/>
          </a:bodyPr>
          <a:lstStyle/>
          <a:p>
            <a:pPr algn="just">
              <a:buFont typeface="Wingdings" panose="05000000000000000000" pitchFamily="2" charset="2"/>
              <a:buChar char="ü"/>
            </a:pPr>
            <a:r>
              <a:rPr lang="vi-VN" dirty="0" smtClean="0"/>
              <a:t>Komunikacije </a:t>
            </a:r>
            <a:r>
              <a:rPr lang="vi-VN" dirty="0"/>
              <a:t>sa okolinom i </a:t>
            </a:r>
            <a:r>
              <a:rPr lang="vi-VN" dirty="0" smtClean="0"/>
              <a:t>svijetom</a:t>
            </a:r>
            <a:endParaRPr lang="bs-Latn-BA" dirty="0" smtClean="0"/>
          </a:p>
          <a:p>
            <a:pPr algn="just">
              <a:buFont typeface="Wingdings" panose="05000000000000000000" pitchFamily="2" charset="2"/>
              <a:buChar char="ü"/>
            </a:pPr>
            <a:r>
              <a:rPr lang="vi-VN" dirty="0" smtClean="0"/>
              <a:t>Smještaj</a:t>
            </a:r>
            <a:endParaRPr lang="bs-Latn-BA" dirty="0" smtClean="0"/>
          </a:p>
          <a:p>
            <a:pPr algn="just">
              <a:buFont typeface="Wingdings" panose="05000000000000000000" pitchFamily="2" charset="2"/>
              <a:buChar char="ü"/>
            </a:pPr>
            <a:r>
              <a:rPr lang="vi-VN" dirty="0" smtClean="0"/>
              <a:t>Higijensko-profilaktičke mjere</a:t>
            </a:r>
            <a:endParaRPr lang="bs-Latn-BA" dirty="0" smtClean="0"/>
          </a:p>
          <a:p>
            <a:pPr algn="just">
              <a:buFont typeface="Wingdings" panose="05000000000000000000" pitchFamily="2" charset="2"/>
              <a:buChar char="ü"/>
            </a:pPr>
            <a:r>
              <a:rPr lang="vi-VN" dirty="0" smtClean="0"/>
              <a:t>Sanitacija </a:t>
            </a:r>
            <a:r>
              <a:rPr lang="vi-VN" dirty="0"/>
              <a:t>okoline i </a:t>
            </a:r>
            <a:r>
              <a:rPr lang="vi-VN" dirty="0" smtClean="0"/>
              <a:t>vodosnadbijevanje</a:t>
            </a:r>
            <a:endParaRPr lang="bs-Latn-BA" dirty="0" smtClean="0"/>
          </a:p>
          <a:p>
            <a:pPr algn="just">
              <a:buFont typeface="Wingdings" panose="05000000000000000000" pitchFamily="2" charset="2"/>
              <a:buChar char="ü"/>
            </a:pPr>
            <a:r>
              <a:rPr lang="vi-VN" dirty="0" smtClean="0"/>
              <a:t>Ishrana stanovništva</a:t>
            </a:r>
            <a:endParaRPr lang="bs-Latn-BA" dirty="0" smtClean="0"/>
          </a:p>
          <a:p>
            <a:pPr algn="just">
              <a:buFont typeface="Wingdings" panose="05000000000000000000" pitchFamily="2" charset="2"/>
              <a:buChar char="ü"/>
            </a:pPr>
            <a:r>
              <a:rPr lang="vi-VN" dirty="0" smtClean="0"/>
              <a:t>Rješavanje urgentnih </a:t>
            </a:r>
            <a:r>
              <a:rPr lang="vi-VN" dirty="0"/>
              <a:t>stanja i kontinuirane medicinske </a:t>
            </a:r>
            <a:r>
              <a:rPr lang="vi-VN" dirty="0" smtClean="0"/>
              <a:t>pomoći</a:t>
            </a:r>
            <a:endParaRPr lang="bs-Latn-BA" dirty="0" smtClean="0"/>
          </a:p>
          <a:p>
            <a:pPr algn="just">
              <a:buFont typeface="Wingdings" panose="05000000000000000000" pitchFamily="2" charset="2"/>
              <a:buChar char="ü"/>
            </a:pPr>
            <a:r>
              <a:rPr lang="vi-VN" dirty="0" smtClean="0"/>
              <a:t>Snadbijevanje </a:t>
            </a:r>
            <a:r>
              <a:rPr lang="vi-VN" dirty="0"/>
              <a:t>lijekovima, vakcinama i sanitetskim materijalom, obezbjeđenje </a:t>
            </a:r>
            <a:r>
              <a:rPr lang="vi-VN" dirty="0" smtClean="0"/>
              <a:t>energenat</a:t>
            </a:r>
            <a:r>
              <a:rPr lang="bs-Latn-BA" dirty="0" smtClean="0"/>
              <a:t>a</a:t>
            </a:r>
          </a:p>
          <a:p>
            <a:pPr algn="just">
              <a:buFont typeface="Wingdings" panose="05000000000000000000" pitchFamily="2" charset="2"/>
              <a:buChar char="ü"/>
            </a:pPr>
            <a:r>
              <a:rPr lang="vi-VN" dirty="0" smtClean="0"/>
              <a:t>Osnovna </a:t>
            </a:r>
            <a:r>
              <a:rPr lang="vi-VN" dirty="0"/>
              <a:t>ljudska </a:t>
            </a:r>
            <a:r>
              <a:rPr lang="vi-VN" dirty="0" smtClean="0"/>
              <a:t>prava</a:t>
            </a:r>
            <a:endParaRPr lang="bs-Latn-BA" dirty="0" smtClean="0"/>
          </a:p>
          <a:p>
            <a:pPr algn="just">
              <a:buFont typeface="Wingdings" panose="05000000000000000000" pitchFamily="2" charset="2"/>
              <a:buChar char="ü"/>
            </a:pPr>
            <a:r>
              <a:rPr lang="vi-VN" dirty="0" smtClean="0"/>
              <a:t>Mobilizacija </a:t>
            </a:r>
            <a:r>
              <a:rPr lang="vi-VN" dirty="0"/>
              <a:t>stanovništva za samopomoć putem </a:t>
            </a:r>
            <a:r>
              <a:rPr lang="vi-VN" dirty="0" smtClean="0"/>
              <a:t>CZ</a:t>
            </a:r>
            <a:endParaRPr lang="bs-Latn-BA" dirty="0" smtClean="0"/>
          </a:p>
          <a:p>
            <a:pPr algn="just">
              <a:buFont typeface="Wingdings" panose="05000000000000000000" pitchFamily="2" charset="2"/>
              <a:buChar char="ü"/>
            </a:pPr>
            <a:r>
              <a:rPr lang="vi-VN" dirty="0" smtClean="0"/>
              <a:t>Prevencija </a:t>
            </a:r>
            <a:r>
              <a:rPr lang="vi-VN" dirty="0"/>
              <a:t>stresa i panike </a:t>
            </a:r>
          </a:p>
          <a:p>
            <a:endParaRPr lang="bs-Latn-BA" dirty="0"/>
          </a:p>
        </p:txBody>
      </p:sp>
    </p:spTree>
    <p:extLst>
      <p:ext uri="{BB962C8B-B14F-4D97-AF65-F5344CB8AC3E}">
        <p14:creationId xmlns:p14="http://schemas.microsoft.com/office/powerpoint/2010/main" val="34362561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b="1" dirty="0">
                <a:solidFill>
                  <a:schemeClr val="tx1"/>
                </a:solidFill>
                <a:effectLst/>
                <a:latin typeface="Calibri" panose="020F0502020204030204" pitchFamily="34" charset="0"/>
                <a:cs typeface="Calibri" panose="020F0502020204030204" pitchFamily="34" charset="0"/>
              </a:rPr>
              <a:t>Prirodne katastrofe</a:t>
            </a:r>
            <a:endParaRPr lang="bs-Latn-BA" b="1" dirty="0">
              <a:solidFill>
                <a:schemeClr val="tx1"/>
              </a:solidFill>
              <a:effectLst/>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p:txBody>
          <a:bodyPr>
            <a:noAutofit/>
          </a:bodyPr>
          <a:lstStyle/>
          <a:p>
            <a:pPr algn="just"/>
            <a:r>
              <a:rPr lang="bs-Latn-BA" sz="2000" dirty="0"/>
              <a:t>G</a:t>
            </a:r>
            <a:r>
              <a:rPr lang="vi-VN" sz="2000" dirty="0" smtClean="0"/>
              <a:t>eofizički </a:t>
            </a:r>
            <a:r>
              <a:rPr lang="vi-VN" sz="2000" dirty="0"/>
              <a:t>događaji, kao što su </a:t>
            </a:r>
            <a:r>
              <a:rPr lang="vi-VN" sz="2000" b="1" u="sng" dirty="0"/>
              <a:t>zemljotresi, klizišta, vulkanske aktivnosti i </a:t>
            </a:r>
            <a:r>
              <a:rPr lang="vi-VN" sz="2000" b="1" u="sng" dirty="0" smtClean="0"/>
              <a:t>poplave.</a:t>
            </a:r>
            <a:endParaRPr lang="bs-Latn-BA" sz="2000" b="1" u="sng" dirty="0" smtClean="0"/>
          </a:p>
          <a:p>
            <a:pPr algn="just"/>
            <a:r>
              <a:rPr lang="vi-VN" sz="2000" dirty="0" smtClean="0"/>
              <a:t>One </a:t>
            </a:r>
            <a:r>
              <a:rPr lang="vi-VN" sz="2000" dirty="0"/>
              <a:t>predstavljaju opasnosti za različite društvene entitete na našoj planeti, ali, ova opasnost nije samo rezultat samog procesa (prirodna ranjivost), već je rezultat i djelovanja ljudskih sistema (ljudska ranjivost). Kada obje vrste ranjivosti imaju iste koordinate u prostoru i vremenu, može doći do prirodnih katastrofa. </a:t>
            </a:r>
            <a:endParaRPr lang="bs-Latn-BA" sz="2000" dirty="0"/>
          </a:p>
        </p:txBody>
      </p:sp>
    </p:spTree>
    <p:extLst>
      <p:ext uri="{BB962C8B-B14F-4D97-AF65-F5344CB8AC3E}">
        <p14:creationId xmlns:p14="http://schemas.microsoft.com/office/powerpoint/2010/main" val="12014961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bs-Latn-BA" sz="2800" b="1" dirty="0" smtClean="0">
                <a:solidFill>
                  <a:schemeClr val="tx1"/>
                </a:solidFill>
                <a:effectLst/>
              </a:rPr>
              <a:t>Poplave – neke od glavnih zdravstvenih prijetnji</a:t>
            </a:r>
            <a:endParaRPr lang="bs-Latn-BA" sz="2800" b="1" dirty="0">
              <a:solidFill>
                <a:schemeClr val="tx1"/>
              </a:solidFill>
              <a:effectLst/>
            </a:endParaRPr>
          </a:p>
        </p:txBody>
      </p:sp>
      <p:sp>
        <p:nvSpPr>
          <p:cNvPr id="3" name="Content Placeholder 2"/>
          <p:cNvSpPr>
            <a:spLocks noGrp="1"/>
          </p:cNvSpPr>
          <p:nvPr>
            <p:ph idx="1"/>
          </p:nvPr>
        </p:nvSpPr>
        <p:spPr>
          <a:xfrm>
            <a:off x="2281425" y="1197406"/>
            <a:ext cx="6260905" cy="3512214"/>
          </a:xfrm>
        </p:spPr>
        <p:txBody>
          <a:bodyPr>
            <a:normAutofit/>
          </a:bodyPr>
          <a:lstStyle/>
          <a:p>
            <a:pPr algn="just"/>
            <a:r>
              <a:rPr lang="vi-VN" sz="2000" dirty="0"/>
              <a:t>Pojava poplave nosi </a:t>
            </a:r>
            <a:r>
              <a:rPr lang="vi-VN" sz="2000" b="1" u="sng" dirty="0"/>
              <a:t>rizik od zaraznih bolesti</a:t>
            </a:r>
            <a:r>
              <a:rPr lang="vi-VN" sz="2000" dirty="0"/>
              <a:t>, jer često dolazi do prekida snabdijevanja vodom i dispozicije otpadnih tvari, kao i do izlijevanja kanalizacije. </a:t>
            </a:r>
            <a:endParaRPr lang="bs-Latn-BA" sz="2000" dirty="0" smtClean="0"/>
          </a:p>
          <a:p>
            <a:pPr algn="just"/>
            <a:r>
              <a:rPr lang="vi-VN" sz="2000" dirty="0" smtClean="0"/>
              <a:t>Oštećene </a:t>
            </a:r>
            <a:r>
              <a:rPr lang="vi-VN" sz="2000" dirty="0"/>
              <a:t>vodovodne i kanalizacione cijevi povećavaju </a:t>
            </a:r>
            <a:r>
              <a:rPr lang="vi-VN" sz="2000" b="1" u="sng" dirty="0"/>
              <a:t>mogućnost kontaminacije vode za piće</a:t>
            </a:r>
            <a:r>
              <a:rPr lang="vi-VN" sz="2000" dirty="0"/>
              <a:t>. </a:t>
            </a:r>
            <a:endParaRPr lang="bs-Latn-BA" sz="2000" dirty="0" smtClean="0"/>
          </a:p>
          <a:p>
            <a:pPr algn="just"/>
            <a:r>
              <a:rPr lang="vi-VN" sz="2000" b="1" u="sng" dirty="0" smtClean="0"/>
              <a:t>Zagađenom </a:t>
            </a:r>
            <a:r>
              <a:rPr lang="vi-VN" sz="2000" b="1" u="sng" dirty="0"/>
              <a:t>vodom i hranom prenose se crijevne i kožne zarazne bolesti, parazitarne bolesti itd. </a:t>
            </a:r>
            <a:endParaRPr lang="bs-Latn-BA" sz="2000" b="1" u="sng" dirty="0" smtClean="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3555" y="739290"/>
            <a:ext cx="1595816" cy="1068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385464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bs-Latn-BA" sz="2800" b="1" dirty="0" smtClean="0">
                <a:solidFill>
                  <a:schemeClr val="tx1"/>
                </a:solidFill>
                <a:effectLst/>
              </a:rPr>
              <a:t>Poplave – neke od glavnih zdravstvenih prijetnji</a:t>
            </a:r>
            <a:endParaRPr lang="bs-Latn-BA" sz="2800" b="1" dirty="0">
              <a:solidFill>
                <a:schemeClr val="tx1"/>
              </a:solidFill>
              <a:effectLst/>
            </a:endParaRPr>
          </a:p>
        </p:txBody>
      </p:sp>
      <p:sp>
        <p:nvSpPr>
          <p:cNvPr id="3" name="Content Placeholder 2"/>
          <p:cNvSpPr>
            <a:spLocks noGrp="1"/>
          </p:cNvSpPr>
          <p:nvPr>
            <p:ph idx="1"/>
          </p:nvPr>
        </p:nvSpPr>
        <p:spPr>
          <a:xfrm>
            <a:off x="2281425" y="1197406"/>
            <a:ext cx="6260905" cy="3512214"/>
          </a:xfrm>
        </p:spPr>
        <p:txBody>
          <a:bodyPr>
            <a:normAutofit/>
          </a:bodyPr>
          <a:lstStyle/>
          <a:p>
            <a:pPr algn="just"/>
            <a:r>
              <a:rPr lang="vi-VN" sz="2000" b="1" u="sng" dirty="0" smtClean="0"/>
              <a:t>Povećan </a:t>
            </a:r>
            <a:r>
              <a:rPr lang="vi-VN" sz="2000" b="1" u="sng" dirty="0"/>
              <a:t>broj glodara i zmija </a:t>
            </a:r>
            <a:r>
              <a:rPr lang="vi-VN" sz="2000" dirty="0"/>
              <a:t>za vrijeme poplava predstavlja veliki rizik za zdravlje. </a:t>
            </a:r>
            <a:endParaRPr lang="bs-Latn-BA" sz="2000" dirty="0" smtClean="0"/>
          </a:p>
          <a:p>
            <a:pPr algn="just"/>
            <a:r>
              <a:rPr lang="vi-VN" sz="2000" dirty="0" smtClean="0"/>
              <a:t>Povećana </a:t>
            </a:r>
            <a:r>
              <a:rPr lang="vi-VN" sz="2000" dirty="0"/>
              <a:t>je </a:t>
            </a:r>
            <a:r>
              <a:rPr lang="vi-VN" sz="2000" b="1" u="sng" dirty="0"/>
              <a:t>opasnost od životinjskih ugriza</a:t>
            </a:r>
            <a:r>
              <a:rPr lang="vi-VN" sz="2000" dirty="0"/>
              <a:t>, najčešće pasa, što može dovesti do infekcije uzročnikom </a:t>
            </a:r>
            <a:r>
              <a:rPr lang="vi-VN" sz="2000" dirty="0" smtClean="0"/>
              <a:t>bjesnila.</a:t>
            </a:r>
            <a:endParaRPr lang="bs-Latn-BA" sz="2000" dirty="0" smtClean="0"/>
          </a:p>
          <a:p>
            <a:pPr algn="just"/>
            <a:r>
              <a:rPr lang="vi-VN" sz="2000" dirty="0" smtClean="0"/>
              <a:t>Velika </a:t>
            </a:r>
            <a:r>
              <a:rPr lang="vi-VN" sz="2000" dirty="0"/>
              <a:t>stajaća vodena površina omogućava </a:t>
            </a:r>
            <a:r>
              <a:rPr lang="vi-VN" sz="2000" b="1" u="sng" dirty="0"/>
              <a:t>razmnožavanje komaraca i drugih insekata, </a:t>
            </a:r>
            <a:r>
              <a:rPr lang="vi-VN" sz="2000" dirty="0"/>
              <a:t>koji prenose uzročnike niza oboljenja. </a:t>
            </a:r>
            <a:endParaRPr lang="bs-Latn-BA" sz="2000" dirty="0"/>
          </a:p>
        </p:txBody>
      </p:sp>
    </p:spTree>
    <p:extLst>
      <p:ext uri="{BB962C8B-B14F-4D97-AF65-F5344CB8AC3E}">
        <p14:creationId xmlns:p14="http://schemas.microsoft.com/office/powerpoint/2010/main" val="25723592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b="1" dirty="0" smtClean="0">
                <a:solidFill>
                  <a:schemeClr val="tx1"/>
                </a:solidFill>
                <a:effectLst/>
              </a:rPr>
              <a:t>Poplave – zdravstvene posljedice</a:t>
            </a:r>
            <a:endParaRPr lang="bs-Latn-BA" b="1" dirty="0">
              <a:solidFill>
                <a:schemeClr val="tx1"/>
              </a:solidFill>
              <a:effectLst/>
            </a:endParaRPr>
          </a:p>
        </p:txBody>
      </p:sp>
      <p:sp>
        <p:nvSpPr>
          <p:cNvPr id="3" name="Content Placeholder 2"/>
          <p:cNvSpPr>
            <a:spLocks noGrp="1"/>
          </p:cNvSpPr>
          <p:nvPr>
            <p:ph idx="1"/>
          </p:nvPr>
        </p:nvSpPr>
        <p:spPr/>
        <p:txBody>
          <a:bodyPr>
            <a:normAutofit/>
          </a:bodyPr>
          <a:lstStyle/>
          <a:p>
            <a:pPr algn="just"/>
            <a:r>
              <a:rPr lang="vi-VN" sz="2400" dirty="0"/>
              <a:t>Zdravstvene posljedice se javljaju u toku trajanja poplava te nakon povlačenja vode s poplavljenih područja. </a:t>
            </a:r>
            <a:endParaRPr lang="bs-Latn-BA" sz="2400" dirty="0" smtClean="0"/>
          </a:p>
          <a:p>
            <a:pPr algn="just"/>
            <a:r>
              <a:rPr lang="vi-VN" sz="2400" dirty="0" smtClean="0"/>
              <a:t>Najvažnije </a:t>
            </a:r>
            <a:r>
              <a:rPr lang="vi-VN" sz="2400" dirty="0"/>
              <a:t>zdravstvene posljedice u toku poplava su </a:t>
            </a:r>
            <a:r>
              <a:rPr lang="vi-VN" sz="2400" b="1" u="sng" dirty="0"/>
              <a:t>utapanja i povređivanja, </a:t>
            </a:r>
            <a:r>
              <a:rPr lang="vi-VN" sz="2400" dirty="0"/>
              <a:t>a nakon poplava </a:t>
            </a:r>
            <a:r>
              <a:rPr lang="vi-VN" sz="2400" b="1" u="sng" dirty="0"/>
              <a:t>pojava zaraznih i nezaraznih oboljenja. </a:t>
            </a:r>
            <a:endParaRPr lang="bs-Latn-BA" sz="2400" dirty="0"/>
          </a:p>
        </p:txBody>
      </p:sp>
    </p:spTree>
    <p:extLst>
      <p:ext uri="{BB962C8B-B14F-4D97-AF65-F5344CB8AC3E}">
        <p14:creationId xmlns:p14="http://schemas.microsoft.com/office/powerpoint/2010/main" val="37969802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1425" y="433880"/>
            <a:ext cx="6260905" cy="4581150"/>
          </a:xfrm>
        </p:spPr>
        <p:txBody>
          <a:bodyPr>
            <a:normAutofit fontScale="62500" lnSpcReduction="20000"/>
          </a:bodyPr>
          <a:lstStyle/>
          <a:p>
            <a:pPr algn="just"/>
            <a:r>
              <a:rPr lang="bs-Latn-BA" b="1" dirty="0"/>
              <a:t>Zdravstvene posljedice poplava mogu biti </a:t>
            </a:r>
            <a:r>
              <a:rPr lang="bs-Latn-BA" b="1" u="sng" dirty="0"/>
              <a:t>kratkoročne, srednjoročne i dugoročne. </a:t>
            </a:r>
            <a:endParaRPr lang="bs-Latn-BA" b="1" u="sng" dirty="0" smtClean="0"/>
          </a:p>
          <a:p>
            <a:pPr algn="just"/>
            <a:r>
              <a:rPr lang="bs-Latn-BA" b="1" dirty="0" smtClean="0"/>
              <a:t>Kratkoročne </a:t>
            </a:r>
            <a:r>
              <a:rPr lang="bs-Latn-BA" b="1" dirty="0"/>
              <a:t>posljedice </a:t>
            </a:r>
            <a:r>
              <a:rPr lang="bs-Latn-BA" b="1" dirty="0" smtClean="0"/>
              <a:t>su:</a:t>
            </a:r>
          </a:p>
          <a:p>
            <a:pPr lvl="1" algn="just"/>
            <a:r>
              <a:rPr lang="bs-Latn-BA" b="1" dirty="0" smtClean="0"/>
              <a:t>utapanja,</a:t>
            </a:r>
          </a:p>
          <a:p>
            <a:pPr lvl="1" algn="just"/>
            <a:r>
              <a:rPr lang="bs-Latn-BA" b="1" dirty="0"/>
              <a:t>h</a:t>
            </a:r>
            <a:r>
              <a:rPr lang="bs-Latn-BA" b="1" dirty="0" smtClean="0"/>
              <a:t>ipotermija</a:t>
            </a:r>
          </a:p>
          <a:p>
            <a:pPr lvl="1" algn="just"/>
            <a:r>
              <a:rPr lang="bs-Latn-BA" b="1" dirty="0" smtClean="0"/>
              <a:t>povrede.</a:t>
            </a:r>
          </a:p>
          <a:p>
            <a:pPr algn="just"/>
            <a:r>
              <a:rPr lang="bs-Latn-BA" b="1" dirty="0"/>
              <a:t>S</a:t>
            </a:r>
            <a:r>
              <a:rPr lang="bs-Latn-BA" b="1" dirty="0" smtClean="0"/>
              <a:t>rednjeročne posljedice su: </a:t>
            </a:r>
          </a:p>
          <a:p>
            <a:pPr lvl="1" algn="just"/>
            <a:r>
              <a:rPr lang="bs-Latn-BA" b="1" dirty="0" smtClean="0"/>
              <a:t>infekcije </a:t>
            </a:r>
            <a:r>
              <a:rPr lang="bs-Latn-BA" b="1" dirty="0"/>
              <a:t>rana, </a:t>
            </a:r>
            <a:endParaRPr lang="bs-Latn-BA" b="1" dirty="0" smtClean="0"/>
          </a:p>
          <a:p>
            <a:pPr lvl="1" algn="just"/>
            <a:r>
              <a:rPr lang="bs-Latn-BA" b="1" dirty="0" smtClean="0"/>
              <a:t>komplikacije </a:t>
            </a:r>
            <a:r>
              <a:rPr lang="bs-Latn-BA" b="1" dirty="0"/>
              <a:t>povreda, </a:t>
            </a:r>
            <a:endParaRPr lang="bs-Latn-BA" b="1" dirty="0" smtClean="0"/>
          </a:p>
          <a:p>
            <a:pPr lvl="1" algn="just"/>
            <a:r>
              <a:rPr lang="bs-Latn-BA" b="1" dirty="0" smtClean="0"/>
              <a:t>razne </a:t>
            </a:r>
            <a:r>
              <a:rPr lang="bs-Latn-BA" b="1" dirty="0"/>
              <a:t>zarazne bolesti te mentalni poremećaji uzrokovani stresom, </a:t>
            </a:r>
            <a:r>
              <a:rPr lang="bs-Latn-BA" b="1" i="1" dirty="0"/>
              <a:t>(enterokolitis, virusni hepatitisi tipa </a:t>
            </a:r>
            <a:r>
              <a:rPr lang="bs-Latn-BA" b="1" i="1" dirty="0" smtClean="0"/>
              <a:t>A, </a:t>
            </a:r>
            <a:r>
              <a:rPr lang="bs-Latn-BA" b="1" i="1" dirty="0"/>
              <a:t>poliomijelitis). </a:t>
            </a:r>
            <a:endParaRPr lang="bs-Latn-BA" b="1" i="1" dirty="0" smtClean="0"/>
          </a:p>
          <a:p>
            <a:pPr algn="just"/>
            <a:r>
              <a:rPr lang="bs-Latn-BA" b="1" dirty="0"/>
              <a:t>D</a:t>
            </a:r>
            <a:r>
              <a:rPr lang="bs-Latn-BA" b="1" dirty="0" smtClean="0"/>
              <a:t>ugoročne </a:t>
            </a:r>
            <a:r>
              <a:rPr lang="bs-Latn-BA" b="1" dirty="0"/>
              <a:t>posljedice </a:t>
            </a:r>
            <a:r>
              <a:rPr lang="bs-Latn-BA" b="1" dirty="0" smtClean="0"/>
              <a:t>su: </a:t>
            </a:r>
          </a:p>
          <a:p>
            <a:pPr lvl="1" algn="just"/>
            <a:r>
              <a:rPr lang="bs-Latn-BA" b="1" dirty="0" smtClean="0"/>
              <a:t>različite </a:t>
            </a:r>
            <a:r>
              <a:rPr lang="bs-Latn-BA" b="1" dirty="0"/>
              <a:t>vrste onesposobljenja, </a:t>
            </a:r>
            <a:endParaRPr lang="bs-Latn-BA" b="1" dirty="0" smtClean="0"/>
          </a:p>
          <a:p>
            <a:pPr lvl="1" algn="just"/>
            <a:r>
              <a:rPr lang="bs-Latn-BA" b="1" dirty="0" smtClean="0"/>
              <a:t>hronične </a:t>
            </a:r>
            <a:r>
              <a:rPr lang="bs-Latn-BA" b="1" dirty="0"/>
              <a:t>bolesti, </a:t>
            </a:r>
            <a:endParaRPr lang="bs-Latn-BA" b="1" dirty="0" smtClean="0"/>
          </a:p>
          <a:p>
            <a:pPr lvl="1" algn="just"/>
            <a:r>
              <a:rPr lang="bs-Latn-BA" b="1" dirty="0" smtClean="0"/>
              <a:t>mentalni </a:t>
            </a:r>
            <a:r>
              <a:rPr lang="bs-Latn-BA" b="1" dirty="0"/>
              <a:t>poremećaji i oboljenja koja su posljedica loše ishrane i siromaštva. </a:t>
            </a:r>
          </a:p>
        </p:txBody>
      </p:sp>
    </p:spTree>
    <p:extLst>
      <p:ext uri="{BB962C8B-B14F-4D97-AF65-F5344CB8AC3E}">
        <p14:creationId xmlns:p14="http://schemas.microsoft.com/office/powerpoint/2010/main" val="12592665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b="1" dirty="0">
                <a:solidFill>
                  <a:schemeClr val="tx1"/>
                </a:solidFill>
                <a:effectLst/>
              </a:rPr>
              <a:t>Posljedice poplava mogu </a:t>
            </a:r>
            <a:r>
              <a:rPr lang="bs-Latn-BA" b="1" dirty="0" smtClean="0">
                <a:solidFill>
                  <a:schemeClr val="tx1"/>
                </a:solidFill>
                <a:effectLst/>
              </a:rPr>
              <a:t>biti:</a:t>
            </a:r>
            <a:endParaRPr lang="bs-Latn-BA" b="1" dirty="0">
              <a:solidFill>
                <a:schemeClr val="tx1"/>
              </a:solidFill>
              <a:effectLst/>
            </a:endParaRPr>
          </a:p>
        </p:txBody>
      </p:sp>
      <p:sp>
        <p:nvSpPr>
          <p:cNvPr id="3" name="Content Placeholder 2"/>
          <p:cNvSpPr>
            <a:spLocks noGrp="1"/>
          </p:cNvSpPr>
          <p:nvPr>
            <p:ph idx="1"/>
          </p:nvPr>
        </p:nvSpPr>
        <p:spPr/>
        <p:txBody>
          <a:bodyPr/>
          <a:lstStyle/>
          <a:p>
            <a:pPr algn="just"/>
            <a:r>
              <a:rPr lang="bs-Latn-BA" b="1" dirty="0"/>
              <a:t>D</a:t>
            </a:r>
            <a:r>
              <a:rPr lang="bs-Latn-BA" b="1" dirty="0" smtClean="0"/>
              <a:t>irektne </a:t>
            </a:r>
            <a:r>
              <a:rPr lang="bs-Latn-BA" dirty="0"/>
              <a:t>(smrt zbog utapanja ili hipotermije i </a:t>
            </a:r>
            <a:r>
              <a:rPr lang="bs-Latn-BA" dirty="0" smtClean="0"/>
              <a:t>povrede);</a:t>
            </a:r>
          </a:p>
          <a:p>
            <a:pPr algn="just"/>
            <a:r>
              <a:rPr lang="bs-Latn-BA" b="1" dirty="0"/>
              <a:t>I</a:t>
            </a:r>
            <a:r>
              <a:rPr lang="bs-Latn-BA" b="1" dirty="0" smtClean="0"/>
              <a:t>ndirektne </a:t>
            </a:r>
            <a:r>
              <a:rPr lang="bs-Latn-BA" dirty="0"/>
              <a:t>(zbog nedostatka pitke vode, hrane, neadekvatnih uslova stanovanja, neadekvatne dispozicije krutog i tečnog otpada, te nedostupnosti zdravstvene zaštite). </a:t>
            </a:r>
          </a:p>
        </p:txBody>
      </p:sp>
    </p:spTree>
    <p:extLst>
      <p:ext uri="{BB962C8B-B14F-4D97-AF65-F5344CB8AC3E}">
        <p14:creationId xmlns:p14="http://schemas.microsoft.com/office/powerpoint/2010/main" val="996159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dirty="0" smtClean="0"/>
              <a:t>Uvod</a:t>
            </a:r>
            <a:endParaRPr lang="en-US" dirty="0"/>
          </a:p>
        </p:txBody>
      </p:sp>
      <p:sp>
        <p:nvSpPr>
          <p:cNvPr id="3" name="Content Placeholder 2"/>
          <p:cNvSpPr>
            <a:spLocks noGrp="1"/>
          </p:cNvSpPr>
          <p:nvPr>
            <p:ph idx="1"/>
          </p:nvPr>
        </p:nvSpPr>
        <p:spPr/>
        <p:txBody>
          <a:bodyPr>
            <a:normAutofit fontScale="92500" lnSpcReduction="10000"/>
          </a:bodyPr>
          <a:lstStyle/>
          <a:p>
            <a:pPr algn="just"/>
            <a:r>
              <a:rPr lang="vi-VN" dirty="0"/>
              <a:t>Svjetska zdravstvena organizacija (SZO) definiše katastrofu kao</a:t>
            </a:r>
            <a:r>
              <a:rPr lang="vi-VN" dirty="0">
                <a:solidFill>
                  <a:srgbClr val="FF0000"/>
                </a:solidFill>
              </a:rPr>
              <a:t>: </a:t>
            </a:r>
            <a:r>
              <a:rPr lang="vi-VN" b="1" i="1" dirty="0">
                <a:solidFill>
                  <a:srgbClr val="FF0000"/>
                </a:solidFill>
              </a:rPr>
              <a:t>„Rezultat opširnog ekološkog sloma u odnosu čovjeka i okoliša, ozbiljan i iznenadan (ili spor, kao kod suše) prekid u </a:t>
            </a:r>
            <a:r>
              <a:rPr lang="vi-VN" b="1" i="1" dirty="0" smtClean="0">
                <a:solidFill>
                  <a:srgbClr val="FF0000"/>
                </a:solidFill>
              </a:rPr>
              <a:t>funkcionisanju</a:t>
            </a:r>
            <a:r>
              <a:rPr lang="bs-Latn-BA" b="1" i="1" dirty="0" smtClean="0">
                <a:solidFill>
                  <a:srgbClr val="FF0000"/>
                </a:solidFill>
              </a:rPr>
              <a:t>,</a:t>
            </a:r>
            <a:r>
              <a:rPr lang="vi-VN" b="1" i="1" dirty="0" smtClean="0">
                <a:solidFill>
                  <a:srgbClr val="FF0000"/>
                </a:solidFill>
              </a:rPr>
              <a:t> </a:t>
            </a:r>
            <a:r>
              <a:rPr lang="vi-VN" b="1" i="1" dirty="0">
                <a:solidFill>
                  <a:srgbClr val="FF0000"/>
                </a:solidFill>
              </a:rPr>
              <a:t>u tolikoj mjeri da su pogođenoj zajednici potrebni izvanredni napori da se s njima nosi, često uz pomoć izvana ili međunarodnu pomoć.“ </a:t>
            </a:r>
            <a:endParaRPr lang="en-US" b="1" i="1" dirty="0">
              <a:solidFill>
                <a:srgbClr val="FF0000"/>
              </a:solidFill>
            </a:endParaRPr>
          </a:p>
        </p:txBody>
      </p:sp>
    </p:spTree>
    <p:extLst>
      <p:ext uri="{BB962C8B-B14F-4D97-AF65-F5344CB8AC3E}">
        <p14:creationId xmlns:p14="http://schemas.microsoft.com/office/powerpoint/2010/main" val="41033094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b="1" dirty="0" smtClean="0">
                <a:solidFill>
                  <a:schemeClr val="tx1"/>
                </a:solidFill>
                <a:effectLst/>
              </a:rPr>
              <a:t>Poplave u BIH – 2014. godina</a:t>
            </a:r>
            <a:endParaRPr lang="bs-Latn-BA" b="1" dirty="0">
              <a:solidFill>
                <a:schemeClr val="tx1"/>
              </a:solidFill>
              <a:effectLst/>
            </a:endParaRPr>
          </a:p>
        </p:txBody>
      </p:sp>
      <p:sp>
        <p:nvSpPr>
          <p:cNvPr id="3" name="Content Placeholder 2"/>
          <p:cNvSpPr>
            <a:spLocks noGrp="1"/>
          </p:cNvSpPr>
          <p:nvPr>
            <p:ph idx="1"/>
          </p:nvPr>
        </p:nvSpPr>
        <p:spPr>
          <a:xfrm>
            <a:off x="2281425" y="1197406"/>
            <a:ext cx="6260905" cy="3817624"/>
          </a:xfrm>
        </p:spPr>
        <p:txBody>
          <a:bodyPr>
            <a:normAutofit fontScale="55000" lnSpcReduction="20000"/>
          </a:bodyPr>
          <a:lstStyle/>
          <a:p>
            <a:pPr algn="just"/>
            <a:r>
              <a:rPr lang="vi-VN" b="1" dirty="0"/>
              <a:t>Dana, 15. maja 2014. godine Bosnu i Hercegovinu ali i zemlje regiona, pogodile su neviđene poplave, a štete i gubici su procijenjeni na više od četiri milijarde konvertibilnih maraka. Velike padavine koje su premašile rekord u posljednjih 120 godina imale su za posljedicu da se rijeke Bosna, Drina, Sana, Sava, Vrbas i druge izliju iz svojih korita, a poplavljeni su i gradovi Orašje, Bosanski Šamac, Odžak, Brčko, Maglaj, Doboj, Derventa, Tuzla, Prijedor, Travnik, Bijeljina, Zenica, Živinice, Zavidovići, Banja Luka i mnoga druga mjesta. U katastrofalnim poplavama život je izgubila najmanje 21 osoba, a na hiljade je evakuisano iz svojih domova. Aktivirana su i brojna klizišta koja su progutala čitave srušene i poslovne objekte. Istovremeno, u prekidu su bile brojne putne komunikacije, a porušeni su i pojedini mostovi. Uslijed velikih nanosa blata uništeno je nekoliko stotina metara pruge, a štete na Željeznicama bile su višemilionske</a:t>
            </a:r>
            <a:r>
              <a:rPr lang="vi-VN" b="1" dirty="0" smtClean="0"/>
              <a:t>.</a:t>
            </a:r>
            <a:r>
              <a:rPr lang="bs-Latn-BA" b="1" dirty="0" smtClean="0"/>
              <a:t> </a:t>
            </a:r>
            <a:r>
              <a:rPr lang="vi-VN" b="1" dirty="0" smtClean="0"/>
              <a:t>Više </a:t>
            </a:r>
            <a:r>
              <a:rPr lang="vi-VN" b="1" dirty="0"/>
              <a:t>od 40 hiljada osoba ostalo je bez električne energije, a u Doboju su poplave potpuno uništile i postrojenje toplana.</a:t>
            </a:r>
            <a:endParaRPr lang="bs-Latn-BA" b="1" dirty="0"/>
          </a:p>
        </p:txBody>
      </p:sp>
    </p:spTree>
    <p:extLst>
      <p:ext uri="{BB962C8B-B14F-4D97-AF65-F5344CB8AC3E}">
        <p14:creationId xmlns:p14="http://schemas.microsoft.com/office/powerpoint/2010/main" val="12326534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b="1" dirty="0">
                <a:solidFill>
                  <a:schemeClr val="tx1"/>
                </a:solidFill>
                <a:effectLst/>
              </a:rPr>
              <a:t>Mjere zaštite kod poplava </a:t>
            </a:r>
          </a:p>
        </p:txBody>
      </p:sp>
      <p:sp>
        <p:nvSpPr>
          <p:cNvPr id="3" name="Content Placeholder 2"/>
          <p:cNvSpPr>
            <a:spLocks noGrp="1"/>
          </p:cNvSpPr>
          <p:nvPr>
            <p:ph idx="1"/>
          </p:nvPr>
        </p:nvSpPr>
        <p:spPr/>
        <p:txBody>
          <a:bodyPr>
            <a:normAutofit/>
          </a:bodyPr>
          <a:lstStyle/>
          <a:p>
            <a:pPr algn="just"/>
            <a:r>
              <a:rPr lang="vi-VN" sz="2400" dirty="0">
                <a:cs typeface="Calibri" panose="020F0502020204030204" pitchFamily="34" charset="0"/>
              </a:rPr>
              <a:t>Mjere vezane za poplave se, prema vremenu provođenja, dijele na one koje se </a:t>
            </a:r>
            <a:r>
              <a:rPr lang="vi-VN" sz="2400" dirty="0" smtClean="0">
                <a:cs typeface="Calibri" panose="020F0502020204030204" pitchFamily="34" charset="0"/>
              </a:rPr>
              <a:t>provode</a:t>
            </a:r>
            <a:r>
              <a:rPr lang="bs-Latn-BA" sz="2400" dirty="0" smtClean="0">
                <a:cs typeface="Calibri" panose="020F0502020204030204" pitchFamily="34" charset="0"/>
              </a:rPr>
              <a:t>: </a:t>
            </a:r>
          </a:p>
          <a:p>
            <a:r>
              <a:rPr lang="vi-VN" sz="2400" b="1" i="1" dirty="0" smtClean="0">
                <a:cs typeface="Calibri" panose="020F0502020204030204" pitchFamily="34" charset="0"/>
              </a:rPr>
              <a:t>prije poplava</a:t>
            </a:r>
            <a:endParaRPr lang="bs-Latn-BA" sz="2400" b="1" i="1" dirty="0" smtClean="0">
              <a:cs typeface="Calibri" panose="020F0502020204030204" pitchFamily="34" charset="0"/>
            </a:endParaRPr>
          </a:p>
          <a:p>
            <a:r>
              <a:rPr lang="vi-VN" sz="2400" b="1" i="1" dirty="0" smtClean="0">
                <a:cs typeface="Calibri" panose="020F0502020204030204" pitchFamily="34" charset="0"/>
              </a:rPr>
              <a:t>za </a:t>
            </a:r>
            <a:r>
              <a:rPr lang="vi-VN" sz="2400" b="1" i="1" dirty="0">
                <a:cs typeface="Calibri" panose="020F0502020204030204" pitchFamily="34" charset="0"/>
              </a:rPr>
              <a:t>vrijeme </a:t>
            </a:r>
            <a:r>
              <a:rPr lang="vi-VN" sz="2400" b="1" i="1" dirty="0" smtClean="0">
                <a:cs typeface="Calibri" panose="020F0502020204030204" pitchFamily="34" charset="0"/>
              </a:rPr>
              <a:t>trajanja</a:t>
            </a:r>
            <a:r>
              <a:rPr lang="bs-Latn-BA" sz="2400" b="1" i="1" dirty="0" smtClean="0">
                <a:cs typeface="Calibri" panose="020F0502020204030204" pitchFamily="34" charset="0"/>
              </a:rPr>
              <a:t> poplava</a:t>
            </a:r>
          </a:p>
          <a:p>
            <a:r>
              <a:rPr lang="vi-VN" sz="2400" b="1" i="1" dirty="0" smtClean="0">
                <a:cs typeface="Calibri" panose="020F0502020204030204" pitchFamily="34" charset="0"/>
              </a:rPr>
              <a:t>nakon </a:t>
            </a:r>
            <a:r>
              <a:rPr lang="vi-VN" sz="2400" b="1" i="1" dirty="0">
                <a:cs typeface="Calibri" panose="020F0502020204030204" pitchFamily="34" charset="0"/>
              </a:rPr>
              <a:t>povlačenja vode. </a:t>
            </a:r>
            <a:endParaRPr lang="bs-Latn-BA" sz="2400" b="1" i="1" dirty="0">
              <a:cs typeface="Calibri" panose="020F0502020204030204" pitchFamily="34" charset="0"/>
            </a:endParaRPr>
          </a:p>
        </p:txBody>
      </p:sp>
    </p:spTree>
    <p:extLst>
      <p:ext uri="{BB962C8B-B14F-4D97-AF65-F5344CB8AC3E}">
        <p14:creationId xmlns:p14="http://schemas.microsoft.com/office/powerpoint/2010/main" val="34079340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b="1" dirty="0">
                <a:solidFill>
                  <a:schemeClr val="tx1"/>
                </a:solidFill>
                <a:effectLst/>
              </a:rPr>
              <a:t>Mjere zaštite kod poplava </a:t>
            </a:r>
          </a:p>
        </p:txBody>
      </p:sp>
      <p:sp>
        <p:nvSpPr>
          <p:cNvPr id="3" name="Content Placeholder 2"/>
          <p:cNvSpPr>
            <a:spLocks noGrp="1"/>
          </p:cNvSpPr>
          <p:nvPr>
            <p:ph idx="1"/>
          </p:nvPr>
        </p:nvSpPr>
        <p:spPr/>
        <p:txBody>
          <a:bodyPr>
            <a:normAutofit fontScale="92500" lnSpcReduction="20000"/>
          </a:bodyPr>
          <a:lstStyle/>
          <a:p>
            <a:r>
              <a:rPr lang="vi-VN" dirty="0" smtClean="0"/>
              <a:t>Mjere </a:t>
            </a:r>
            <a:r>
              <a:rPr lang="vi-VN" b="1" u="sng" dirty="0"/>
              <a:t>prije poplava </a:t>
            </a:r>
            <a:r>
              <a:rPr lang="vi-VN" dirty="0"/>
              <a:t>su građevinske, hidrotehničke, agropedološke te opće mjere za prevenciju javljanja zaraznih oboljenja (obezbjeđenje </a:t>
            </a:r>
            <a:r>
              <a:rPr lang="vi-VN" dirty="0" smtClean="0"/>
              <a:t>adekvatnog </a:t>
            </a:r>
            <a:r>
              <a:rPr lang="vi-VN" dirty="0"/>
              <a:t>vodosnabdijevanja, pravilna dispozicija otpada, redovno provođenje dezinfekcije, dezinsekcije i deratizacije, nadzor nad proizvodnjom, prometom i distribucijom hrane i predmeta opće upotrebe). </a:t>
            </a:r>
            <a:endParaRPr lang="bs-Latn-BA" dirty="0"/>
          </a:p>
        </p:txBody>
      </p:sp>
    </p:spTree>
    <p:extLst>
      <p:ext uri="{BB962C8B-B14F-4D97-AF65-F5344CB8AC3E}">
        <p14:creationId xmlns:p14="http://schemas.microsoft.com/office/powerpoint/2010/main" val="2289086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b="1" dirty="0">
                <a:solidFill>
                  <a:schemeClr val="tx1"/>
                </a:solidFill>
                <a:effectLst/>
              </a:rPr>
              <a:t>Mjere zaštite kod poplava </a:t>
            </a:r>
            <a:endParaRPr lang="bs-Latn-BA" dirty="0"/>
          </a:p>
        </p:txBody>
      </p:sp>
      <p:sp>
        <p:nvSpPr>
          <p:cNvPr id="3" name="Content Placeholder 2"/>
          <p:cNvSpPr>
            <a:spLocks noGrp="1"/>
          </p:cNvSpPr>
          <p:nvPr>
            <p:ph idx="1"/>
          </p:nvPr>
        </p:nvSpPr>
        <p:spPr/>
        <p:txBody>
          <a:bodyPr/>
          <a:lstStyle/>
          <a:p>
            <a:pPr algn="just"/>
            <a:r>
              <a:rPr lang="bs-Latn-BA" dirty="0"/>
              <a:t>Mjere </a:t>
            </a:r>
            <a:r>
              <a:rPr lang="bs-Latn-BA" b="1" u="sng" dirty="0"/>
              <a:t>tokom poplava </a:t>
            </a:r>
            <a:r>
              <a:rPr lang="bs-Latn-BA" dirty="0"/>
              <a:t>su usmjerene na spašavanje ljudskih života i sprječavanje pojave oboljenja. Najvažnije su: </a:t>
            </a:r>
            <a:r>
              <a:rPr lang="bs-Latn-BA" b="1" i="1" dirty="0"/>
              <a:t>osiguravanje higijenski ispravne vode za piće, ispravne hrane, adekvatnog smještaja i uspostavljanje društvenih funkcija. </a:t>
            </a:r>
          </a:p>
        </p:txBody>
      </p:sp>
    </p:spTree>
    <p:extLst>
      <p:ext uri="{BB962C8B-B14F-4D97-AF65-F5344CB8AC3E}">
        <p14:creationId xmlns:p14="http://schemas.microsoft.com/office/powerpoint/2010/main" val="22869525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b="1" dirty="0">
                <a:solidFill>
                  <a:schemeClr val="tx1"/>
                </a:solidFill>
                <a:effectLst/>
              </a:rPr>
              <a:t>Mjere zaštite kod poplava </a:t>
            </a:r>
            <a:endParaRPr lang="bs-Latn-BA" dirty="0"/>
          </a:p>
        </p:txBody>
      </p:sp>
      <p:sp>
        <p:nvSpPr>
          <p:cNvPr id="3" name="Content Placeholder 2"/>
          <p:cNvSpPr>
            <a:spLocks noGrp="1"/>
          </p:cNvSpPr>
          <p:nvPr>
            <p:ph idx="1"/>
          </p:nvPr>
        </p:nvSpPr>
        <p:spPr/>
        <p:txBody>
          <a:bodyPr>
            <a:normAutofit fontScale="92500" lnSpcReduction="20000"/>
          </a:bodyPr>
          <a:lstStyle/>
          <a:p>
            <a:r>
              <a:rPr lang="bs-Latn-BA" dirty="0"/>
              <a:t>Da bi ove mjere bile dovoljno efikasne, neophodno je </a:t>
            </a:r>
            <a:endParaRPr lang="bs-Latn-BA" dirty="0" smtClean="0"/>
          </a:p>
          <a:p>
            <a:pPr lvl="1"/>
            <a:r>
              <a:rPr lang="bs-Latn-BA" dirty="0" smtClean="0"/>
              <a:t>jasno </a:t>
            </a:r>
            <a:r>
              <a:rPr lang="bs-Latn-BA" dirty="0"/>
              <a:t>definiranje kriznog komuniciranja, </a:t>
            </a:r>
            <a:endParaRPr lang="bs-Latn-BA" dirty="0" smtClean="0"/>
          </a:p>
          <a:p>
            <a:pPr lvl="1"/>
            <a:r>
              <a:rPr lang="bs-Latn-BA" dirty="0" smtClean="0"/>
              <a:t>jasna </a:t>
            </a:r>
            <a:r>
              <a:rPr lang="bs-Latn-BA" dirty="0"/>
              <a:t>raspodjela zadataka i odgovornosti. </a:t>
            </a:r>
          </a:p>
          <a:p>
            <a:pPr marL="514350" indent="-457200"/>
            <a:r>
              <a:rPr lang="bs-Latn-BA" dirty="0" smtClean="0"/>
              <a:t>Tako </a:t>
            </a:r>
            <a:r>
              <a:rPr lang="bs-Latn-BA" dirty="0"/>
              <a:t>se omogućuje da adekvatna pomoć bude pružena svima kojim je potrebna u pravo vrijeme i na pravom mjestu. </a:t>
            </a:r>
          </a:p>
        </p:txBody>
      </p:sp>
    </p:spTree>
    <p:extLst>
      <p:ext uri="{BB962C8B-B14F-4D97-AF65-F5344CB8AC3E}">
        <p14:creationId xmlns:p14="http://schemas.microsoft.com/office/powerpoint/2010/main" val="31048067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b="1" dirty="0">
                <a:solidFill>
                  <a:schemeClr val="tx1"/>
                </a:solidFill>
                <a:effectLst/>
              </a:rPr>
              <a:t>Mjere zaštite kod poplava </a:t>
            </a:r>
            <a:endParaRPr lang="bs-Latn-BA" dirty="0"/>
          </a:p>
        </p:txBody>
      </p:sp>
      <p:sp>
        <p:nvSpPr>
          <p:cNvPr id="3" name="Content Placeholder 2"/>
          <p:cNvSpPr>
            <a:spLocks noGrp="1"/>
          </p:cNvSpPr>
          <p:nvPr>
            <p:ph idx="1"/>
          </p:nvPr>
        </p:nvSpPr>
        <p:spPr/>
        <p:txBody>
          <a:bodyPr>
            <a:normAutofit fontScale="92500" lnSpcReduction="20000"/>
          </a:bodyPr>
          <a:lstStyle/>
          <a:p>
            <a:r>
              <a:rPr lang="bs-Latn-BA" dirty="0"/>
              <a:t>Mjere </a:t>
            </a:r>
            <a:r>
              <a:rPr lang="bs-Latn-BA" b="1" u="sng" dirty="0"/>
              <a:t>nakon poplava </a:t>
            </a:r>
            <a:r>
              <a:rPr lang="bs-Latn-BA" dirty="0"/>
              <a:t>se usmjeravaju na sanaciju poplavljenih područja, a </a:t>
            </a:r>
            <a:r>
              <a:rPr lang="bs-Latn-BA" dirty="0" smtClean="0"/>
              <a:t>uključuju:</a:t>
            </a:r>
          </a:p>
          <a:p>
            <a:pPr lvl="1"/>
            <a:r>
              <a:rPr lang="bs-Latn-BA" dirty="0" smtClean="0"/>
              <a:t>čišćenje </a:t>
            </a:r>
            <a:r>
              <a:rPr lang="bs-Latn-BA" dirty="0"/>
              <a:t>svih prostora i </a:t>
            </a:r>
            <a:r>
              <a:rPr lang="bs-Latn-BA" dirty="0" smtClean="0"/>
              <a:t>površina,</a:t>
            </a:r>
          </a:p>
          <a:p>
            <a:pPr lvl="1"/>
            <a:r>
              <a:rPr lang="bs-Latn-BA" dirty="0" smtClean="0"/>
              <a:t>odvoz </a:t>
            </a:r>
            <a:r>
              <a:rPr lang="bs-Latn-BA" dirty="0"/>
              <a:t>i pravilnu dispoziciju </a:t>
            </a:r>
            <a:r>
              <a:rPr lang="bs-Latn-BA" dirty="0" smtClean="0"/>
              <a:t>smeća,</a:t>
            </a:r>
          </a:p>
          <a:p>
            <a:pPr lvl="1"/>
            <a:r>
              <a:rPr lang="bs-Latn-BA" dirty="0" smtClean="0"/>
              <a:t>dezinfekciju </a:t>
            </a:r>
            <a:r>
              <a:rPr lang="bs-Latn-BA" dirty="0"/>
              <a:t>i deratizaciju očišćenih </a:t>
            </a:r>
            <a:r>
              <a:rPr lang="bs-Latn-BA" dirty="0" smtClean="0"/>
              <a:t>prostora</a:t>
            </a:r>
          </a:p>
          <a:p>
            <a:pPr lvl="1"/>
            <a:r>
              <a:rPr lang="bs-Latn-BA" dirty="0" smtClean="0"/>
              <a:t>dezinsekciju </a:t>
            </a:r>
            <a:r>
              <a:rPr lang="bs-Latn-BA" dirty="0"/>
              <a:t>površina na kojim se zadržala voda. </a:t>
            </a:r>
          </a:p>
        </p:txBody>
      </p:sp>
    </p:spTree>
    <p:extLst>
      <p:ext uri="{BB962C8B-B14F-4D97-AF65-F5344CB8AC3E}">
        <p14:creationId xmlns:p14="http://schemas.microsoft.com/office/powerpoint/2010/main" val="22652622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b="1" dirty="0">
                <a:solidFill>
                  <a:schemeClr val="tx1"/>
                </a:solidFill>
                <a:effectLst/>
              </a:rPr>
              <a:t>Mjere zaštite kod poplava </a:t>
            </a:r>
            <a:endParaRPr lang="bs-Latn-BA" dirty="0"/>
          </a:p>
        </p:txBody>
      </p:sp>
      <p:sp>
        <p:nvSpPr>
          <p:cNvPr id="3" name="Content Placeholder 2"/>
          <p:cNvSpPr>
            <a:spLocks noGrp="1"/>
          </p:cNvSpPr>
          <p:nvPr>
            <p:ph idx="1"/>
          </p:nvPr>
        </p:nvSpPr>
        <p:spPr>
          <a:xfrm>
            <a:off x="2281425" y="1197405"/>
            <a:ext cx="6260905" cy="3946095"/>
          </a:xfrm>
        </p:spPr>
        <p:txBody>
          <a:bodyPr>
            <a:normAutofit fontScale="40000" lnSpcReduction="20000"/>
          </a:bodyPr>
          <a:lstStyle/>
          <a:p>
            <a:r>
              <a:rPr lang="vi-VN" sz="4500" b="1" dirty="0"/>
              <a:t>Nakon poplava</a:t>
            </a:r>
            <a:r>
              <a:rPr lang="vi-VN" sz="4500" dirty="0"/>
              <a:t>, pored mjera zaštite koje se provode za vrijeme poplave, potrebno je provesti i mjere sanacije objekata i područja koja su bila pod vodom: </a:t>
            </a:r>
            <a:endParaRPr lang="bs-Latn-BA" sz="4500" dirty="0"/>
          </a:p>
          <a:p>
            <a:pPr lvl="1"/>
            <a:r>
              <a:rPr lang="vi-VN" sz="4500" dirty="0" smtClean="0"/>
              <a:t>Držati </a:t>
            </a:r>
            <a:r>
              <a:rPr lang="vi-VN" sz="4500" dirty="0"/>
              <a:t>se što dalje od oborenih električnih vodova, a njihovu lokaciju prijaviti elektrodistribuciji; </a:t>
            </a:r>
            <a:endParaRPr lang="bs-Latn-BA" sz="4500" dirty="0"/>
          </a:p>
          <a:p>
            <a:pPr lvl="1"/>
            <a:r>
              <a:rPr lang="vi-VN" sz="4500" dirty="0" smtClean="0"/>
              <a:t>Prijaviti </a:t>
            </a:r>
            <a:r>
              <a:rPr lang="vi-VN" sz="4500" dirty="0"/>
              <a:t>eventualna oštećenja plinovoda i plinskih uređaja i ne koristiti ih dok se ne poprave; </a:t>
            </a:r>
            <a:endParaRPr lang="bs-Latn-BA" sz="4500" dirty="0"/>
          </a:p>
          <a:p>
            <a:pPr lvl="1"/>
            <a:r>
              <a:rPr lang="vi-VN" sz="4500" dirty="0" smtClean="0"/>
              <a:t>Neophodan </a:t>
            </a:r>
            <a:r>
              <a:rPr lang="vi-VN" sz="4500" dirty="0"/>
              <a:t>je pregled instalacija za dostavu plina i električne energije od strane kvalifikovanih </a:t>
            </a:r>
            <a:r>
              <a:rPr lang="vi-VN" sz="4500" dirty="0" smtClean="0"/>
              <a:t>stručnjaka;</a:t>
            </a:r>
            <a:endParaRPr lang="bs-Latn-BA" sz="4500" dirty="0" smtClean="0"/>
          </a:p>
          <a:p>
            <a:pPr lvl="1"/>
            <a:r>
              <a:rPr lang="vi-VN" sz="4500" dirty="0" smtClean="0"/>
              <a:t>Od </a:t>
            </a:r>
            <a:r>
              <a:rPr lang="vi-VN" sz="4500" dirty="0"/>
              <a:t>komunalnih preduzeća tražiti uslugu čišćenja oštećenih septičkih jama i ispiranje kanalizacionog sistema; </a:t>
            </a:r>
            <a:endParaRPr lang="bs-Latn-BA" sz="4500" dirty="0"/>
          </a:p>
          <a:p>
            <a:pPr lvl="1"/>
            <a:r>
              <a:rPr lang="vi-VN" sz="4500" dirty="0" smtClean="0"/>
              <a:t>Zbog </a:t>
            </a:r>
            <a:r>
              <a:rPr lang="vi-VN" sz="4500" dirty="0"/>
              <a:t>mogućnosti miješanja sa kanalizacionom vodom, obavezno je čišćenje i pranje poplavljenih površina.</a:t>
            </a:r>
          </a:p>
          <a:p>
            <a:endParaRPr lang="bs-Latn-BA" dirty="0"/>
          </a:p>
        </p:txBody>
      </p:sp>
    </p:spTree>
    <p:extLst>
      <p:ext uri="{BB962C8B-B14F-4D97-AF65-F5344CB8AC3E}">
        <p14:creationId xmlns:p14="http://schemas.microsoft.com/office/powerpoint/2010/main" val="339397517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1425" y="281175"/>
            <a:ext cx="6260905" cy="725349"/>
          </a:xfrm>
        </p:spPr>
        <p:txBody>
          <a:bodyPr>
            <a:normAutofit fontScale="90000"/>
          </a:bodyPr>
          <a:lstStyle/>
          <a:p>
            <a:r>
              <a:rPr lang="bs-Latn-BA" b="1" dirty="0">
                <a:solidFill>
                  <a:schemeClr val="tx1"/>
                </a:solidFill>
                <a:effectLst/>
              </a:rPr>
              <a:t>Posljedice oluje, </a:t>
            </a:r>
            <a:r>
              <a:rPr lang="bs-Latn-BA" b="1" dirty="0" smtClean="0">
                <a:solidFill>
                  <a:schemeClr val="tx1"/>
                </a:solidFill>
                <a:effectLst/>
              </a:rPr>
              <a:t>snijega</a:t>
            </a:r>
            <a:r>
              <a:rPr lang="bs-Latn-BA" b="1" dirty="0">
                <a:solidFill>
                  <a:schemeClr val="tx1"/>
                </a:solidFill>
                <a:effectLst/>
              </a:rPr>
              <a:t>, leda, mraza</a:t>
            </a:r>
          </a:p>
        </p:txBody>
      </p:sp>
      <p:sp>
        <p:nvSpPr>
          <p:cNvPr id="3" name="Content Placeholder 2"/>
          <p:cNvSpPr>
            <a:spLocks noGrp="1"/>
          </p:cNvSpPr>
          <p:nvPr>
            <p:ph idx="1"/>
          </p:nvPr>
        </p:nvSpPr>
        <p:spPr/>
        <p:txBody>
          <a:bodyPr>
            <a:normAutofit fontScale="70000" lnSpcReduction="20000"/>
          </a:bodyPr>
          <a:lstStyle/>
          <a:p>
            <a:r>
              <a:rPr lang="vi-VN" dirty="0"/>
              <a:t>Oluje ili grmljavinske nepogode, bučno praćene jakim olujnim vjetrom, odnosno jakim padalinama, s tučom (gradom) i bez nje, </a:t>
            </a:r>
            <a:r>
              <a:rPr lang="vi-VN" b="1" u="sng" dirty="0"/>
              <a:t>mogu prouzrokovati probleme u prometu, štete na zgradama i u </a:t>
            </a:r>
            <a:r>
              <a:rPr lang="vi-VN" b="1" u="sng" dirty="0" smtClean="0"/>
              <a:t>poljoprivredi</a:t>
            </a:r>
            <a:r>
              <a:rPr lang="vi-VN" b="1" u="sng" dirty="0"/>
              <a:t>. </a:t>
            </a:r>
            <a:endParaRPr lang="bs-Latn-BA" b="1" u="sng" dirty="0" smtClean="0"/>
          </a:p>
          <a:p>
            <a:r>
              <a:rPr lang="vi-VN" dirty="0" smtClean="0"/>
              <a:t>U </a:t>
            </a:r>
            <a:r>
              <a:rPr lang="vi-VN" dirty="0"/>
              <a:t>planinskim područjima mogu izazvati </a:t>
            </a:r>
            <a:r>
              <a:rPr lang="vi-VN" b="1" u="sng" dirty="0"/>
              <a:t>jake bujice, poplave na manjim rijekama i klizišta. </a:t>
            </a:r>
            <a:r>
              <a:rPr lang="vi-VN" dirty="0"/>
              <a:t>Olujni vjetar uobičajeno je pratilac grmljavinskih nepogoda, kada su i padaline intenzivne, obilne i nerijetko s gradom (tučom), te često izaziva </a:t>
            </a:r>
            <a:r>
              <a:rPr lang="vi-VN" b="1" u="sng" dirty="0"/>
              <a:t>velike štete na imovini, poljoprivrednim i raznim građevinskim objektima, u prometu, a ugrožava i ljudske živote. </a:t>
            </a:r>
            <a:endParaRPr lang="bs-Latn-BA" b="1" u="sng" dirty="0"/>
          </a:p>
        </p:txBody>
      </p:sp>
    </p:spTree>
    <p:extLst>
      <p:ext uri="{BB962C8B-B14F-4D97-AF65-F5344CB8AC3E}">
        <p14:creationId xmlns:p14="http://schemas.microsoft.com/office/powerpoint/2010/main" val="12892525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1425" y="281175"/>
            <a:ext cx="6260905" cy="725349"/>
          </a:xfrm>
        </p:spPr>
        <p:txBody>
          <a:bodyPr>
            <a:normAutofit fontScale="90000"/>
          </a:bodyPr>
          <a:lstStyle/>
          <a:p>
            <a:r>
              <a:rPr lang="bs-Latn-BA" b="1" dirty="0">
                <a:solidFill>
                  <a:schemeClr val="tx1"/>
                </a:solidFill>
                <a:effectLst/>
              </a:rPr>
              <a:t>Posljedice oluje, </a:t>
            </a:r>
            <a:r>
              <a:rPr lang="bs-Latn-BA" b="1" dirty="0" smtClean="0">
                <a:solidFill>
                  <a:schemeClr val="tx1"/>
                </a:solidFill>
                <a:effectLst/>
              </a:rPr>
              <a:t>snijega</a:t>
            </a:r>
            <a:r>
              <a:rPr lang="bs-Latn-BA" b="1" dirty="0">
                <a:solidFill>
                  <a:schemeClr val="tx1"/>
                </a:solidFill>
                <a:effectLst/>
              </a:rPr>
              <a:t>, leda, mraza</a:t>
            </a:r>
          </a:p>
        </p:txBody>
      </p:sp>
      <p:sp>
        <p:nvSpPr>
          <p:cNvPr id="3" name="Content Placeholder 2"/>
          <p:cNvSpPr>
            <a:spLocks noGrp="1"/>
          </p:cNvSpPr>
          <p:nvPr>
            <p:ph idx="1"/>
          </p:nvPr>
        </p:nvSpPr>
        <p:spPr/>
        <p:txBody>
          <a:bodyPr>
            <a:normAutofit fontScale="77500" lnSpcReduction="20000"/>
          </a:bodyPr>
          <a:lstStyle/>
          <a:p>
            <a:r>
              <a:rPr lang="bs-Latn-BA" dirty="0"/>
              <a:t>J</a:t>
            </a:r>
            <a:r>
              <a:rPr lang="vi-VN" dirty="0" smtClean="0"/>
              <a:t>ak </a:t>
            </a:r>
            <a:r>
              <a:rPr lang="vi-VN" dirty="0"/>
              <a:t>olujni vjetar se javlja i u situacijama prolaska hladnih frontova, na liniji samog fronta ili neposredno prije njega, a pratilac je pojave izraženih </a:t>
            </a:r>
            <a:r>
              <a:rPr lang="vi-VN" b="1" u="sng" dirty="0"/>
              <a:t>turbulentnih vrtloga tzv. tromba i pijavica, </a:t>
            </a:r>
            <a:r>
              <a:rPr lang="vi-VN" dirty="0"/>
              <a:t>kada po pravilu čupaju drveće s korijenjem i skidaju krovove, te prave velike štete na materijalnim dobrima kad se nađu na njihovom putu. U tim situacijama su mahoviti </a:t>
            </a:r>
            <a:r>
              <a:rPr lang="vi-VN" dirty="0" smtClean="0"/>
              <a:t>s</a:t>
            </a:r>
            <a:r>
              <a:rPr lang="bs-Latn-BA" dirty="0" smtClean="0"/>
              <a:t> </a:t>
            </a:r>
            <a:r>
              <a:rPr lang="vi-VN" dirty="0" smtClean="0"/>
              <a:t>olujnim </a:t>
            </a:r>
            <a:r>
              <a:rPr lang="vi-VN" dirty="0"/>
              <a:t>udarima, za razliku od vrlo jakih južnih i sjevernih (bure) vjetrova koji traju </a:t>
            </a:r>
            <a:r>
              <a:rPr lang="vi-VN" dirty="0" smtClean="0"/>
              <a:t>du</a:t>
            </a:r>
            <a:r>
              <a:rPr lang="bs-Latn-BA" dirty="0" smtClean="0"/>
              <a:t>ži</a:t>
            </a:r>
            <a:r>
              <a:rPr lang="vi-VN" dirty="0" smtClean="0"/>
              <a:t> </a:t>
            </a:r>
            <a:r>
              <a:rPr lang="vi-VN" dirty="0"/>
              <a:t>period i slapovitog su karaktera.</a:t>
            </a:r>
            <a:endParaRPr lang="bs-Latn-BA" dirty="0"/>
          </a:p>
        </p:txBody>
      </p:sp>
    </p:spTree>
    <p:extLst>
      <p:ext uri="{BB962C8B-B14F-4D97-AF65-F5344CB8AC3E}">
        <p14:creationId xmlns:p14="http://schemas.microsoft.com/office/powerpoint/2010/main" val="25104373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b="1" dirty="0">
                <a:solidFill>
                  <a:schemeClr val="tx1"/>
                </a:solidFill>
                <a:effectLst/>
              </a:rPr>
              <a:t>Posljedice oluje, snijega, leda, mraza</a:t>
            </a:r>
            <a:endParaRPr lang="bs-Latn-BA" dirty="0"/>
          </a:p>
        </p:txBody>
      </p:sp>
      <p:sp>
        <p:nvSpPr>
          <p:cNvPr id="3" name="Content Placeholder 2"/>
          <p:cNvSpPr>
            <a:spLocks noGrp="1"/>
          </p:cNvSpPr>
          <p:nvPr>
            <p:ph idx="1"/>
          </p:nvPr>
        </p:nvSpPr>
        <p:spPr/>
        <p:txBody>
          <a:bodyPr>
            <a:normAutofit/>
          </a:bodyPr>
          <a:lstStyle/>
          <a:p>
            <a:r>
              <a:rPr lang="vi-VN" sz="2400" dirty="0"/>
              <a:t>Visoki snijeg i sniježni nanosi su jake padaline snijega koje uz vjetar prouzrokuju smetnje u svakodnevnom životu, prvenstveno pri odvijanju prometa. </a:t>
            </a:r>
            <a:endParaRPr lang="bs-Latn-BA" sz="2400" dirty="0" smtClean="0"/>
          </a:p>
          <a:p>
            <a:r>
              <a:rPr lang="vi-VN" sz="2400" dirty="0" smtClean="0"/>
              <a:t>Uslijed </a:t>
            </a:r>
            <a:r>
              <a:rPr lang="vi-VN" sz="2400" dirty="0"/>
              <a:t>velikih količina snijega može doći do </a:t>
            </a:r>
            <a:r>
              <a:rPr lang="vi-VN" sz="2400" b="1" u="sng" dirty="0"/>
              <a:t>kolapsa u saobraćaju, oštećenja objekata uslijed težine snijega, nesreća u vidu pothlađivanja i smrzavanja. </a:t>
            </a:r>
            <a:endParaRPr lang="bs-Latn-BA" sz="2400" b="1" u="sng" dirty="0"/>
          </a:p>
        </p:txBody>
      </p:sp>
    </p:spTree>
    <p:extLst>
      <p:ext uri="{BB962C8B-B14F-4D97-AF65-F5344CB8AC3E}">
        <p14:creationId xmlns:p14="http://schemas.microsoft.com/office/powerpoint/2010/main" val="27330915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dirty="0" smtClean="0"/>
              <a:t>Podjela katastrofa</a:t>
            </a:r>
            <a:endParaRPr lang="bs-Latn-BA" dirty="0"/>
          </a:p>
        </p:txBody>
      </p:sp>
      <p:sp>
        <p:nvSpPr>
          <p:cNvPr id="3" name="Content Placeholder 2"/>
          <p:cNvSpPr>
            <a:spLocks noGrp="1"/>
          </p:cNvSpPr>
          <p:nvPr>
            <p:ph idx="1"/>
          </p:nvPr>
        </p:nvSpPr>
        <p:spPr/>
        <p:txBody>
          <a:bodyPr/>
          <a:lstStyle/>
          <a:p>
            <a:r>
              <a:rPr lang="bs-Latn-BA" dirty="0"/>
              <a:t>Katastrofe se mogu sistematizovati i razvrstavati na različite načine. </a:t>
            </a:r>
            <a:endParaRPr lang="bs-Latn-BA" dirty="0" smtClean="0"/>
          </a:p>
          <a:p>
            <a:r>
              <a:rPr lang="bs-Latn-BA" dirty="0" smtClean="0"/>
              <a:t>Izbor </a:t>
            </a:r>
            <a:r>
              <a:rPr lang="bs-Latn-BA" dirty="0"/>
              <a:t>najviše ovisi o potrebi, cilju i uglu posmatranja onoga ko ih istražuje. </a:t>
            </a:r>
          </a:p>
        </p:txBody>
      </p:sp>
    </p:spTree>
    <p:extLst>
      <p:ext uri="{BB962C8B-B14F-4D97-AF65-F5344CB8AC3E}">
        <p14:creationId xmlns:p14="http://schemas.microsoft.com/office/powerpoint/2010/main" val="2071602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b="1" dirty="0">
                <a:solidFill>
                  <a:schemeClr val="tx1"/>
                </a:solidFill>
                <a:effectLst/>
              </a:rPr>
              <a:t>Posljedice oluje, snijega, leda, mraza</a:t>
            </a:r>
            <a:endParaRPr lang="bs-Latn-BA" dirty="0"/>
          </a:p>
        </p:txBody>
      </p:sp>
      <p:sp>
        <p:nvSpPr>
          <p:cNvPr id="3" name="Content Placeholder 2"/>
          <p:cNvSpPr>
            <a:spLocks noGrp="1"/>
          </p:cNvSpPr>
          <p:nvPr>
            <p:ph idx="1"/>
          </p:nvPr>
        </p:nvSpPr>
        <p:spPr/>
        <p:txBody>
          <a:bodyPr>
            <a:normAutofit/>
          </a:bodyPr>
          <a:lstStyle/>
          <a:p>
            <a:r>
              <a:rPr lang="vi-VN" sz="2400" b="1" i="1" dirty="0"/>
              <a:t>Led ili tuča </a:t>
            </a:r>
            <a:r>
              <a:rPr lang="vi-VN" sz="2400" dirty="0"/>
              <a:t>je najkrupnija vrsta padalina koja dolazi iz atmosfere. Obično pada u obliku nepravilnih kuglica promjera od 0,5 do 5 cm (veće gromade mogu nastati u teškim </a:t>
            </a:r>
            <a:r>
              <a:rPr lang="vi-VN" sz="2400" dirty="0" smtClean="0"/>
              <a:t>olujama)</a:t>
            </a:r>
            <a:r>
              <a:rPr lang="bs-Latn-BA" sz="2400" dirty="0" smtClean="0"/>
              <a:t> </a:t>
            </a:r>
            <a:r>
              <a:rPr lang="vi-VN" sz="2400" dirty="0" smtClean="0"/>
              <a:t>i </a:t>
            </a:r>
            <a:r>
              <a:rPr lang="vi-VN" sz="2400" dirty="0"/>
              <a:t>pri tome nanosi ogromnu materijalnu štetu na stambenim objektima, automobilima i </a:t>
            </a:r>
            <a:r>
              <a:rPr lang="vi-VN" sz="2400" dirty="0" smtClean="0"/>
              <a:t>poljopr</a:t>
            </a:r>
            <a:r>
              <a:rPr lang="bs-Latn-BA" sz="2400" dirty="0" smtClean="0"/>
              <a:t>i</a:t>
            </a:r>
            <a:r>
              <a:rPr lang="vi-VN" sz="2400" dirty="0" smtClean="0"/>
              <a:t>vrednim </a:t>
            </a:r>
            <a:r>
              <a:rPr lang="vi-VN" sz="2400" dirty="0"/>
              <a:t>usjevima. </a:t>
            </a:r>
            <a:endParaRPr lang="bs-Latn-BA" sz="2400" dirty="0"/>
          </a:p>
        </p:txBody>
      </p:sp>
    </p:spTree>
    <p:extLst>
      <p:ext uri="{BB962C8B-B14F-4D97-AF65-F5344CB8AC3E}">
        <p14:creationId xmlns:p14="http://schemas.microsoft.com/office/powerpoint/2010/main" val="290968985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b="1" dirty="0">
                <a:solidFill>
                  <a:schemeClr val="tx1"/>
                </a:solidFill>
                <a:effectLst/>
              </a:rPr>
              <a:t>Posljedice oluje, snijega, leda, mraza</a:t>
            </a:r>
            <a:endParaRPr lang="bs-Latn-BA" dirty="0"/>
          </a:p>
        </p:txBody>
      </p:sp>
      <p:sp>
        <p:nvSpPr>
          <p:cNvPr id="3" name="Content Placeholder 2"/>
          <p:cNvSpPr>
            <a:spLocks noGrp="1"/>
          </p:cNvSpPr>
          <p:nvPr>
            <p:ph idx="1"/>
          </p:nvPr>
        </p:nvSpPr>
        <p:spPr>
          <a:xfrm>
            <a:off x="2281425" y="1197406"/>
            <a:ext cx="6260905" cy="3054099"/>
          </a:xfrm>
        </p:spPr>
        <p:txBody>
          <a:bodyPr>
            <a:normAutofit/>
          </a:bodyPr>
          <a:lstStyle/>
          <a:p>
            <a:r>
              <a:rPr lang="vi-VN" sz="2400" dirty="0"/>
              <a:t>Mraz nastaje pri temperaturi zraka nižoj od 0°C. Tada se stvaraju ledeni kristali koji se u različitim vidovima hvataju i slažu na vodoravnim i uspravnim površinama.</a:t>
            </a:r>
          </a:p>
          <a:p>
            <a:r>
              <a:rPr lang="vi-VN" sz="2400" dirty="0" smtClean="0"/>
              <a:t>Mraz </a:t>
            </a:r>
            <a:r>
              <a:rPr lang="vi-VN" sz="2400" dirty="0"/>
              <a:t>može prouzrokovati </a:t>
            </a:r>
            <a:r>
              <a:rPr lang="vi-VN" sz="2400" b="1" u="sng" dirty="0"/>
              <a:t>znatne štete na poljoprivrednim kulturama i građevinskim objektima.</a:t>
            </a:r>
          </a:p>
          <a:p>
            <a:endParaRPr lang="bs-Latn-BA" dirty="0"/>
          </a:p>
        </p:txBody>
      </p:sp>
    </p:spTree>
    <p:extLst>
      <p:ext uri="{BB962C8B-B14F-4D97-AF65-F5344CB8AC3E}">
        <p14:creationId xmlns:p14="http://schemas.microsoft.com/office/powerpoint/2010/main" val="15384367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bs-Latn-BA" sz="2800" b="1" dirty="0" smtClean="0">
                <a:solidFill>
                  <a:schemeClr val="tx1"/>
                </a:solidFill>
                <a:effectLst/>
              </a:rPr>
              <a:t>Higijensko-epidemiološke mjere u toku i nakon katastrofa</a:t>
            </a:r>
            <a:endParaRPr lang="bs-Latn-BA" sz="2800" b="1" dirty="0">
              <a:solidFill>
                <a:schemeClr val="tx1"/>
              </a:solidFill>
              <a:effectLst/>
            </a:endParaRPr>
          </a:p>
        </p:txBody>
      </p:sp>
      <p:sp>
        <p:nvSpPr>
          <p:cNvPr id="3" name="Content Placeholder 2"/>
          <p:cNvSpPr>
            <a:spLocks noGrp="1"/>
          </p:cNvSpPr>
          <p:nvPr>
            <p:ph idx="1"/>
          </p:nvPr>
        </p:nvSpPr>
        <p:spPr/>
        <p:txBody>
          <a:bodyPr>
            <a:normAutofit fontScale="85000" lnSpcReduction="20000"/>
          </a:bodyPr>
          <a:lstStyle/>
          <a:p>
            <a:pPr algn="just"/>
            <a:r>
              <a:rPr lang="bs-Latn-BA" b="1" dirty="0">
                <a:latin typeface="Arial" panose="020B0604020202020204" pitchFamily="34" charset="0"/>
                <a:cs typeface="Arial" panose="020B0604020202020204" pitchFamily="34" charset="0"/>
              </a:rPr>
              <a:t>Vanredne situacije </a:t>
            </a:r>
            <a:r>
              <a:rPr lang="bs-Latn-BA" dirty="0">
                <a:latin typeface="Arial" panose="020B0604020202020204" pitchFamily="34" charset="0"/>
                <a:cs typeface="Arial" panose="020B0604020202020204" pitchFamily="34" charset="0"/>
              </a:rPr>
              <a:t>mogu nastati u slučaju prirodnih katastrofa (zemljotresa, poplava, odrona, klizišta, ekstremnih vrućina i hladnoća, suša, požara, udara groma, munja, snježnih mećava) što je uslovljeno klimatskim promjenama, tj. globalnim zagrijavanjem planete ili kao posljedica ljudskih aktivnosti koje mogu biti namjerne, nenamjerne, uključujući i bioterorizam.</a:t>
            </a:r>
          </a:p>
        </p:txBody>
      </p:sp>
    </p:spTree>
    <p:extLst>
      <p:ext uri="{BB962C8B-B14F-4D97-AF65-F5344CB8AC3E}">
        <p14:creationId xmlns:p14="http://schemas.microsoft.com/office/powerpoint/2010/main" val="25241001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bs-Latn-BA" sz="2800" b="1" dirty="0">
                <a:solidFill>
                  <a:schemeClr val="tx1"/>
                </a:solidFill>
                <a:effectLst/>
              </a:rPr>
              <a:t>Uloga javnog zdravstva u situaciji ugrožavanja javnog </a:t>
            </a:r>
            <a:r>
              <a:rPr lang="bs-Latn-BA" sz="2800" b="1" dirty="0" smtClean="0">
                <a:solidFill>
                  <a:schemeClr val="tx1"/>
                </a:solidFill>
                <a:effectLst/>
              </a:rPr>
              <a:t>zdravlja </a:t>
            </a:r>
            <a:endParaRPr lang="bs-Latn-BA" sz="2800" b="1" dirty="0">
              <a:solidFill>
                <a:schemeClr val="tx1"/>
              </a:solidFill>
              <a:effectLst/>
            </a:endParaRPr>
          </a:p>
        </p:txBody>
      </p:sp>
      <p:sp>
        <p:nvSpPr>
          <p:cNvPr id="3" name="Content Placeholder 2"/>
          <p:cNvSpPr>
            <a:spLocks noGrp="1"/>
          </p:cNvSpPr>
          <p:nvPr>
            <p:ph idx="1"/>
          </p:nvPr>
        </p:nvSpPr>
        <p:spPr/>
        <p:txBody>
          <a:bodyPr>
            <a:noAutofit/>
          </a:bodyPr>
          <a:lstStyle/>
          <a:p>
            <a:r>
              <a:rPr lang="vi-VN" sz="2000" dirty="0" smtClean="0"/>
              <a:t>Uspostavljanje </a:t>
            </a:r>
            <a:r>
              <a:rPr lang="vi-VN" sz="2000" dirty="0"/>
              <a:t>komunikacija sa mrežom i mobilnim ekipama nadležnih zdravstvenih ustanova, sa zavodima za javno zdravstvo, nezdravstvenim službama (snabdijevanje, vatrogasna, policija, komunalni poslovi, lokalna uprava, organizacije, sredstva javnog informisanja); </a:t>
            </a:r>
            <a:endParaRPr lang="bs-Latn-BA" sz="2000" dirty="0"/>
          </a:p>
          <a:p>
            <a:r>
              <a:rPr lang="vi-VN" sz="2000" dirty="0" smtClean="0"/>
              <a:t>Brza </a:t>
            </a:r>
            <a:r>
              <a:rPr lang="vi-VN" sz="2000" dirty="0"/>
              <a:t>procjena stanja na osnovu koje se aktiviraju službe, aktiviraju mjere, predlaže uvođenje vanrednih mjera u zajednici, općini, kantonu i šire; </a:t>
            </a:r>
            <a:endParaRPr lang="bs-Latn-BA" sz="2000" dirty="0"/>
          </a:p>
        </p:txBody>
      </p:sp>
    </p:spTree>
    <p:extLst>
      <p:ext uri="{BB962C8B-B14F-4D97-AF65-F5344CB8AC3E}">
        <p14:creationId xmlns:p14="http://schemas.microsoft.com/office/powerpoint/2010/main" val="203251041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bs-Latn-BA" sz="2800" b="1" dirty="0">
                <a:solidFill>
                  <a:schemeClr val="tx1"/>
                </a:solidFill>
                <a:effectLst/>
              </a:rPr>
              <a:t>Uloga javnog zdravstva u situaciji ugrožavanja javnog </a:t>
            </a:r>
            <a:r>
              <a:rPr lang="bs-Latn-BA" sz="2800" b="1" dirty="0" smtClean="0">
                <a:solidFill>
                  <a:schemeClr val="tx1"/>
                </a:solidFill>
                <a:effectLst/>
              </a:rPr>
              <a:t>zdravlja </a:t>
            </a:r>
            <a:endParaRPr lang="bs-Latn-BA" sz="2800" b="1" dirty="0">
              <a:solidFill>
                <a:schemeClr val="tx1"/>
              </a:solidFill>
              <a:effectLst/>
            </a:endParaRPr>
          </a:p>
        </p:txBody>
      </p:sp>
      <p:sp>
        <p:nvSpPr>
          <p:cNvPr id="3" name="Content Placeholder 2"/>
          <p:cNvSpPr>
            <a:spLocks noGrp="1"/>
          </p:cNvSpPr>
          <p:nvPr>
            <p:ph idx="1"/>
          </p:nvPr>
        </p:nvSpPr>
        <p:spPr/>
        <p:txBody>
          <a:bodyPr>
            <a:noAutofit/>
          </a:bodyPr>
          <a:lstStyle/>
          <a:p>
            <a:endParaRPr lang="bs-Latn-BA" sz="2000" dirty="0" smtClean="0"/>
          </a:p>
          <a:p>
            <a:r>
              <a:rPr lang="vi-VN" sz="2000" dirty="0" smtClean="0"/>
              <a:t>Utvrđivanje </a:t>
            </a:r>
            <a:r>
              <a:rPr lang="vi-VN" sz="2000" dirty="0"/>
              <a:t>raspoloživih resursa koji se odnose na zdravlje; </a:t>
            </a:r>
            <a:endParaRPr lang="bs-Latn-BA" sz="2000" dirty="0" smtClean="0"/>
          </a:p>
          <a:p>
            <a:r>
              <a:rPr lang="vi-VN" sz="2000" dirty="0" smtClean="0"/>
              <a:t>Priprema </a:t>
            </a:r>
            <a:r>
              <a:rPr lang="vi-VN" sz="2000" dirty="0"/>
              <a:t>i aktiviranje plana za </a:t>
            </a:r>
            <a:r>
              <a:rPr lang="vi-VN" sz="2000" dirty="0" smtClean="0"/>
              <a:t>sprečavanje </a:t>
            </a:r>
            <a:r>
              <a:rPr lang="vi-VN" sz="2000" dirty="0"/>
              <a:t>širenja zaraznih bolesti; </a:t>
            </a:r>
            <a:endParaRPr lang="bs-Latn-BA" sz="2000" dirty="0"/>
          </a:p>
          <a:p>
            <a:r>
              <a:rPr lang="vi-VN" sz="2000" dirty="0" smtClean="0"/>
              <a:t>Razvijanje </a:t>
            </a:r>
            <a:r>
              <a:rPr lang="vi-VN" sz="2000" dirty="0"/>
              <a:t>osnovnih sistema za kontrolu obolijevanja i </a:t>
            </a:r>
            <a:r>
              <a:rPr lang="vi-VN" sz="2000" dirty="0" smtClean="0"/>
              <a:t>umiranja</a:t>
            </a:r>
            <a:r>
              <a:rPr lang="bs-Latn-BA" sz="2000" dirty="0" smtClean="0"/>
              <a:t>. </a:t>
            </a:r>
            <a:endParaRPr lang="bs-Latn-BA" sz="2000" dirty="0"/>
          </a:p>
        </p:txBody>
      </p:sp>
    </p:spTree>
    <p:extLst>
      <p:ext uri="{BB962C8B-B14F-4D97-AF65-F5344CB8AC3E}">
        <p14:creationId xmlns:p14="http://schemas.microsoft.com/office/powerpoint/2010/main" val="28616271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bs-Latn-BA" sz="2400" b="1" dirty="0">
                <a:latin typeface="Arial" panose="020B0604020202020204" pitchFamily="34" charset="0"/>
                <a:cs typeface="Arial" panose="020B0604020202020204" pitchFamily="34" charset="0"/>
              </a:rPr>
              <a:t>Princip organizacije zdravstvene zaštite je u vanrednim uslovima sličan </a:t>
            </a:r>
            <a:r>
              <a:rPr lang="bs-Latn-BA" sz="2400" b="1" dirty="0" smtClean="0">
                <a:latin typeface="Arial" panose="020B0604020202020204" pitchFamily="34" charset="0"/>
                <a:cs typeface="Arial" panose="020B0604020202020204" pitchFamily="34" charset="0"/>
              </a:rPr>
              <a:t>je organizaciji u mirnodopskim prilikama tj</a:t>
            </a:r>
            <a:r>
              <a:rPr lang="bs-Latn-BA" sz="2400" b="1" dirty="0">
                <a:latin typeface="Arial" panose="020B0604020202020204" pitchFamily="34" charset="0"/>
                <a:cs typeface="Arial" panose="020B0604020202020204" pitchFamily="34" charset="0"/>
              </a:rPr>
              <a:t>. gdje god su naseljenost i frekvencija kretanja, zaposlenost ili drugi oblik života prisutni, tamo se, proporcionalno gustini stanovništva, razvijaju mreže zdravstvenih ustanova.</a:t>
            </a:r>
          </a:p>
          <a:p>
            <a:endParaRPr lang="bs-Latn-BA" dirty="0"/>
          </a:p>
        </p:txBody>
      </p:sp>
    </p:spTree>
    <p:extLst>
      <p:ext uri="{BB962C8B-B14F-4D97-AF65-F5344CB8AC3E}">
        <p14:creationId xmlns:p14="http://schemas.microsoft.com/office/powerpoint/2010/main" val="268728363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t-IT" sz="3100" b="1" dirty="0">
                <a:solidFill>
                  <a:schemeClr val="tx1"/>
                </a:solidFill>
                <a:effectLst/>
              </a:rPr>
              <a:t>Osnovna načela rada zdravstvenih ustanova u vandrednim uslovima su</a:t>
            </a:r>
            <a:r>
              <a:rPr lang="it-IT" dirty="0"/>
              <a:t>: </a:t>
            </a:r>
            <a:endParaRPr lang="bs-Latn-BA" dirty="0"/>
          </a:p>
        </p:txBody>
      </p:sp>
      <p:sp>
        <p:nvSpPr>
          <p:cNvPr id="3" name="Content Placeholder 2"/>
          <p:cNvSpPr>
            <a:spLocks noGrp="1"/>
          </p:cNvSpPr>
          <p:nvPr>
            <p:ph idx="1"/>
          </p:nvPr>
        </p:nvSpPr>
        <p:spPr>
          <a:xfrm>
            <a:off x="2281425" y="1197405"/>
            <a:ext cx="6260905" cy="4275739"/>
          </a:xfrm>
        </p:spPr>
        <p:txBody>
          <a:bodyPr>
            <a:noAutofit/>
          </a:bodyPr>
          <a:lstStyle/>
          <a:p>
            <a:endParaRPr lang="bs-Latn-BA" sz="2000" dirty="0" smtClean="0"/>
          </a:p>
          <a:p>
            <a:r>
              <a:rPr lang="vi-VN" sz="2000" dirty="0" smtClean="0"/>
              <a:t>Neophodnost </a:t>
            </a:r>
            <a:r>
              <a:rPr lang="vi-VN" sz="2000" dirty="0"/>
              <a:t>uvođenja jedinstvene medicinske doktrine; </a:t>
            </a:r>
            <a:endParaRPr lang="bs-Latn-BA" sz="2000" dirty="0"/>
          </a:p>
          <a:p>
            <a:r>
              <a:rPr lang="vi-VN" sz="2000" dirty="0" smtClean="0"/>
              <a:t>Organizaciono </a:t>
            </a:r>
            <a:r>
              <a:rPr lang="vi-VN" sz="2000" dirty="0"/>
              <a:t>jedinstvo u radu, podjeli rada u aktivnosti zdravstva-sanitetske službe; </a:t>
            </a:r>
            <a:endParaRPr lang="bs-Latn-BA" sz="2000" dirty="0"/>
          </a:p>
          <a:p>
            <a:r>
              <a:rPr lang="vi-VN" sz="2000" dirty="0" smtClean="0"/>
              <a:t>Zdravstvo </a:t>
            </a:r>
            <a:r>
              <a:rPr lang="vi-VN" sz="2000" dirty="0"/>
              <a:t>treba biti organizovano cjelodnevnim 24-časovnim aktivnostima i sposobno da svim oboljelim i povrijeđenim građanima pruži efikasnu zdravstvenu uslugu; </a:t>
            </a:r>
            <a:endParaRPr lang="bs-Latn-BA" sz="2000" dirty="0"/>
          </a:p>
        </p:txBody>
      </p:sp>
    </p:spTree>
    <p:extLst>
      <p:ext uri="{BB962C8B-B14F-4D97-AF65-F5344CB8AC3E}">
        <p14:creationId xmlns:p14="http://schemas.microsoft.com/office/powerpoint/2010/main" val="352659181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t-IT" sz="3100" b="1" dirty="0">
                <a:solidFill>
                  <a:schemeClr val="tx1"/>
                </a:solidFill>
                <a:effectLst/>
              </a:rPr>
              <a:t>Osnovna načela rada zdravstvenih ustanova u vandrednim uslovima su</a:t>
            </a:r>
            <a:r>
              <a:rPr lang="it-IT" b="1" dirty="0">
                <a:solidFill>
                  <a:schemeClr val="tx1"/>
                </a:solidFill>
              </a:rPr>
              <a:t>: </a:t>
            </a:r>
            <a:endParaRPr lang="bs-Latn-BA" b="1" dirty="0">
              <a:solidFill>
                <a:schemeClr val="tx1"/>
              </a:solidFill>
            </a:endParaRPr>
          </a:p>
        </p:txBody>
      </p:sp>
      <p:sp>
        <p:nvSpPr>
          <p:cNvPr id="3" name="Content Placeholder 2"/>
          <p:cNvSpPr>
            <a:spLocks noGrp="1"/>
          </p:cNvSpPr>
          <p:nvPr>
            <p:ph idx="1"/>
          </p:nvPr>
        </p:nvSpPr>
        <p:spPr/>
        <p:txBody>
          <a:bodyPr>
            <a:noAutofit/>
          </a:bodyPr>
          <a:lstStyle/>
          <a:p>
            <a:endParaRPr lang="bs-Latn-BA" sz="2000" dirty="0" smtClean="0"/>
          </a:p>
          <a:p>
            <a:r>
              <a:rPr lang="vi-VN" sz="2000" dirty="0" smtClean="0"/>
              <a:t>Mreža </a:t>
            </a:r>
            <a:r>
              <a:rPr lang="vi-VN" sz="2000" dirty="0"/>
              <a:t>zdravstvenih </a:t>
            </a:r>
            <a:r>
              <a:rPr lang="vi-VN" sz="2000" dirty="0" smtClean="0"/>
              <a:t>jedinica</a:t>
            </a:r>
            <a:r>
              <a:rPr lang="bs-Latn-BA" sz="2000" dirty="0" smtClean="0"/>
              <a:t> </a:t>
            </a:r>
            <a:r>
              <a:rPr lang="vi-VN" sz="2000" dirty="0" smtClean="0"/>
              <a:t>mora </a:t>
            </a:r>
            <a:r>
              <a:rPr lang="vi-VN" sz="2000" dirty="0"/>
              <a:t>biti teritorijalno izbalansirana i prilagođena gustini naseljenog stanovništva i očekivanim zdravstvenim zahtjevima i njihovoj složenosti (primarna, sekundarna i tercijarna zdravstvena zaštita); </a:t>
            </a:r>
            <a:endParaRPr lang="bs-Latn-BA" sz="2000" dirty="0"/>
          </a:p>
        </p:txBody>
      </p:sp>
    </p:spTree>
    <p:extLst>
      <p:ext uri="{BB962C8B-B14F-4D97-AF65-F5344CB8AC3E}">
        <p14:creationId xmlns:p14="http://schemas.microsoft.com/office/powerpoint/2010/main" val="102068680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it-IT" sz="2800" b="1" dirty="0">
                <a:solidFill>
                  <a:schemeClr val="tx1"/>
                </a:solidFill>
                <a:effectLst/>
              </a:rPr>
              <a:t>Osnovna načela rada zdravstvenih ustanova u vandrednim uslovima su</a:t>
            </a:r>
            <a:r>
              <a:rPr lang="it-IT" sz="2800" b="1" dirty="0">
                <a:solidFill>
                  <a:schemeClr val="tx1"/>
                </a:solidFill>
              </a:rPr>
              <a:t>: </a:t>
            </a:r>
            <a:endParaRPr lang="bs-Latn-BA" sz="2800" dirty="0"/>
          </a:p>
        </p:txBody>
      </p:sp>
      <p:sp>
        <p:nvSpPr>
          <p:cNvPr id="3" name="Content Placeholder 2"/>
          <p:cNvSpPr>
            <a:spLocks noGrp="1"/>
          </p:cNvSpPr>
          <p:nvPr>
            <p:ph idx="1"/>
          </p:nvPr>
        </p:nvSpPr>
        <p:spPr/>
        <p:txBody>
          <a:bodyPr>
            <a:normAutofit/>
          </a:bodyPr>
          <a:lstStyle/>
          <a:p>
            <a:r>
              <a:rPr lang="bs-Latn-BA" sz="2000" dirty="0" smtClean="0">
                <a:latin typeface="Arial" panose="020B0604020202020204" pitchFamily="34" charset="0"/>
                <a:cs typeface="Arial" panose="020B0604020202020204" pitchFamily="34" charset="0"/>
              </a:rPr>
              <a:t>Mirnodopska </a:t>
            </a:r>
            <a:r>
              <a:rPr lang="bs-Latn-BA" sz="2000" dirty="0">
                <a:latin typeface="Arial" panose="020B0604020202020204" pitchFamily="34" charset="0"/>
                <a:cs typeface="Arial" panose="020B0604020202020204" pitchFamily="34" charset="0"/>
              </a:rPr>
              <a:t>organizacija zdravstva i njena organizacija u izmijenjenim uslovima mora biti fleksibilna i korespodentna; </a:t>
            </a:r>
          </a:p>
          <a:p>
            <a:r>
              <a:rPr lang="bs-Latn-BA" sz="2000" dirty="0" smtClean="0">
                <a:latin typeface="Arial" panose="020B0604020202020204" pitchFamily="34" charset="0"/>
                <a:cs typeface="Arial" panose="020B0604020202020204" pitchFamily="34" charset="0"/>
              </a:rPr>
              <a:t>Zdravstveni </a:t>
            </a:r>
            <a:r>
              <a:rPr lang="bs-Latn-BA" sz="2000" dirty="0">
                <a:latin typeface="Arial" panose="020B0604020202020204" pitchFamily="34" charset="0"/>
                <a:cs typeface="Arial" panose="020B0604020202020204" pitchFamily="34" charset="0"/>
              </a:rPr>
              <a:t>sistem mora biti osposobljen da u svim izmijenjenim uslovima počne funkcionisati punim </a:t>
            </a:r>
            <a:r>
              <a:rPr lang="bs-Latn-BA" sz="2000" dirty="0" smtClean="0">
                <a:latin typeface="Arial" panose="020B0604020202020204" pitchFamily="34" charset="0"/>
                <a:cs typeface="Arial" panose="020B0604020202020204" pitchFamily="34" charset="0"/>
              </a:rPr>
              <a:t>kapacitetom;</a:t>
            </a:r>
          </a:p>
          <a:p>
            <a:r>
              <a:rPr lang="bs-Latn-BA" sz="2000" dirty="0" smtClean="0">
                <a:latin typeface="Arial" panose="020B0604020202020204" pitchFamily="34" charset="0"/>
                <a:cs typeface="Arial" panose="020B0604020202020204" pitchFamily="34" charset="0"/>
              </a:rPr>
              <a:t>Zdravstvo </a:t>
            </a:r>
            <a:r>
              <a:rPr lang="bs-Latn-BA" sz="2000" dirty="0">
                <a:latin typeface="Arial" panose="020B0604020202020204" pitchFamily="34" charset="0"/>
                <a:cs typeface="Arial" panose="020B0604020202020204" pitchFamily="34" charset="0"/>
              </a:rPr>
              <a:t>mora biti sposobno da proširuje svoje kapacitete porastu zdravstvenih potreba </a:t>
            </a:r>
            <a:r>
              <a:rPr lang="bs-Latn-BA" sz="2000" dirty="0" smtClean="0">
                <a:latin typeface="Arial" panose="020B0604020202020204" pitchFamily="34" charset="0"/>
                <a:cs typeface="Arial" panose="020B0604020202020204" pitchFamily="34" charset="0"/>
              </a:rPr>
              <a:t>stanovništva;</a:t>
            </a:r>
          </a:p>
        </p:txBody>
      </p:sp>
    </p:spTree>
    <p:extLst>
      <p:ext uri="{BB962C8B-B14F-4D97-AF65-F5344CB8AC3E}">
        <p14:creationId xmlns:p14="http://schemas.microsoft.com/office/powerpoint/2010/main" val="128064820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b="1" dirty="0" smtClean="0">
                <a:solidFill>
                  <a:schemeClr val="tx1"/>
                </a:solidFill>
                <a:effectLst/>
              </a:rPr>
              <a:t>Uloga civilne zaštite</a:t>
            </a:r>
            <a:endParaRPr lang="bs-Latn-BA" b="1" dirty="0">
              <a:solidFill>
                <a:schemeClr val="tx1"/>
              </a:solidFill>
              <a:effectLst/>
            </a:endParaRPr>
          </a:p>
        </p:txBody>
      </p:sp>
      <p:sp>
        <p:nvSpPr>
          <p:cNvPr id="3" name="Content Placeholder 2"/>
          <p:cNvSpPr>
            <a:spLocks noGrp="1"/>
          </p:cNvSpPr>
          <p:nvPr>
            <p:ph idx="1"/>
          </p:nvPr>
        </p:nvSpPr>
        <p:spPr>
          <a:xfrm>
            <a:off x="2281425" y="1197405"/>
            <a:ext cx="6260905" cy="3664919"/>
          </a:xfrm>
        </p:spPr>
        <p:txBody>
          <a:bodyPr>
            <a:normAutofit fontScale="70000" lnSpcReduction="20000"/>
          </a:bodyPr>
          <a:lstStyle/>
          <a:p>
            <a:r>
              <a:rPr lang="vi-VN" dirty="0"/>
              <a:t>Civilna </a:t>
            </a:r>
            <a:r>
              <a:rPr lang="vi-VN" dirty="0" smtClean="0"/>
              <a:t>zaštita</a:t>
            </a:r>
            <a:r>
              <a:rPr lang="bs-Latn-BA" dirty="0" smtClean="0"/>
              <a:t> (CZ)</a:t>
            </a:r>
            <a:r>
              <a:rPr lang="vi-VN" dirty="0" smtClean="0"/>
              <a:t> </a:t>
            </a:r>
            <a:r>
              <a:rPr lang="vi-VN" dirty="0"/>
              <a:t>u savremenom društvu predstavlja dio vladinog sigurnosnog sektora u cjelokupnom sistemu zaštite i spašavanja. </a:t>
            </a:r>
            <a:endParaRPr lang="bs-Latn-BA" dirty="0" smtClean="0"/>
          </a:p>
          <a:p>
            <a:r>
              <a:rPr lang="bs-Latn-BA" b="1" u="sng" dirty="0" smtClean="0"/>
              <a:t>CZ</a:t>
            </a:r>
            <a:r>
              <a:rPr lang="vi-VN" b="1" u="sng" dirty="0" smtClean="0"/>
              <a:t> </a:t>
            </a:r>
            <a:r>
              <a:rPr lang="vi-VN" b="1" u="sng" dirty="0"/>
              <a:t>je planski, organizirani dio sistema zaštite od prirodnih i drugih nesreća koji obuhvata organiziranje, pripremanje i učešće građana i drugih subjekata na zaštiti i spašavanju ljudi, materijalnih dobara i životne sredine od elementarnih nepogoda, drugih nesreća većih razmjera i ratnih dejstava. </a:t>
            </a:r>
            <a:endParaRPr lang="bs-Latn-BA" b="1" u="sng" dirty="0" smtClean="0"/>
          </a:p>
          <a:p>
            <a:r>
              <a:rPr lang="vi-VN" dirty="0" smtClean="0"/>
              <a:t>Pored </a:t>
            </a:r>
            <a:r>
              <a:rPr lang="vi-VN" dirty="0"/>
              <a:t>svog preventivnog djelovanja, civilna zaštita ima značajnu ulogu u kriznim situacijama, kao što su prirodne i tehničko-tehnološke nesreće, različiti vojni konflikti i druge nesreće</a:t>
            </a:r>
            <a:endParaRPr lang="bs-Latn-BA" dirty="0"/>
          </a:p>
        </p:txBody>
      </p:sp>
    </p:spTree>
    <p:extLst>
      <p:ext uri="{BB962C8B-B14F-4D97-AF65-F5344CB8AC3E}">
        <p14:creationId xmlns:p14="http://schemas.microsoft.com/office/powerpoint/2010/main" val="29749462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bs-Latn-BA" sz="2800" b="1" dirty="0">
                <a:solidFill>
                  <a:schemeClr val="tx1"/>
                </a:solidFill>
                <a:effectLst/>
              </a:rPr>
              <a:t>Prema nastanku, katastrofe mogu biti:</a:t>
            </a:r>
          </a:p>
        </p:txBody>
      </p:sp>
      <p:sp>
        <p:nvSpPr>
          <p:cNvPr id="3" name="Content Placeholder 2"/>
          <p:cNvSpPr>
            <a:spLocks noGrp="1"/>
          </p:cNvSpPr>
          <p:nvPr>
            <p:ph idx="1"/>
          </p:nvPr>
        </p:nvSpPr>
        <p:spPr/>
        <p:txBody>
          <a:bodyPr/>
          <a:lstStyle/>
          <a:p>
            <a:r>
              <a:rPr lang="bs-Latn-BA" dirty="0" smtClean="0"/>
              <a:t>Stihijske </a:t>
            </a:r>
            <a:r>
              <a:rPr lang="bs-Latn-BA" dirty="0"/>
              <a:t>(</a:t>
            </a:r>
            <a:r>
              <a:rPr lang="bs-Latn-BA" dirty="0" smtClean="0"/>
              <a:t>neizazvane)</a:t>
            </a:r>
          </a:p>
          <a:p>
            <a:r>
              <a:rPr lang="bs-Latn-BA" dirty="0" smtClean="0"/>
              <a:t>Izazvane </a:t>
            </a:r>
            <a:r>
              <a:rPr lang="bs-Latn-BA" dirty="0"/>
              <a:t>(djelovanjem ljudi): </a:t>
            </a:r>
            <a:endParaRPr lang="bs-Latn-BA" dirty="0" smtClean="0"/>
          </a:p>
          <a:p>
            <a:pPr lvl="1"/>
            <a:r>
              <a:rPr lang="bs-Latn-BA" dirty="0" smtClean="0"/>
              <a:t>Namjerne</a:t>
            </a:r>
          </a:p>
          <a:p>
            <a:pPr lvl="1"/>
            <a:r>
              <a:rPr lang="bs-Latn-BA" dirty="0"/>
              <a:t>N</a:t>
            </a:r>
            <a:r>
              <a:rPr lang="bs-Latn-BA" dirty="0" smtClean="0"/>
              <a:t>enamjerne</a:t>
            </a:r>
            <a:r>
              <a:rPr lang="bs-Latn-BA" dirty="0"/>
              <a:t>;</a:t>
            </a:r>
          </a:p>
          <a:p>
            <a:endParaRPr lang="bs-Latn-BA" dirty="0"/>
          </a:p>
        </p:txBody>
      </p:sp>
    </p:spTree>
    <p:extLst>
      <p:ext uri="{BB962C8B-B14F-4D97-AF65-F5344CB8AC3E}">
        <p14:creationId xmlns:p14="http://schemas.microsoft.com/office/powerpoint/2010/main" val="270655876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1425" y="281175"/>
            <a:ext cx="6260905" cy="1221640"/>
          </a:xfrm>
        </p:spPr>
        <p:txBody>
          <a:bodyPr>
            <a:noAutofit/>
          </a:bodyPr>
          <a:lstStyle/>
          <a:p>
            <a:r>
              <a:rPr lang="bs-Latn-BA" sz="2800" b="1" dirty="0" smtClean="0">
                <a:solidFill>
                  <a:schemeClr val="tx1"/>
                </a:solidFill>
                <a:effectLst/>
              </a:rPr>
              <a:t>Okvirni</a:t>
            </a:r>
            <a:r>
              <a:rPr lang="bs-Latn-BA" sz="2800" b="1" dirty="0">
                <a:solidFill>
                  <a:schemeClr val="tx1"/>
                </a:solidFill>
                <a:effectLst/>
              </a:rPr>
              <a:t> zakon o zaštiti i spašavanju ljudi i  materijalnih dobara od prirodnih ili  drugih nesreća u Bosni i Hercegovini</a:t>
            </a:r>
          </a:p>
        </p:txBody>
      </p:sp>
      <p:sp>
        <p:nvSpPr>
          <p:cNvPr id="3" name="Content Placeholder 2"/>
          <p:cNvSpPr>
            <a:spLocks noGrp="1"/>
          </p:cNvSpPr>
          <p:nvPr>
            <p:ph idx="1"/>
          </p:nvPr>
        </p:nvSpPr>
        <p:spPr>
          <a:xfrm>
            <a:off x="2281425" y="1655520"/>
            <a:ext cx="6260905" cy="2900242"/>
          </a:xfrm>
        </p:spPr>
        <p:txBody>
          <a:bodyPr>
            <a:noAutofit/>
          </a:bodyPr>
          <a:lstStyle/>
          <a:p>
            <a:pPr algn="just"/>
            <a:r>
              <a:rPr lang="vi-VN" sz="2000" dirty="0" smtClean="0"/>
              <a:t>realizacij</a:t>
            </a:r>
            <a:r>
              <a:rPr lang="bs-Latn-BA" sz="2000" dirty="0" smtClean="0"/>
              <a:t>u</a:t>
            </a:r>
            <a:r>
              <a:rPr lang="vi-VN" sz="2000" dirty="0" smtClean="0"/>
              <a:t> </a:t>
            </a:r>
            <a:r>
              <a:rPr lang="vi-VN" sz="2000" dirty="0"/>
              <a:t>međunarodnih obaveza i saradnja u provođenju zaštite i spašavanja, odnosno civilne zaštite; </a:t>
            </a:r>
            <a:endParaRPr lang="bs-Latn-BA" sz="2000" dirty="0"/>
          </a:p>
          <a:p>
            <a:pPr algn="just"/>
            <a:r>
              <a:rPr lang="vi-VN" sz="2000" dirty="0" smtClean="0"/>
              <a:t>nadležnost </a:t>
            </a:r>
            <a:r>
              <a:rPr lang="vi-VN" sz="2000" dirty="0"/>
              <a:t>institucija i organa </a:t>
            </a:r>
            <a:r>
              <a:rPr lang="bs-Latn-BA" sz="2000" dirty="0" smtClean="0"/>
              <a:t>BIH</a:t>
            </a:r>
            <a:r>
              <a:rPr lang="vi-VN" sz="2000" dirty="0" smtClean="0"/>
              <a:t> </a:t>
            </a:r>
            <a:r>
              <a:rPr lang="vi-VN" sz="2000" dirty="0"/>
              <a:t>u oblasti zaštite i spašavanja ljudi i materijalnih dobara od prirodnih ili drugih nesreća u </a:t>
            </a:r>
            <a:r>
              <a:rPr lang="vi-VN" sz="2000" dirty="0" smtClean="0"/>
              <a:t>B</a:t>
            </a:r>
            <a:r>
              <a:rPr lang="bs-Latn-BA" sz="2000" dirty="0" smtClean="0"/>
              <a:t>IH</a:t>
            </a:r>
            <a:r>
              <a:rPr lang="vi-VN" sz="2000" dirty="0" smtClean="0"/>
              <a:t>;</a:t>
            </a:r>
            <a:endParaRPr lang="bs-Latn-BA" sz="2000" dirty="0" smtClean="0"/>
          </a:p>
          <a:p>
            <a:pPr algn="just"/>
            <a:r>
              <a:rPr lang="vi-VN" sz="2000" dirty="0" smtClean="0"/>
              <a:t>koordinacij</a:t>
            </a:r>
            <a:r>
              <a:rPr lang="bs-Latn-BA" sz="2000" dirty="0" smtClean="0"/>
              <a:t>u</a:t>
            </a:r>
            <a:r>
              <a:rPr lang="vi-VN" sz="2000" dirty="0" smtClean="0"/>
              <a:t> </a:t>
            </a:r>
            <a:r>
              <a:rPr lang="vi-VN" sz="2000" dirty="0"/>
              <a:t>djelovanja institucija i organa </a:t>
            </a:r>
            <a:r>
              <a:rPr lang="bs-Latn-BA" sz="2000" dirty="0" smtClean="0"/>
              <a:t>BIH</a:t>
            </a:r>
            <a:r>
              <a:rPr lang="vi-VN" sz="2000" dirty="0" smtClean="0"/>
              <a:t>, </a:t>
            </a:r>
            <a:r>
              <a:rPr lang="vi-VN" sz="2000" dirty="0"/>
              <a:t>entitetskih uprava civilne zaštite i nadležnog organa za civilnu zaštitu Brčko Distrikta Bosne i </a:t>
            </a:r>
            <a:r>
              <a:rPr lang="vi-VN" sz="2000" dirty="0" smtClean="0"/>
              <a:t>Hercegovine</a:t>
            </a:r>
            <a:endParaRPr lang="bs-Latn-BA" sz="2000" dirty="0"/>
          </a:p>
        </p:txBody>
      </p:sp>
    </p:spTree>
    <p:extLst>
      <p:ext uri="{BB962C8B-B14F-4D97-AF65-F5344CB8AC3E}">
        <p14:creationId xmlns:p14="http://schemas.microsoft.com/office/powerpoint/2010/main" val="119755073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1425" y="281175"/>
            <a:ext cx="6260905" cy="1221640"/>
          </a:xfrm>
        </p:spPr>
        <p:txBody>
          <a:bodyPr>
            <a:noAutofit/>
          </a:bodyPr>
          <a:lstStyle/>
          <a:p>
            <a:r>
              <a:rPr lang="bs-Latn-BA" sz="2800" b="1" dirty="0" smtClean="0">
                <a:solidFill>
                  <a:schemeClr val="tx1"/>
                </a:solidFill>
                <a:effectLst/>
              </a:rPr>
              <a:t>Okvirni</a:t>
            </a:r>
            <a:r>
              <a:rPr lang="bs-Latn-BA" sz="2800" b="1" dirty="0">
                <a:solidFill>
                  <a:schemeClr val="tx1"/>
                </a:solidFill>
                <a:effectLst/>
              </a:rPr>
              <a:t> zakon o zaštiti i spašavanju ljudi i  materijalnih dobara od prirodnih ili  drugih nesreća u Bosni i Hercegovini</a:t>
            </a:r>
          </a:p>
        </p:txBody>
      </p:sp>
      <p:sp>
        <p:nvSpPr>
          <p:cNvPr id="3" name="Content Placeholder 2"/>
          <p:cNvSpPr>
            <a:spLocks noGrp="1"/>
          </p:cNvSpPr>
          <p:nvPr>
            <p:ph idx="1"/>
          </p:nvPr>
        </p:nvSpPr>
        <p:spPr>
          <a:xfrm>
            <a:off x="2281425" y="1655520"/>
            <a:ext cx="6260905" cy="2900242"/>
          </a:xfrm>
        </p:spPr>
        <p:txBody>
          <a:bodyPr>
            <a:noAutofit/>
          </a:bodyPr>
          <a:lstStyle/>
          <a:p>
            <a:pPr algn="just"/>
            <a:r>
              <a:rPr lang="vi-VN" sz="2000" dirty="0" smtClean="0"/>
              <a:t>operativno </a:t>
            </a:r>
            <a:r>
              <a:rPr lang="vi-VN" sz="2000" dirty="0"/>
              <a:t>– komunikacijski centar Bosne i Hercegovine; </a:t>
            </a:r>
            <a:endParaRPr lang="bs-Latn-BA" sz="2000" dirty="0"/>
          </a:p>
          <a:p>
            <a:pPr algn="just"/>
            <a:r>
              <a:rPr lang="vi-VN" sz="2000" dirty="0" smtClean="0"/>
              <a:t>donošenje </a:t>
            </a:r>
            <a:r>
              <a:rPr lang="vi-VN" sz="2000" dirty="0"/>
              <a:t>i usklađivanje planova i programa zaštite i spašavanja od prirodnih ili drugih </a:t>
            </a:r>
            <a:r>
              <a:rPr lang="vi-VN" sz="2000" dirty="0" smtClean="0"/>
              <a:t>nesreća;</a:t>
            </a:r>
            <a:endParaRPr lang="bs-Latn-BA" sz="2000" dirty="0" smtClean="0"/>
          </a:p>
          <a:p>
            <a:pPr algn="just"/>
            <a:r>
              <a:rPr lang="vi-VN" sz="2000" dirty="0" smtClean="0"/>
              <a:t>javno </a:t>
            </a:r>
            <a:r>
              <a:rPr lang="vi-VN" sz="2000" dirty="0"/>
              <a:t>informiranje i odnosi sa javnošću; </a:t>
            </a:r>
            <a:endParaRPr lang="bs-Latn-BA" sz="2000" dirty="0" smtClean="0"/>
          </a:p>
          <a:p>
            <a:pPr algn="just"/>
            <a:r>
              <a:rPr lang="vi-VN" sz="2000" dirty="0" smtClean="0"/>
              <a:t>finansiranje</a:t>
            </a:r>
            <a:r>
              <a:rPr lang="vi-VN" sz="2000" dirty="0"/>
              <a:t>; </a:t>
            </a:r>
            <a:endParaRPr lang="bs-Latn-BA" sz="2000" dirty="0"/>
          </a:p>
          <a:p>
            <a:pPr algn="just"/>
            <a:r>
              <a:rPr lang="vi-VN" sz="2000" dirty="0" smtClean="0"/>
              <a:t>Dan </a:t>
            </a:r>
            <a:r>
              <a:rPr lang="vi-VN" sz="2000" dirty="0"/>
              <a:t>zaštite i spašavanja – civilne zaštite Bosne i </a:t>
            </a:r>
            <a:r>
              <a:rPr lang="vi-VN" sz="2000" dirty="0" smtClean="0"/>
              <a:t>Hercegovine</a:t>
            </a:r>
            <a:endParaRPr lang="bs-Latn-BA" sz="2000" dirty="0"/>
          </a:p>
        </p:txBody>
      </p:sp>
    </p:spTree>
    <p:extLst>
      <p:ext uri="{BB962C8B-B14F-4D97-AF65-F5344CB8AC3E}">
        <p14:creationId xmlns:p14="http://schemas.microsoft.com/office/powerpoint/2010/main" val="5984589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1425" y="281175"/>
            <a:ext cx="6260905" cy="1221640"/>
          </a:xfrm>
        </p:spPr>
        <p:txBody>
          <a:bodyPr>
            <a:noAutofit/>
          </a:bodyPr>
          <a:lstStyle/>
          <a:p>
            <a:r>
              <a:rPr lang="bs-Latn-BA" sz="2800" b="1" dirty="0">
                <a:solidFill>
                  <a:schemeClr val="tx1"/>
                </a:solidFill>
                <a:effectLst/>
              </a:rPr>
              <a:t>Komunikacija rizika za vrijeme javno-zdravstvenih prijetnji </a:t>
            </a:r>
          </a:p>
        </p:txBody>
      </p:sp>
      <p:sp>
        <p:nvSpPr>
          <p:cNvPr id="3" name="Content Placeholder 2"/>
          <p:cNvSpPr>
            <a:spLocks noGrp="1"/>
          </p:cNvSpPr>
          <p:nvPr>
            <p:ph idx="1"/>
          </p:nvPr>
        </p:nvSpPr>
        <p:spPr>
          <a:xfrm>
            <a:off x="2281425" y="1655520"/>
            <a:ext cx="6260905" cy="2900242"/>
          </a:xfrm>
        </p:spPr>
        <p:txBody>
          <a:bodyPr>
            <a:noAutofit/>
          </a:bodyPr>
          <a:lstStyle/>
          <a:p>
            <a:pPr algn="just"/>
            <a:r>
              <a:rPr lang="vi-VN" sz="2000" dirty="0"/>
              <a:t>U toku javno-zdravstvenih prijetnji, ljudi treba da znaju sa kojim rizicima se susreću i koje aktivnosti se mogu preduzeti kako bi se zaštitilo zdravlje i životi. </a:t>
            </a:r>
            <a:endParaRPr lang="bs-Latn-BA" sz="2000" dirty="0" smtClean="0"/>
          </a:p>
          <a:p>
            <a:pPr algn="just"/>
            <a:r>
              <a:rPr lang="vi-VN" sz="2000" b="1" u="sng" dirty="0" smtClean="0"/>
              <a:t>Komunikacija </a:t>
            </a:r>
            <a:r>
              <a:rPr lang="vi-VN" sz="2000" b="1" u="sng" dirty="0"/>
              <a:t>rizika </a:t>
            </a:r>
            <a:r>
              <a:rPr lang="vi-VN" sz="2000" dirty="0"/>
              <a:t>je krucijalni dio bilo kojeg hitnoga odgovora. To je pravo vrijeme za izmjenu odgovarajućih informacija, savjeta i mišljenja između eksperata, zvaničnika i ljudi koji su pod rizikom u javno-zdravstvenim prijetnjama. </a:t>
            </a:r>
            <a:endParaRPr lang="bs-Latn-BA" sz="2000" dirty="0"/>
          </a:p>
        </p:txBody>
      </p:sp>
    </p:spTree>
    <p:extLst>
      <p:ext uri="{BB962C8B-B14F-4D97-AF65-F5344CB8AC3E}">
        <p14:creationId xmlns:p14="http://schemas.microsoft.com/office/powerpoint/2010/main" val="352204250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1425" y="281175"/>
            <a:ext cx="6260905" cy="1221640"/>
          </a:xfrm>
        </p:spPr>
        <p:txBody>
          <a:bodyPr>
            <a:noAutofit/>
          </a:bodyPr>
          <a:lstStyle/>
          <a:p>
            <a:r>
              <a:rPr lang="bs-Latn-BA" sz="2800" b="1" dirty="0">
                <a:solidFill>
                  <a:schemeClr val="tx1"/>
                </a:solidFill>
                <a:effectLst/>
              </a:rPr>
              <a:t>Komunikacija rizika za vrijeme javno-zdravstvenih prijetnji </a:t>
            </a:r>
          </a:p>
        </p:txBody>
      </p:sp>
      <p:sp>
        <p:nvSpPr>
          <p:cNvPr id="3" name="Content Placeholder 2"/>
          <p:cNvSpPr>
            <a:spLocks noGrp="1"/>
          </p:cNvSpPr>
          <p:nvPr>
            <p:ph idx="1"/>
          </p:nvPr>
        </p:nvSpPr>
        <p:spPr>
          <a:xfrm>
            <a:off x="2281425" y="1655520"/>
            <a:ext cx="6260905" cy="2900242"/>
          </a:xfrm>
        </p:spPr>
        <p:txBody>
          <a:bodyPr>
            <a:noAutofit/>
          </a:bodyPr>
          <a:lstStyle/>
          <a:p>
            <a:pPr algn="just"/>
            <a:r>
              <a:rPr lang="vi-VN" sz="2000" dirty="0" smtClean="0"/>
              <a:t>U </a:t>
            </a:r>
            <a:r>
              <a:rPr lang="vi-VN" sz="2000" dirty="0"/>
              <a:t>toku epidemija, pandemija, humanitarnih kriza, prirodnih katastrofa ili drugih katastrofa, efektivna komunikacija omogućava da ljudi koji su pod rizikom razumiju i usvoje ponašanja koja će ih zaštiti. </a:t>
            </a:r>
            <a:endParaRPr lang="bs-Latn-BA" sz="2000" dirty="0" smtClean="0"/>
          </a:p>
          <a:p>
            <a:pPr algn="just"/>
            <a:r>
              <a:rPr lang="vi-VN" sz="2000" dirty="0" smtClean="0"/>
              <a:t>Isto </a:t>
            </a:r>
            <a:r>
              <a:rPr lang="vi-VN" sz="2000" dirty="0"/>
              <a:t>tako, dvosmjerna komunikacija omogućava da autoriteti i eksperti slušaju o stvarnim brigama i potrebama ljudi pod rizikom tako da bi dali relevantne, istinite i prihvatljive savjete. </a:t>
            </a:r>
            <a:endParaRPr lang="bs-Latn-BA" sz="2000" dirty="0"/>
          </a:p>
        </p:txBody>
      </p:sp>
    </p:spTree>
    <p:extLst>
      <p:ext uri="{BB962C8B-B14F-4D97-AF65-F5344CB8AC3E}">
        <p14:creationId xmlns:p14="http://schemas.microsoft.com/office/powerpoint/2010/main" val="394263797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1425" y="281175"/>
            <a:ext cx="6260905" cy="1221640"/>
          </a:xfrm>
        </p:spPr>
        <p:txBody>
          <a:bodyPr>
            <a:noAutofit/>
          </a:bodyPr>
          <a:lstStyle/>
          <a:p>
            <a:r>
              <a:rPr lang="bs-Latn-BA" sz="2800" b="1" dirty="0">
                <a:solidFill>
                  <a:schemeClr val="tx1"/>
                </a:solidFill>
                <a:effectLst/>
              </a:rPr>
              <a:t>Komunikacija rizika za vrijeme javno-zdravstvenih prijetnji </a:t>
            </a:r>
          </a:p>
        </p:txBody>
      </p:sp>
      <p:sp>
        <p:nvSpPr>
          <p:cNvPr id="3" name="Content Placeholder 2"/>
          <p:cNvSpPr>
            <a:spLocks noGrp="1"/>
          </p:cNvSpPr>
          <p:nvPr>
            <p:ph idx="1"/>
          </p:nvPr>
        </p:nvSpPr>
        <p:spPr>
          <a:xfrm>
            <a:off x="2281425" y="1655520"/>
            <a:ext cx="6260905" cy="2900242"/>
          </a:xfrm>
        </p:spPr>
        <p:txBody>
          <a:bodyPr>
            <a:noAutofit/>
          </a:bodyPr>
          <a:lstStyle/>
          <a:p>
            <a:pPr algn="just"/>
            <a:r>
              <a:rPr lang="vi-VN" sz="2000" dirty="0" smtClean="0"/>
              <a:t>Svjetska </a:t>
            </a:r>
            <a:r>
              <a:rPr lang="vi-VN" sz="2000" dirty="0"/>
              <a:t>zdravstvena organizacija (SZO) je razvila priručnike, module za edukaciju i druge vodilje vezane za prijetnje i hitna stanja, kao i za komunikaciju rizika, koji su bazirani na mišljenju eksperata ili naučenih </a:t>
            </a:r>
            <a:r>
              <a:rPr lang="vi-VN" sz="2000" dirty="0" smtClean="0"/>
              <a:t>lekcija </a:t>
            </a:r>
            <a:r>
              <a:rPr lang="vi-VN" sz="2000" dirty="0"/>
              <a:t>iz velikih prethodnih katastrofa ili epidemija, kao što su bili SARS (Severe Acute Respiratory Syndrome) iz 2003, godine i AH1N1 pandemijska influenza iz 2009. godine. </a:t>
            </a:r>
            <a:endParaRPr lang="bs-Latn-BA" sz="2000" dirty="0"/>
          </a:p>
        </p:txBody>
      </p:sp>
    </p:spTree>
    <p:extLst>
      <p:ext uri="{BB962C8B-B14F-4D97-AF65-F5344CB8AC3E}">
        <p14:creationId xmlns:p14="http://schemas.microsoft.com/office/powerpoint/2010/main" val="173796838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1425" y="281175"/>
            <a:ext cx="6260905" cy="1221640"/>
          </a:xfrm>
        </p:spPr>
        <p:txBody>
          <a:bodyPr>
            <a:noAutofit/>
          </a:bodyPr>
          <a:lstStyle/>
          <a:p>
            <a:r>
              <a:rPr lang="bs-Latn-BA" sz="2800" b="1" dirty="0">
                <a:solidFill>
                  <a:schemeClr val="tx1"/>
                </a:solidFill>
                <a:effectLst/>
              </a:rPr>
              <a:t>Komunikacija rizika za vrijeme javno-zdravstvenih prijetnji </a:t>
            </a:r>
          </a:p>
        </p:txBody>
      </p:sp>
      <p:sp>
        <p:nvSpPr>
          <p:cNvPr id="3" name="Content Placeholder 2"/>
          <p:cNvSpPr>
            <a:spLocks noGrp="1"/>
          </p:cNvSpPr>
          <p:nvPr>
            <p:ph idx="1"/>
          </p:nvPr>
        </p:nvSpPr>
        <p:spPr>
          <a:xfrm>
            <a:off x="2281425" y="1655520"/>
            <a:ext cx="6260905" cy="2900242"/>
          </a:xfrm>
        </p:spPr>
        <p:txBody>
          <a:bodyPr>
            <a:noAutofit/>
          </a:bodyPr>
          <a:lstStyle/>
          <a:p>
            <a:pPr algn="just"/>
            <a:r>
              <a:rPr lang="vi-VN" sz="2000" dirty="0" smtClean="0"/>
              <a:t>Recentna </a:t>
            </a:r>
            <a:r>
              <a:rPr lang="vi-VN" sz="2000" dirty="0"/>
              <a:t>vodilja koju je izdala </a:t>
            </a:r>
            <a:r>
              <a:rPr lang="vi-VN" sz="2000" dirty="0" smtClean="0"/>
              <a:t>S</a:t>
            </a:r>
            <a:r>
              <a:rPr lang="bs-Latn-BA" sz="2000" dirty="0" smtClean="0"/>
              <a:t>ZO</a:t>
            </a:r>
            <a:r>
              <a:rPr lang="vi-VN" sz="2000" dirty="0" smtClean="0"/>
              <a:t> </a:t>
            </a:r>
            <a:r>
              <a:rPr lang="vi-VN" sz="2000" dirty="0"/>
              <a:t>datirana je 2017. godine kao „</a:t>
            </a:r>
            <a:r>
              <a:rPr lang="vi-VN" sz="2000" b="1" i="1" dirty="0"/>
              <a:t>Communicating risk in public health emergencies: a WHO guideline for emergency risk communication (ERC) policy and practice“ </a:t>
            </a:r>
            <a:r>
              <a:rPr lang="vi-VN" sz="2000" dirty="0"/>
              <a:t>ima za cilj da svim zemljama članicama, partnerima i akterima uključenim u odgovoru na prijetnju i/ ili katastrofu daje vodilje o:  </a:t>
            </a:r>
            <a:endParaRPr lang="bs-Latn-BA" sz="2000" dirty="0"/>
          </a:p>
        </p:txBody>
      </p:sp>
    </p:spTree>
    <p:extLst>
      <p:ext uri="{BB962C8B-B14F-4D97-AF65-F5344CB8AC3E}">
        <p14:creationId xmlns:p14="http://schemas.microsoft.com/office/powerpoint/2010/main" val="86293155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1425" y="281175"/>
            <a:ext cx="6260905" cy="1221640"/>
          </a:xfrm>
        </p:spPr>
        <p:txBody>
          <a:bodyPr>
            <a:noAutofit/>
          </a:bodyPr>
          <a:lstStyle/>
          <a:p>
            <a:r>
              <a:rPr lang="bs-Latn-BA" sz="2800" b="1" dirty="0">
                <a:solidFill>
                  <a:schemeClr val="tx1"/>
                </a:solidFill>
                <a:effectLst/>
              </a:rPr>
              <a:t>Komunikacija rizika za vrijeme javno-zdravstvenih prijetnji </a:t>
            </a:r>
          </a:p>
        </p:txBody>
      </p:sp>
      <p:sp>
        <p:nvSpPr>
          <p:cNvPr id="3" name="Content Placeholder 2"/>
          <p:cNvSpPr>
            <a:spLocks noGrp="1"/>
          </p:cNvSpPr>
          <p:nvPr>
            <p:ph idx="1"/>
          </p:nvPr>
        </p:nvSpPr>
        <p:spPr>
          <a:xfrm>
            <a:off x="2281425" y="1502815"/>
            <a:ext cx="6260905" cy="3052947"/>
          </a:xfrm>
        </p:spPr>
        <p:txBody>
          <a:bodyPr>
            <a:noAutofit/>
          </a:bodyPr>
          <a:lstStyle/>
          <a:p>
            <a:pPr algn="just"/>
            <a:r>
              <a:rPr lang="vi-VN" sz="2000" dirty="0" smtClean="0"/>
              <a:t>Pristupima </a:t>
            </a:r>
            <a:r>
              <a:rPr lang="vi-VN" sz="2000" dirty="0"/>
              <a:t>za građenje povjerenja i potpuno uključivanje zajednica i stanovnika pod </a:t>
            </a:r>
            <a:r>
              <a:rPr lang="vi-VN" sz="2000" dirty="0" smtClean="0"/>
              <a:t>rizikom;</a:t>
            </a:r>
            <a:endParaRPr lang="bs-Latn-BA" sz="2000" dirty="0" smtClean="0"/>
          </a:p>
          <a:p>
            <a:pPr algn="just"/>
            <a:r>
              <a:rPr lang="vi-VN" sz="2000" dirty="0" smtClean="0"/>
              <a:t>Pristupima </a:t>
            </a:r>
            <a:r>
              <a:rPr lang="vi-VN" sz="2000" dirty="0"/>
              <a:t>za integraciju komunikacije rizika u postojeće nacionalne i lokalne odgovore na na prijetnju i/ili katastrofu, uključujući građenje kapaciteta za komunikaciju rizika, kako se zahtijeva prema </a:t>
            </a:r>
            <a:r>
              <a:rPr lang="vi-VN" sz="2000" b="1" dirty="0"/>
              <a:t>Međunarodnoj zdravstvenoj regulativi (International Health Regulation – IHR, 2005,)</a:t>
            </a:r>
            <a:r>
              <a:rPr lang="vi-VN" sz="2000" dirty="0"/>
              <a:t> i ERC praksi za planiranje, koordiniranje, pripreme poruka i kanaliranje različitih metoda i pristupa u komunikaciji, </a:t>
            </a:r>
            <a:endParaRPr lang="bs-Latn-BA" sz="2000" dirty="0"/>
          </a:p>
        </p:txBody>
      </p:sp>
    </p:spTree>
    <p:extLst>
      <p:ext uri="{BB962C8B-B14F-4D97-AF65-F5344CB8AC3E}">
        <p14:creationId xmlns:p14="http://schemas.microsoft.com/office/powerpoint/2010/main" val="100850451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1425" y="281175"/>
            <a:ext cx="6260905" cy="725349"/>
          </a:xfrm>
        </p:spPr>
        <p:txBody>
          <a:bodyPr>
            <a:normAutofit fontScale="90000"/>
          </a:bodyPr>
          <a:lstStyle/>
          <a:p>
            <a:r>
              <a:rPr lang="vi-VN" dirty="0"/>
              <a:t/>
            </a:r>
            <a:br>
              <a:rPr lang="vi-VN" dirty="0"/>
            </a:br>
            <a:r>
              <a:rPr lang="vi-VN" dirty="0"/>
              <a:t> </a:t>
            </a:r>
            <a:r>
              <a:rPr lang="vi-VN" sz="3100" b="1" dirty="0">
                <a:solidFill>
                  <a:schemeClr val="tx1"/>
                </a:solidFill>
                <a:effectLst/>
                <a:latin typeface="Calibri" panose="020F0502020204030204" pitchFamily="34" charset="0"/>
                <a:cs typeface="Calibri" panose="020F0502020204030204" pitchFamily="34" charset="0"/>
              </a:rPr>
              <a:t>Međunarodna zdravstvena regulativa  (International Health Regulation, 2005.) </a:t>
            </a:r>
            <a:endParaRPr lang="bs-Latn-BA" sz="3100" b="1" dirty="0">
              <a:solidFill>
                <a:schemeClr val="tx1"/>
              </a:solidFill>
              <a:effectLst/>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2281425" y="1502814"/>
            <a:ext cx="6260905" cy="3052947"/>
          </a:xfrm>
        </p:spPr>
        <p:txBody>
          <a:bodyPr>
            <a:noAutofit/>
          </a:bodyPr>
          <a:lstStyle/>
          <a:p>
            <a:r>
              <a:rPr lang="bs-Latn-BA" sz="2000" dirty="0"/>
              <a:t>P</a:t>
            </a:r>
            <a:r>
              <a:rPr lang="vi-VN" sz="2000" dirty="0" smtClean="0"/>
              <a:t>redstavlja </a:t>
            </a:r>
            <a:r>
              <a:rPr lang="vi-VN" sz="2000" dirty="0"/>
              <a:t>sporazum između 196 zemalja svijeta, uključujući sve zemlje članice Svjetske zdravstvene organizacije - SZO </a:t>
            </a:r>
            <a:r>
              <a:rPr lang="vi-VN" sz="2000" dirty="0" smtClean="0"/>
              <a:t>da </a:t>
            </a:r>
            <a:r>
              <a:rPr lang="vi-VN" sz="2000" dirty="0"/>
              <a:t>rade zajedno za globalnu zdravstvenu sigurnost. </a:t>
            </a:r>
            <a:endParaRPr lang="bs-Latn-BA" sz="2000" dirty="0" smtClean="0"/>
          </a:p>
          <a:p>
            <a:r>
              <a:rPr lang="vi-VN" sz="2000" dirty="0" smtClean="0"/>
              <a:t>Kroz </a:t>
            </a:r>
            <a:r>
              <a:rPr lang="vi-VN" sz="2000" dirty="0"/>
              <a:t>ovu regulativu zemlje su se složile da grade svoje kapacitete kako bi detektovale, procijenile i izvijestile o javno-zdravstvenim događajima. </a:t>
            </a:r>
            <a:endParaRPr lang="bs-Latn-BA" sz="2000" dirty="0" smtClean="0"/>
          </a:p>
          <a:p>
            <a:r>
              <a:rPr lang="vi-VN" sz="2000" dirty="0" smtClean="0"/>
              <a:t>SZO </a:t>
            </a:r>
            <a:r>
              <a:rPr lang="vi-VN" sz="2000" dirty="0"/>
              <a:t>igra koordinirajuću ulogu u IHR i zajedno sa svojim partnerima pomaže zemljama da grade svoje kapacitete. </a:t>
            </a:r>
            <a:endParaRPr lang="bs-Latn-BA" sz="2000" dirty="0"/>
          </a:p>
        </p:txBody>
      </p:sp>
    </p:spTree>
    <p:extLst>
      <p:ext uri="{BB962C8B-B14F-4D97-AF65-F5344CB8AC3E}">
        <p14:creationId xmlns:p14="http://schemas.microsoft.com/office/powerpoint/2010/main" val="275434091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sz="2800" b="1" dirty="0" smtClean="0"/>
              <a:t>Međunarodna zdravstvena regulativa </a:t>
            </a:r>
            <a:br>
              <a:rPr lang="bs-Latn-BA" sz="2800" b="1" dirty="0" smtClean="0"/>
            </a:br>
            <a:r>
              <a:rPr lang="bs-Latn-BA" sz="2800" b="1" dirty="0" smtClean="0"/>
              <a:t>(International Health Regulation –IHR, 2005.)</a:t>
            </a:r>
            <a:endParaRPr lang="bs-Latn-BA" sz="2800" dirty="0"/>
          </a:p>
        </p:txBody>
      </p:sp>
      <p:sp>
        <p:nvSpPr>
          <p:cNvPr id="3" name="Content Placeholder 2"/>
          <p:cNvSpPr>
            <a:spLocks noGrp="1"/>
          </p:cNvSpPr>
          <p:nvPr>
            <p:ph idx="1"/>
          </p:nvPr>
        </p:nvSpPr>
        <p:spPr>
          <a:xfrm>
            <a:off x="448966" y="1197405"/>
            <a:ext cx="8246070" cy="3817625"/>
          </a:xfrm>
        </p:spPr>
        <p:txBody>
          <a:bodyPr>
            <a:normAutofit fontScale="92500" lnSpcReduction="10000"/>
          </a:bodyPr>
          <a:lstStyle/>
          <a:p>
            <a:pPr marL="0" indent="0" algn="just">
              <a:buNone/>
            </a:pPr>
            <a:endParaRPr lang="hr-HR" sz="2400" b="1" dirty="0" smtClean="0"/>
          </a:p>
          <a:p>
            <a:pPr algn="just"/>
            <a:r>
              <a:rPr lang="hr-HR" sz="2400" b="1" dirty="0" smtClean="0"/>
              <a:t>Svrha </a:t>
            </a:r>
            <a:r>
              <a:rPr lang="hr-HR" sz="2400" b="1" dirty="0"/>
              <a:t>i opseg IHR-a (2005.) je </a:t>
            </a:r>
            <a:r>
              <a:rPr lang="hr-HR" sz="2400" b="1" i="1" dirty="0">
                <a:solidFill>
                  <a:srgbClr val="FF0000"/>
                </a:solidFill>
              </a:rPr>
              <a:t>"spriječiti, zaštititi, nadzirati i pružiti javnozdravstvenu reakciju na međunarodno širenje bolesti na način koji je razmjeran i ograničen na rizike javnog zdravlja i koji izbjegavaju nepotrebno miješanje u </a:t>
            </a:r>
            <a:r>
              <a:rPr lang="bs-Latn-BA" sz="2400" b="1" i="1" dirty="0">
                <a:solidFill>
                  <a:srgbClr val="FF0000"/>
                </a:solidFill>
              </a:rPr>
              <a:t>Međunarodni promet i trgovina. </a:t>
            </a:r>
            <a:r>
              <a:rPr lang="bs-Latn-BA" sz="2400" b="1" i="1" dirty="0" smtClean="0">
                <a:solidFill>
                  <a:srgbClr val="FF0000"/>
                </a:solidFill>
              </a:rPr>
              <a:t>„</a:t>
            </a:r>
          </a:p>
          <a:p>
            <a:pPr marL="0" indent="0" algn="just">
              <a:buNone/>
            </a:pPr>
            <a:endParaRPr lang="bs-Latn-BA" sz="800" b="1" i="1" dirty="0" smtClean="0">
              <a:solidFill>
                <a:srgbClr val="FF0000"/>
              </a:solidFill>
            </a:endParaRPr>
          </a:p>
          <a:p>
            <a:pPr algn="just"/>
            <a:r>
              <a:rPr lang="bs-Latn-BA" sz="2400" b="1" dirty="0" smtClean="0"/>
              <a:t>IHR uključuje specifične mjere u lukama, aerodromima i prielazima na kopnu kako bi se ograničilo širenje zdravstvenih rizika na susjedne zemlje i spriječilo neopravdano putovanje i trgovinska ograničenja kako bi se promet i trgovinski poremećaji zadržali na minimumu.</a:t>
            </a:r>
          </a:p>
          <a:p>
            <a:pPr algn="just"/>
            <a:endParaRPr lang="bs-Latn-BA" sz="2400" b="1" i="1" dirty="0">
              <a:solidFill>
                <a:srgbClr val="FF0000"/>
              </a:solidFill>
            </a:endParaRPr>
          </a:p>
          <a:p>
            <a:endParaRPr lang="bs-Latn-BA" dirty="0"/>
          </a:p>
        </p:txBody>
      </p:sp>
    </p:spTree>
    <p:extLst>
      <p:ext uri="{BB962C8B-B14F-4D97-AF65-F5344CB8AC3E}">
        <p14:creationId xmlns:p14="http://schemas.microsoft.com/office/powerpoint/2010/main" val="23253097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r-HR" sz="2800" b="1" dirty="0"/>
              <a:t>IHR (2005) </a:t>
            </a:r>
            <a:r>
              <a:rPr lang="hr-HR" sz="2800" b="1" dirty="0" smtClean="0"/>
              <a:t>uključuje</a:t>
            </a:r>
            <a:endParaRPr lang="bs-Latn-BA" sz="2800" b="1" dirty="0"/>
          </a:p>
        </p:txBody>
      </p:sp>
      <p:sp>
        <p:nvSpPr>
          <p:cNvPr id="3" name="Content Placeholder 2"/>
          <p:cNvSpPr>
            <a:spLocks noGrp="1"/>
          </p:cNvSpPr>
          <p:nvPr>
            <p:ph idx="1"/>
          </p:nvPr>
        </p:nvSpPr>
        <p:spPr>
          <a:xfrm>
            <a:off x="457200" y="1113588"/>
            <a:ext cx="8229600" cy="3888432"/>
          </a:xfrm>
        </p:spPr>
        <p:txBody>
          <a:bodyPr>
            <a:normAutofit fontScale="92500" lnSpcReduction="10000"/>
          </a:bodyPr>
          <a:lstStyle/>
          <a:p>
            <a:pPr marL="514350" indent="-514350" algn="just">
              <a:buFont typeface="+mj-lt"/>
              <a:buAutoNum type="arabicPeriod"/>
            </a:pPr>
            <a:r>
              <a:rPr lang="hr-HR" sz="2600" b="1" dirty="0"/>
              <a:t>O</a:t>
            </a:r>
            <a:r>
              <a:rPr lang="hr-HR" sz="2600" b="1" dirty="0" smtClean="0"/>
              <a:t>pseg </a:t>
            </a:r>
            <a:r>
              <a:rPr lang="hr-HR" sz="2600" b="1" dirty="0"/>
              <a:t>koji </a:t>
            </a:r>
            <a:r>
              <a:rPr lang="hr-HR" sz="2600" b="1" u="sng" dirty="0">
                <a:solidFill>
                  <a:srgbClr val="FF0000"/>
                </a:solidFill>
              </a:rPr>
              <a:t>nije ograničen na bilo kakvu specifičnu bolest ili način prenosa</a:t>
            </a:r>
            <a:r>
              <a:rPr lang="hr-HR" sz="2600" b="1" dirty="0">
                <a:solidFill>
                  <a:srgbClr val="FF0000"/>
                </a:solidFill>
              </a:rPr>
              <a:t>, </a:t>
            </a:r>
            <a:r>
              <a:rPr lang="hr-HR" sz="2600" b="1" dirty="0"/>
              <a:t>ali obuhvata bolest ili medicinsko stanje, bez obzira na porijeklo ili izvor, </a:t>
            </a:r>
            <a:r>
              <a:rPr lang="bs-Latn-BA" sz="2600" b="1" dirty="0"/>
              <a:t>predstavlja ili može predstavljati značajnu štetu ljudima;</a:t>
            </a:r>
          </a:p>
          <a:p>
            <a:pPr marL="514350" indent="-514350" algn="just">
              <a:buFont typeface="+mj-lt"/>
              <a:buAutoNum type="arabicPeriod"/>
            </a:pPr>
            <a:r>
              <a:rPr lang="hr-HR" sz="2600" b="1" dirty="0"/>
              <a:t>O</a:t>
            </a:r>
            <a:r>
              <a:rPr lang="hr-HR" sz="2600" b="1" dirty="0" smtClean="0"/>
              <a:t>baveze </a:t>
            </a:r>
            <a:r>
              <a:rPr lang="hr-HR" sz="2600" b="1" dirty="0"/>
              <a:t>država članica </a:t>
            </a:r>
            <a:r>
              <a:rPr lang="hr-HR" sz="2600" b="1" u="sng" dirty="0">
                <a:solidFill>
                  <a:srgbClr val="FF0000"/>
                </a:solidFill>
              </a:rPr>
              <a:t>za razvijanje </a:t>
            </a:r>
            <a:r>
              <a:rPr lang="hr-HR" sz="2600" b="1" dirty="0">
                <a:solidFill>
                  <a:srgbClr val="FF0000"/>
                </a:solidFill>
              </a:rPr>
              <a:t>određenih </a:t>
            </a:r>
            <a:r>
              <a:rPr lang="hr-HR" sz="2600" b="1" u="sng" dirty="0">
                <a:solidFill>
                  <a:srgbClr val="FF0000"/>
                </a:solidFill>
              </a:rPr>
              <a:t>minimalnih osnovnih kapaciteta javnog zdravstva; </a:t>
            </a:r>
            <a:endParaRPr lang="bs-Latn-BA" sz="2600" b="1" u="sng" dirty="0">
              <a:solidFill>
                <a:srgbClr val="FF0000"/>
              </a:solidFill>
            </a:endParaRPr>
          </a:p>
          <a:p>
            <a:pPr marL="514350" indent="-514350" algn="just">
              <a:buFont typeface="+mj-lt"/>
              <a:buAutoNum type="arabicPeriod"/>
            </a:pPr>
            <a:r>
              <a:rPr lang="hr-HR" sz="2600" b="1" dirty="0"/>
              <a:t>O</a:t>
            </a:r>
            <a:r>
              <a:rPr lang="hr-HR" sz="2600" b="1" dirty="0" smtClean="0"/>
              <a:t>baveze </a:t>
            </a:r>
            <a:r>
              <a:rPr lang="hr-HR" sz="2600" b="1" dirty="0"/>
              <a:t>država stranaka o </a:t>
            </a:r>
            <a:r>
              <a:rPr lang="hr-HR" sz="2600" b="1" u="sng" dirty="0">
                <a:solidFill>
                  <a:srgbClr val="FF0000"/>
                </a:solidFill>
              </a:rPr>
              <a:t>obavještavanju SZO o događajima koji mogu predstavljati javni zdravstveni događaj od međunarodne brige prema utvrđenim kriterijima; </a:t>
            </a:r>
            <a:endParaRPr lang="bs-Latn-BA" sz="2600" b="1" u="sng" dirty="0">
              <a:solidFill>
                <a:srgbClr val="FF0000"/>
              </a:solidFill>
            </a:endParaRPr>
          </a:p>
          <a:p>
            <a:pPr marL="109728" indent="0">
              <a:buNone/>
            </a:pPr>
            <a:endParaRPr lang="bs-Latn-BA" sz="3200" b="1" dirty="0"/>
          </a:p>
        </p:txBody>
      </p:sp>
    </p:spTree>
    <p:extLst>
      <p:ext uri="{BB962C8B-B14F-4D97-AF65-F5344CB8AC3E}">
        <p14:creationId xmlns:p14="http://schemas.microsoft.com/office/powerpoint/2010/main" val="15296217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bs-Latn-BA" sz="3200" b="1" dirty="0"/>
              <a:t>Prema neposrednom uzroku, </a:t>
            </a:r>
            <a:r>
              <a:rPr lang="bs-Latn-BA" sz="3200" b="1" dirty="0" smtClean="0"/>
              <a:t/>
            </a:r>
            <a:br>
              <a:rPr lang="bs-Latn-BA" sz="3200" b="1" dirty="0" smtClean="0"/>
            </a:br>
            <a:r>
              <a:rPr lang="bs-Latn-BA" sz="3200" b="1" dirty="0" smtClean="0"/>
              <a:t>katastrofe </a:t>
            </a:r>
            <a:r>
              <a:rPr lang="bs-Latn-BA" sz="3200" b="1" dirty="0"/>
              <a:t>mogu biti:</a:t>
            </a:r>
          </a:p>
        </p:txBody>
      </p:sp>
      <p:sp>
        <p:nvSpPr>
          <p:cNvPr id="3" name="Content Placeholder 2"/>
          <p:cNvSpPr>
            <a:spLocks noGrp="1"/>
          </p:cNvSpPr>
          <p:nvPr>
            <p:ph sz="half" idx="1"/>
          </p:nvPr>
        </p:nvSpPr>
        <p:spPr/>
        <p:txBody>
          <a:bodyPr>
            <a:normAutofit fontScale="92500" lnSpcReduction="20000"/>
          </a:bodyPr>
          <a:lstStyle/>
          <a:p>
            <a:r>
              <a:rPr lang="bs-Latn-BA" dirty="0"/>
              <a:t>Potresi</a:t>
            </a:r>
          </a:p>
          <a:p>
            <a:r>
              <a:rPr lang="bs-Latn-BA" dirty="0"/>
              <a:t>Poplave</a:t>
            </a:r>
          </a:p>
          <a:p>
            <a:r>
              <a:rPr lang="bs-Latn-BA" dirty="0"/>
              <a:t>Oluje</a:t>
            </a:r>
          </a:p>
          <a:p>
            <a:r>
              <a:rPr lang="bs-Latn-BA" dirty="0"/>
              <a:t>Suše</a:t>
            </a:r>
          </a:p>
          <a:p>
            <a:r>
              <a:rPr lang="bs-Latn-BA" dirty="0"/>
              <a:t>Požari</a:t>
            </a:r>
          </a:p>
          <a:p>
            <a:r>
              <a:rPr lang="bs-Latn-BA" dirty="0"/>
              <a:t>Eksplozije</a:t>
            </a:r>
          </a:p>
          <a:p>
            <a:r>
              <a:rPr lang="bs-Latn-BA" dirty="0"/>
              <a:t>Radiološke</a:t>
            </a:r>
          </a:p>
          <a:p>
            <a:r>
              <a:rPr lang="bs-Latn-BA" dirty="0"/>
              <a:t>Hemijske</a:t>
            </a:r>
          </a:p>
          <a:p>
            <a:endParaRPr lang="bs-Latn-BA" dirty="0"/>
          </a:p>
        </p:txBody>
      </p:sp>
      <p:sp>
        <p:nvSpPr>
          <p:cNvPr id="4" name="Content Placeholder 3"/>
          <p:cNvSpPr>
            <a:spLocks noGrp="1"/>
          </p:cNvSpPr>
          <p:nvPr>
            <p:ph sz="half" idx="2"/>
          </p:nvPr>
        </p:nvSpPr>
        <p:spPr/>
        <p:txBody>
          <a:bodyPr>
            <a:normAutofit fontScale="92500" lnSpcReduction="20000"/>
          </a:bodyPr>
          <a:lstStyle/>
          <a:p>
            <a:r>
              <a:rPr lang="bs-Latn-BA" dirty="0" smtClean="0"/>
              <a:t>Biološke</a:t>
            </a:r>
            <a:endParaRPr lang="bs-Latn-BA" dirty="0"/>
          </a:p>
          <a:p>
            <a:r>
              <a:rPr lang="bs-Latn-BA" dirty="0"/>
              <a:t>Epidemijske</a:t>
            </a:r>
          </a:p>
          <a:p>
            <a:r>
              <a:rPr lang="bs-Latn-BA" dirty="0"/>
              <a:t>Tehnološke </a:t>
            </a:r>
          </a:p>
          <a:p>
            <a:r>
              <a:rPr lang="bs-Latn-BA" dirty="0"/>
              <a:t>Invazijske</a:t>
            </a:r>
          </a:p>
          <a:p>
            <a:r>
              <a:rPr lang="bs-Latn-BA" dirty="0" smtClean="0"/>
              <a:t>Ratne</a:t>
            </a:r>
            <a:endParaRPr lang="bs-Latn-BA" dirty="0"/>
          </a:p>
          <a:p>
            <a:endParaRPr lang="bs-Latn-BA" dirty="0"/>
          </a:p>
          <a:p>
            <a:endParaRPr lang="bs-Latn-BA" dirty="0"/>
          </a:p>
        </p:txBody>
      </p:sp>
    </p:spTree>
    <p:extLst>
      <p:ext uri="{BB962C8B-B14F-4D97-AF65-F5344CB8AC3E}">
        <p14:creationId xmlns:p14="http://schemas.microsoft.com/office/powerpoint/2010/main" val="120273356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r-HR" sz="2800" b="1" dirty="0"/>
              <a:t>IHR (2005) </a:t>
            </a:r>
            <a:r>
              <a:rPr lang="hr-HR" sz="2800" b="1" dirty="0" smtClean="0"/>
              <a:t>uključuje</a:t>
            </a:r>
            <a:endParaRPr lang="bs-Latn-BA" sz="2800" b="1" dirty="0"/>
          </a:p>
        </p:txBody>
      </p:sp>
      <p:sp>
        <p:nvSpPr>
          <p:cNvPr id="3" name="Content Placeholder 2"/>
          <p:cNvSpPr>
            <a:spLocks noGrp="1"/>
          </p:cNvSpPr>
          <p:nvPr>
            <p:ph idx="1"/>
          </p:nvPr>
        </p:nvSpPr>
        <p:spPr>
          <a:xfrm>
            <a:off x="457200" y="1113588"/>
            <a:ext cx="8229600" cy="3888432"/>
          </a:xfrm>
        </p:spPr>
        <p:txBody>
          <a:bodyPr>
            <a:normAutofit fontScale="92500" lnSpcReduction="20000"/>
          </a:bodyPr>
          <a:lstStyle/>
          <a:p>
            <a:pPr marL="514350" indent="-514350" algn="just">
              <a:buFont typeface="+mj-lt"/>
              <a:buAutoNum type="arabicPeriod" startAt="4"/>
            </a:pPr>
            <a:r>
              <a:rPr lang="hr-HR" sz="2600" b="1" dirty="0"/>
              <a:t>O</a:t>
            </a:r>
            <a:r>
              <a:rPr lang="hr-HR" sz="2600" b="1" dirty="0" smtClean="0"/>
              <a:t>dredbe </a:t>
            </a:r>
            <a:r>
              <a:rPr lang="hr-HR" sz="2600" b="1" dirty="0"/>
              <a:t>kojima se ovlašćuje SZO da uzme u obzir </a:t>
            </a:r>
            <a:r>
              <a:rPr lang="hr-HR" sz="2600" b="1" dirty="0" smtClean="0"/>
              <a:t>neslužbene </a:t>
            </a:r>
            <a:r>
              <a:rPr lang="hr-HR" sz="2600" b="1" dirty="0"/>
              <a:t>izvještaje o događajima javnog zdravlja i da dobije ovjeru od država stranaka u vezi sa takvim događajima; </a:t>
            </a:r>
            <a:endParaRPr lang="bs-Latn-BA" sz="2600" b="1" dirty="0" smtClean="0"/>
          </a:p>
          <a:p>
            <a:pPr marL="514350" indent="-514350" algn="just">
              <a:buFont typeface="+mj-lt"/>
              <a:buAutoNum type="arabicPeriod" startAt="4"/>
            </a:pPr>
            <a:r>
              <a:rPr lang="hr-HR" sz="2600" b="1" dirty="0"/>
              <a:t>P</a:t>
            </a:r>
            <a:r>
              <a:rPr lang="hr-HR" sz="2600" b="1" dirty="0" smtClean="0"/>
              <a:t>ostupke </a:t>
            </a:r>
            <a:r>
              <a:rPr lang="hr-HR" sz="2600" b="1" dirty="0"/>
              <a:t>za utvrđivanje </a:t>
            </a:r>
            <a:r>
              <a:rPr lang="hr-HR" sz="2600" b="1" dirty="0">
                <a:solidFill>
                  <a:srgbClr val="FF0000"/>
                </a:solidFill>
              </a:rPr>
              <a:t>"izvanrednog stanja zabrinutosti za javno zdravlje" </a:t>
            </a:r>
            <a:r>
              <a:rPr lang="hr-HR" sz="2600" b="1" dirty="0"/>
              <a:t>i izdavanje odgovarajućih privremenih preporuka, uzimajući u obzir stavove hitnog odbora; </a:t>
            </a:r>
            <a:endParaRPr lang="bs-Latn-BA" sz="2600" b="1" dirty="0" smtClean="0"/>
          </a:p>
          <a:p>
            <a:pPr marL="514350" indent="-514350" algn="just">
              <a:buFont typeface="+mj-lt"/>
              <a:buAutoNum type="arabicPeriod" startAt="4"/>
            </a:pPr>
            <a:r>
              <a:rPr lang="hr-HR" sz="2600" b="1" dirty="0"/>
              <a:t>Z</a:t>
            </a:r>
            <a:r>
              <a:rPr lang="hr-HR" sz="2600" b="1" dirty="0" smtClean="0"/>
              <a:t>aštitu </a:t>
            </a:r>
            <a:r>
              <a:rPr lang="hr-HR" sz="2600" b="1" dirty="0"/>
              <a:t>ljudskih prava osoba i putnika; </a:t>
            </a:r>
            <a:r>
              <a:rPr lang="bs-Latn-BA" sz="2600" b="1" dirty="0" smtClean="0"/>
              <a:t>i</a:t>
            </a:r>
          </a:p>
          <a:p>
            <a:pPr marL="514350" indent="-514350" algn="just">
              <a:buFont typeface="+mj-lt"/>
              <a:buAutoNum type="arabicPeriod" startAt="4"/>
            </a:pPr>
            <a:r>
              <a:rPr lang="hr-HR" sz="2600" b="1" dirty="0"/>
              <a:t>U</a:t>
            </a:r>
            <a:r>
              <a:rPr lang="hr-HR" sz="2600" b="1" dirty="0" smtClean="0"/>
              <a:t>spostavljanje </a:t>
            </a:r>
            <a:r>
              <a:rPr lang="hr-HR" sz="2600" b="1" dirty="0"/>
              <a:t>nacionalnih Focal Points IHR i SZO IHR Contact Points za hitne komunikacije između država stranaka i SZO.</a:t>
            </a:r>
            <a:endParaRPr lang="bs-Latn-BA" sz="2600" b="1" dirty="0"/>
          </a:p>
          <a:p>
            <a:pPr marL="109728" indent="0">
              <a:buNone/>
            </a:pPr>
            <a:endParaRPr lang="bs-Latn-BA" sz="3200" b="1" dirty="0"/>
          </a:p>
        </p:txBody>
      </p:sp>
    </p:spTree>
    <p:extLst>
      <p:ext uri="{BB962C8B-B14F-4D97-AF65-F5344CB8AC3E}">
        <p14:creationId xmlns:p14="http://schemas.microsoft.com/office/powerpoint/2010/main" val="213763952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r-HR" sz="2800" b="1" dirty="0"/>
              <a:t>IHR (2005) </a:t>
            </a:r>
            <a:r>
              <a:rPr lang="hr-HR" sz="2800" b="1" dirty="0" smtClean="0"/>
              <a:t>uključuje</a:t>
            </a:r>
            <a:endParaRPr lang="bs-Latn-BA" sz="2800" b="1" dirty="0"/>
          </a:p>
        </p:txBody>
      </p:sp>
      <p:sp>
        <p:nvSpPr>
          <p:cNvPr id="3" name="Content Placeholder 2"/>
          <p:cNvSpPr>
            <a:spLocks noGrp="1"/>
          </p:cNvSpPr>
          <p:nvPr>
            <p:ph idx="1"/>
          </p:nvPr>
        </p:nvSpPr>
        <p:spPr>
          <a:xfrm>
            <a:off x="457200" y="1005576"/>
            <a:ext cx="8229600" cy="3996444"/>
          </a:xfrm>
        </p:spPr>
        <p:txBody>
          <a:bodyPr>
            <a:normAutofit fontScale="40000" lnSpcReduction="20000"/>
          </a:bodyPr>
          <a:lstStyle/>
          <a:p>
            <a:pPr marL="0" indent="0">
              <a:buNone/>
            </a:pPr>
            <a:r>
              <a:rPr lang="bs-Latn-BA" sz="5500" b="1" dirty="0"/>
              <a:t>Dio </a:t>
            </a:r>
            <a:r>
              <a:rPr lang="bs-Latn-BA" sz="5500" b="1" dirty="0" smtClean="0"/>
              <a:t>I - Definicije</a:t>
            </a:r>
            <a:r>
              <a:rPr lang="bs-Latn-BA" sz="5500" b="1" dirty="0"/>
              <a:t>, svrha i opseg, principi i odgovorni autoriteti </a:t>
            </a:r>
          </a:p>
          <a:p>
            <a:pPr marL="0" indent="0">
              <a:buNone/>
            </a:pPr>
            <a:r>
              <a:rPr lang="bs-Latn-BA" sz="5500" b="1" dirty="0"/>
              <a:t>Dio </a:t>
            </a:r>
            <a:r>
              <a:rPr lang="bs-Latn-BA" sz="5500" b="1" dirty="0" smtClean="0"/>
              <a:t>II - Informacija </a:t>
            </a:r>
            <a:r>
              <a:rPr lang="bs-Latn-BA" sz="5500" b="1" dirty="0"/>
              <a:t>i javnozdravstveni odgovor</a:t>
            </a:r>
          </a:p>
          <a:p>
            <a:pPr marL="0" indent="0">
              <a:buNone/>
            </a:pPr>
            <a:r>
              <a:rPr lang="bs-Latn-BA" sz="5500" b="1" dirty="0" smtClean="0"/>
              <a:t>Dio III - Preporuke</a:t>
            </a:r>
            <a:endParaRPr lang="bs-Latn-BA" sz="5500" b="1" dirty="0"/>
          </a:p>
          <a:p>
            <a:pPr marL="0" indent="0">
              <a:buNone/>
            </a:pPr>
            <a:r>
              <a:rPr lang="bs-Latn-BA" sz="5500" b="1" dirty="0"/>
              <a:t>Dio </a:t>
            </a:r>
            <a:r>
              <a:rPr lang="bs-Latn-BA" sz="5500" b="1" dirty="0" smtClean="0"/>
              <a:t>IV – </a:t>
            </a:r>
            <a:r>
              <a:rPr lang="bs-Latn-BA" sz="5500" b="1" dirty="0"/>
              <a:t>T</a:t>
            </a:r>
            <a:r>
              <a:rPr lang="bs-Latn-BA" sz="5500" b="1" dirty="0" smtClean="0"/>
              <a:t>ačka ulaska </a:t>
            </a:r>
            <a:endParaRPr lang="bs-Latn-BA" sz="5500" b="1" dirty="0"/>
          </a:p>
          <a:p>
            <a:pPr marL="0" indent="0">
              <a:buNone/>
            </a:pPr>
            <a:r>
              <a:rPr lang="bs-Latn-BA" sz="5500" b="1" dirty="0"/>
              <a:t>Dio </a:t>
            </a:r>
            <a:r>
              <a:rPr lang="bs-Latn-BA" sz="5500" b="1" dirty="0" smtClean="0"/>
              <a:t>V - Javnozdravstvene </a:t>
            </a:r>
            <a:r>
              <a:rPr lang="bs-Latn-BA" sz="5500" b="1" dirty="0"/>
              <a:t>mjere</a:t>
            </a:r>
          </a:p>
          <a:p>
            <a:pPr marL="0" indent="0">
              <a:buNone/>
            </a:pPr>
            <a:r>
              <a:rPr lang="bs-Latn-BA" sz="5500" b="1" dirty="0"/>
              <a:t>Dio </a:t>
            </a:r>
            <a:r>
              <a:rPr lang="bs-Latn-BA" sz="5500" b="1" dirty="0" smtClean="0"/>
              <a:t>VI - Zdravstveni </a:t>
            </a:r>
            <a:r>
              <a:rPr lang="bs-Latn-BA" sz="5500" b="1" dirty="0"/>
              <a:t>dokumenti</a:t>
            </a:r>
          </a:p>
          <a:p>
            <a:pPr marL="0" indent="0">
              <a:buNone/>
            </a:pPr>
            <a:r>
              <a:rPr lang="bs-Latn-BA" sz="5500" b="1" dirty="0"/>
              <a:t>Dio </a:t>
            </a:r>
            <a:r>
              <a:rPr lang="bs-Latn-BA" sz="5500" b="1" dirty="0" smtClean="0"/>
              <a:t>VII - Troškovi</a:t>
            </a:r>
            <a:endParaRPr lang="bs-Latn-BA" sz="5500" b="1" dirty="0"/>
          </a:p>
          <a:p>
            <a:pPr marL="0" indent="0">
              <a:buNone/>
            </a:pPr>
            <a:r>
              <a:rPr lang="bs-Latn-BA" sz="5500" b="1" dirty="0"/>
              <a:t>Dio </a:t>
            </a:r>
            <a:r>
              <a:rPr lang="bs-Latn-BA" sz="5500" b="1" dirty="0" smtClean="0"/>
              <a:t>VIII - Opšte </a:t>
            </a:r>
            <a:r>
              <a:rPr lang="bs-Latn-BA" sz="5500" b="1" dirty="0"/>
              <a:t>odredbe</a:t>
            </a:r>
          </a:p>
          <a:p>
            <a:pPr marL="0" indent="0">
              <a:buNone/>
            </a:pPr>
            <a:r>
              <a:rPr lang="bs-Latn-BA" sz="5500" b="1" dirty="0"/>
              <a:t>Dio </a:t>
            </a:r>
            <a:r>
              <a:rPr lang="bs-Latn-BA" sz="5500" b="1" dirty="0" smtClean="0"/>
              <a:t>IX - IHR </a:t>
            </a:r>
            <a:r>
              <a:rPr lang="bs-Latn-BA" sz="5500" b="1" dirty="0"/>
              <a:t>mreža eksperata, Komiteti za hitne </a:t>
            </a:r>
            <a:r>
              <a:rPr lang="bs-Latn-BA" sz="5500" b="1" dirty="0" smtClean="0"/>
              <a:t>situacije </a:t>
            </a:r>
            <a:r>
              <a:rPr lang="bs-Latn-BA" sz="5500" b="1" dirty="0"/>
              <a:t>i Komiteti za pregled </a:t>
            </a:r>
          </a:p>
          <a:p>
            <a:pPr marL="0" indent="0">
              <a:buNone/>
            </a:pPr>
            <a:r>
              <a:rPr lang="bs-Latn-BA" sz="5500" b="1" dirty="0"/>
              <a:t>Dio </a:t>
            </a:r>
            <a:r>
              <a:rPr lang="bs-Latn-BA" sz="5500" b="1" dirty="0" smtClean="0"/>
              <a:t>X - Finalne </a:t>
            </a:r>
            <a:r>
              <a:rPr lang="bs-Latn-BA" sz="5500" b="1" dirty="0"/>
              <a:t>odredbe </a:t>
            </a:r>
          </a:p>
          <a:p>
            <a:pPr marL="0" indent="0">
              <a:buNone/>
            </a:pPr>
            <a:endParaRPr lang="bs-Latn-BA" dirty="0"/>
          </a:p>
        </p:txBody>
      </p:sp>
    </p:spTree>
    <p:extLst>
      <p:ext uri="{BB962C8B-B14F-4D97-AF65-F5344CB8AC3E}">
        <p14:creationId xmlns:p14="http://schemas.microsoft.com/office/powerpoint/2010/main" val="92253117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583574"/>
          </a:xfrm>
        </p:spPr>
        <p:txBody>
          <a:bodyPr>
            <a:normAutofit fontScale="90000"/>
          </a:bodyPr>
          <a:lstStyle/>
          <a:p>
            <a:r>
              <a:rPr lang="bs-Latn-BA" sz="2800" b="1" dirty="0" smtClean="0"/>
              <a:t>Dio II - Informacija i javnozdravstveni odgovor</a:t>
            </a:r>
            <a:br>
              <a:rPr lang="bs-Latn-BA" sz="2800" b="1" dirty="0" smtClean="0"/>
            </a:br>
            <a:endParaRPr lang="bs-Latn-BA" sz="2800" b="1" dirty="0"/>
          </a:p>
        </p:txBody>
      </p:sp>
      <p:sp>
        <p:nvSpPr>
          <p:cNvPr id="3" name="Content Placeholder 2"/>
          <p:cNvSpPr>
            <a:spLocks noGrp="1"/>
          </p:cNvSpPr>
          <p:nvPr>
            <p:ph idx="1"/>
          </p:nvPr>
        </p:nvSpPr>
        <p:spPr>
          <a:xfrm>
            <a:off x="457200" y="627534"/>
            <a:ext cx="8229600" cy="4374486"/>
          </a:xfrm>
        </p:spPr>
        <p:txBody>
          <a:bodyPr>
            <a:noAutofit/>
          </a:bodyPr>
          <a:lstStyle/>
          <a:p>
            <a:pPr marL="0" indent="0" algn="just">
              <a:buNone/>
            </a:pPr>
            <a:endParaRPr lang="bs-Latn-BA" sz="2000" b="1" i="1" dirty="0" smtClean="0">
              <a:solidFill>
                <a:srgbClr val="FF0000"/>
              </a:solidFill>
            </a:endParaRPr>
          </a:p>
          <a:p>
            <a:pPr marL="0" indent="0" algn="just">
              <a:buNone/>
            </a:pPr>
            <a:endParaRPr lang="bs-Latn-BA" sz="2000" b="1" i="1" dirty="0">
              <a:solidFill>
                <a:srgbClr val="FF0000"/>
              </a:solidFill>
            </a:endParaRPr>
          </a:p>
          <a:p>
            <a:pPr marL="0" indent="0" algn="just">
              <a:buNone/>
            </a:pPr>
            <a:r>
              <a:rPr lang="bs-Latn-BA" sz="2000" b="1" i="1" dirty="0" smtClean="0">
                <a:solidFill>
                  <a:srgbClr val="FF0000"/>
                </a:solidFill>
              </a:rPr>
              <a:t>Nadzor</a:t>
            </a:r>
            <a:endParaRPr lang="bs-Latn-BA" sz="2000" b="1" i="1" dirty="0">
              <a:solidFill>
                <a:srgbClr val="FF0000"/>
              </a:solidFill>
            </a:endParaRPr>
          </a:p>
          <a:p>
            <a:pPr marL="0" indent="0" algn="just">
              <a:buNone/>
            </a:pPr>
            <a:r>
              <a:rPr lang="bs-Latn-BA" sz="2000" b="1" dirty="0"/>
              <a:t>Svaka zemlja članica treba razviti, jačati i održavati kapacitete da detektuju, procijene, notificiraju i izvještavaju o dogadjanjima u skladu sa </a:t>
            </a:r>
            <a:r>
              <a:rPr lang="bs-Latn-BA" sz="2000" b="1" dirty="0" smtClean="0"/>
              <a:t>IHR-om.</a:t>
            </a:r>
          </a:p>
          <a:p>
            <a:pPr marL="0" indent="0" algn="just">
              <a:buNone/>
            </a:pPr>
            <a:endParaRPr lang="bs-Latn-BA" sz="1000" b="1" dirty="0"/>
          </a:p>
          <a:p>
            <a:pPr marL="0" indent="0" algn="just">
              <a:buNone/>
            </a:pPr>
            <a:r>
              <a:rPr lang="bs-Latn-BA" sz="2000" b="1" i="1" dirty="0">
                <a:solidFill>
                  <a:srgbClr val="FF0000"/>
                </a:solidFill>
              </a:rPr>
              <a:t>Obavijest </a:t>
            </a:r>
          </a:p>
          <a:p>
            <a:pPr marL="0" indent="0" algn="just">
              <a:buNone/>
            </a:pPr>
            <a:r>
              <a:rPr lang="bs-Latn-BA" sz="2000" b="1" dirty="0"/>
              <a:t>Svaka zemlja članica će procijeniti događaj koji se desio na njenoj teritoriji i, po potrebi, registrovati i oobavijestiti SZO koriteći najefikasnije raspoloživo sredstvo, kao i o svim poduzetim mjerama. Ukoliko predmetni javozdravstveni događaj uključuje kompetentnost Medjunarodne Agenciije za Atomsku Energiju (IAEA), SZO će odmah informisati IAEA. </a:t>
            </a:r>
            <a:endParaRPr lang="bs-Latn-BA" sz="2000" b="1" dirty="0" smtClean="0"/>
          </a:p>
          <a:p>
            <a:pPr marL="0" indent="0" algn="just">
              <a:buNone/>
            </a:pPr>
            <a:endParaRPr lang="bs-Latn-BA" sz="1000" b="1" dirty="0"/>
          </a:p>
        </p:txBody>
      </p:sp>
    </p:spTree>
    <p:extLst>
      <p:ext uri="{BB962C8B-B14F-4D97-AF65-F5344CB8AC3E}">
        <p14:creationId xmlns:p14="http://schemas.microsoft.com/office/powerpoint/2010/main" val="2351763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583574"/>
          </a:xfrm>
        </p:spPr>
        <p:txBody>
          <a:bodyPr>
            <a:normAutofit fontScale="90000"/>
          </a:bodyPr>
          <a:lstStyle/>
          <a:p>
            <a:r>
              <a:rPr lang="bs-Latn-BA" sz="2800" b="1" dirty="0" smtClean="0"/>
              <a:t>Dio II - Informacija i javnozdravstveni odgovor</a:t>
            </a:r>
            <a:br>
              <a:rPr lang="bs-Latn-BA" sz="2800" b="1" dirty="0" smtClean="0"/>
            </a:br>
            <a:endParaRPr lang="bs-Latn-BA" sz="2800" b="1" dirty="0"/>
          </a:p>
        </p:txBody>
      </p:sp>
      <p:sp>
        <p:nvSpPr>
          <p:cNvPr id="3" name="Content Placeholder 2"/>
          <p:cNvSpPr>
            <a:spLocks noGrp="1"/>
          </p:cNvSpPr>
          <p:nvPr>
            <p:ph idx="1"/>
          </p:nvPr>
        </p:nvSpPr>
        <p:spPr>
          <a:xfrm>
            <a:off x="457200" y="627534"/>
            <a:ext cx="8229600" cy="4374486"/>
          </a:xfrm>
        </p:spPr>
        <p:txBody>
          <a:bodyPr>
            <a:noAutofit/>
          </a:bodyPr>
          <a:lstStyle/>
          <a:p>
            <a:pPr marL="0" indent="0" algn="just">
              <a:buNone/>
            </a:pPr>
            <a:endParaRPr lang="bs-Latn-BA" sz="1000" b="1" dirty="0"/>
          </a:p>
          <a:p>
            <a:pPr marL="0" indent="0" algn="just">
              <a:buNone/>
            </a:pPr>
            <a:endParaRPr lang="bs-Latn-BA" sz="2000" b="1" i="1" dirty="0" smtClean="0">
              <a:solidFill>
                <a:srgbClr val="FF0000"/>
              </a:solidFill>
            </a:endParaRPr>
          </a:p>
          <a:p>
            <a:pPr marL="0" indent="0" algn="just">
              <a:buNone/>
            </a:pPr>
            <a:r>
              <a:rPr lang="bs-Latn-BA" sz="2000" b="1" i="1" dirty="0" smtClean="0">
                <a:solidFill>
                  <a:srgbClr val="FF0000"/>
                </a:solidFill>
              </a:rPr>
              <a:t>Konsultacija</a:t>
            </a:r>
            <a:r>
              <a:rPr lang="bs-Latn-BA" sz="2000" b="1" i="1" dirty="0" smtClean="0"/>
              <a:t> </a:t>
            </a:r>
            <a:endParaRPr lang="bs-Latn-BA" sz="2000" b="1" i="1" dirty="0"/>
          </a:p>
          <a:p>
            <a:pPr marL="0" indent="0" algn="just">
              <a:buNone/>
            </a:pPr>
            <a:r>
              <a:rPr lang="bs-Latn-BA" sz="2000" b="1" dirty="0"/>
              <a:t>Ukoliko se radi o događaju koji ne zahtjeva obavijest, bez obzira na to </a:t>
            </a:r>
            <a:r>
              <a:rPr lang="bs-Latn-BA" sz="2000" b="1" dirty="0" smtClean="0"/>
              <a:t>zemlja </a:t>
            </a:r>
            <a:r>
              <a:rPr lang="bs-Latn-BA" sz="2000" b="1" dirty="0"/>
              <a:t>članica će obaiti konsultacije sa SZO preko Nacionalnog Focal Pointa o odgovarajućim mjerama. Zemlja članica može zahtijevati asistenciju SZO da procijeni bilo koji epidemiološki dokaz koji bude dostavljen od zemlje članice. </a:t>
            </a:r>
          </a:p>
        </p:txBody>
      </p:sp>
    </p:spTree>
    <p:extLst>
      <p:ext uri="{BB962C8B-B14F-4D97-AF65-F5344CB8AC3E}">
        <p14:creationId xmlns:p14="http://schemas.microsoft.com/office/powerpoint/2010/main" val="192205743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583574"/>
          </a:xfrm>
        </p:spPr>
        <p:txBody>
          <a:bodyPr>
            <a:normAutofit fontScale="90000"/>
          </a:bodyPr>
          <a:lstStyle/>
          <a:p>
            <a:r>
              <a:rPr lang="bs-Latn-BA" sz="2800" b="1" dirty="0" smtClean="0"/>
              <a:t>Dio II - Informacija i javnozdravstveni odgovor</a:t>
            </a:r>
            <a:br>
              <a:rPr lang="bs-Latn-BA" sz="2800" b="1" dirty="0" smtClean="0"/>
            </a:br>
            <a:endParaRPr lang="bs-Latn-BA" sz="2800" b="1" dirty="0"/>
          </a:p>
        </p:txBody>
      </p:sp>
      <p:sp>
        <p:nvSpPr>
          <p:cNvPr id="3" name="Content Placeholder 2"/>
          <p:cNvSpPr>
            <a:spLocks noGrp="1"/>
          </p:cNvSpPr>
          <p:nvPr>
            <p:ph idx="1"/>
          </p:nvPr>
        </p:nvSpPr>
        <p:spPr>
          <a:xfrm>
            <a:off x="457200" y="627534"/>
            <a:ext cx="8229600" cy="4374486"/>
          </a:xfrm>
        </p:spPr>
        <p:txBody>
          <a:bodyPr>
            <a:noAutofit/>
          </a:bodyPr>
          <a:lstStyle/>
          <a:p>
            <a:pPr marL="0" indent="0">
              <a:buNone/>
            </a:pPr>
            <a:endParaRPr lang="bs-Latn-BA" sz="2000" b="1" i="1" dirty="0" smtClean="0">
              <a:solidFill>
                <a:srgbClr val="FF0000"/>
              </a:solidFill>
            </a:endParaRPr>
          </a:p>
          <a:p>
            <a:pPr marL="0" indent="0">
              <a:buNone/>
            </a:pPr>
            <a:endParaRPr lang="bs-Latn-BA" sz="2000" b="1" i="1" dirty="0">
              <a:solidFill>
                <a:srgbClr val="FF0000"/>
              </a:solidFill>
            </a:endParaRPr>
          </a:p>
          <a:p>
            <a:pPr marL="0" indent="0">
              <a:buNone/>
            </a:pPr>
            <a:r>
              <a:rPr lang="bs-Latn-BA" sz="2000" b="1" i="1" dirty="0" smtClean="0">
                <a:solidFill>
                  <a:srgbClr val="FF0000"/>
                </a:solidFill>
              </a:rPr>
              <a:t>Drugi </a:t>
            </a:r>
            <a:r>
              <a:rPr lang="bs-Latn-BA" sz="2000" b="1" i="1" dirty="0">
                <a:solidFill>
                  <a:srgbClr val="FF0000"/>
                </a:solidFill>
              </a:rPr>
              <a:t>izvještaji</a:t>
            </a:r>
          </a:p>
          <a:p>
            <a:pPr marL="0" indent="0">
              <a:buNone/>
            </a:pPr>
            <a:r>
              <a:rPr lang="bs-Latn-BA" sz="2000" b="1" dirty="0"/>
              <a:t>SZO može uzeti u obzir i druge izvještaje i procijeniti ih na osnovu ustanovljenih epidemiloških principa i onda komunicirati sa zemljom članicom na čijoj teritoriji se događaj zbio. SZO će konsultovati i pokušati da dobije verifikaciju od zemlje članice, ali zadržavajući povjerljivost izvora. </a:t>
            </a:r>
          </a:p>
          <a:p>
            <a:pPr marL="0" indent="0">
              <a:buNone/>
            </a:pPr>
            <a:r>
              <a:rPr lang="bs-Latn-BA" sz="2000" b="1" dirty="0"/>
              <a:t>Isto tako, zemlje članice će, što prije moguće, informisati SZO unutar 24 sata od prijema dokaza o identifikovanom javnozdravstvenom riziku izvan svoje teritorije, a koji mogu uzrokovati medjunarodno širenje bolesti: </a:t>
            </a:r>
          </a:p>
          <a:p>
            <a:r>
              <a:rPr lang="bs-Latn-BA" sz="2000" b="1" i="1" dirty="0"/>
              <a:t>Slučajeve oboljenjaa kod ljudi</a:t>
            </a:r>
          </a:p>
          <a:p>
            <a:r>
              <a:rPr lang="bs-Latn-BA" sz="2000" b="1" i="1" dirty="0"/>
              <a:t>Vektori koji mogu nositi infekciju</a:t>
            </a:r>
          </a:p>
          <a:p>
            <a:r>
              <a:rPr lang="bs-Latn-BA" sz="2000" b="1" i="1" dirty="0"/>
              <a:t>Roba koja je kontaminirana.</a:t>
            </a:r>
          </a:p>
          <a:p>
            <a:pPr marL="0" indent="0">
              <a:buNone/>
            </a:pPr>
            <a:endParaRPr lang="bs-Latn-BA" sz="1400" b="1" dirty="0"/>
          </a:p>
        </p:txBody>
      </p:sp>
    </p:spTree>
    <p:extLst>
      <p:ext uri="{BB962C8B-B14F-4D97-AF65-F5344CB8AC3E}">
        <p14:creationId xmlns:p14="http://schemas.microsoft.com/office/powerpoint/2010/main" val="388057019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583574"/>
          </a:xfrm>
        </p:spPr>
        <p:txBody>
          <a:bodyPr>
            <a:normAutofit fontScale="90000"/>
          </a:bodyPr>
          <a:lstStyle/>
          <a:p>
            <a:r>
              <a:rPr lang="bs-Latn-BA" sz="2800" b="1" dirty="0" smtClean="0"/>
              <a:t>Dio II - Informacija i javnozdravstveni odgovor</a:t>
            </a:r>
            <a:br>
              <a:rPr lang="bs-Latn-BA" sz="2800" b="1" dirty="0" smtClean="0"/>
            </a:br>
            <a:endParaRPr lang="bs-Latn-BA" sz="2800" b="1" dirty="0"/>
          </a:p>
        </p:txBody>
      </p:sp>
      <p:sp>
        <p:nvSpPr>
          <p:cNvPr id="3" name="Content Placeholder 2"/>
          <p:cNvSpPr>
            <a:spLocks noGrp="1"/>
          </p:cNvSpPr>
          <p:nvPr>
            <p:ph idx="1"/>
          </p:nvPr>
        </p:nvSpPr>
        <p:spPr>
          <a:xfrm>
            <a:off x="457200" y="627534"/>
            <a:ext cx="8229600" cy="4374486"/>
          </a:xfrm>
        </p:spPr>
        <p:txBody>
          <a:bodyPr>
            <a:noAutofit/>
          </a:bodyPr>
          <a:lstStyle/>
          <a:p>
            <a:pPr marL="0" indent="0">
              <a:buNone/>
            </a:pPr>
            <a:endParaRPr lang="bs-Latn-BA" sz="2000" b="1" i="1" dirty="0" smtClean="0">
              <a:solidFill>
                <a:srgbClr val="FF0000"/>
              </a:solidFill>
            </a:endParaRPr>
          </a:p>
          <a:p>
            <a:pPr marL="0" indent="0">
              <a:buNone/>
            </a:pPr>
            <a:endParaRPr lang="bs-Latn-BA" sz="2000" b="1" i="1" dirty="0">
              <a:solidFill>
                <a:srgbClr val="FF0000"/>
              </a:solidFill>
            </a:endParaRPr>
          </a:p>
          <a:p>
            <a:pPr marL="0" indent="0">
              <a:buNone/>
            </a:pPr>
            <a:r>
              <a:rPr lang="bs-Latn-BA" sz="2000" b="1" i="1" dirty="0" smtClean="0">
                <a:solidFill>
                  <a:srgbClr val="FF0000"/>
                </a:solidFill>
              </a:rPr>
              <a:t>Verifikacija </a:t>
            </a:r>
            <a:endParaRPr lang="bs-Latn-BA" sz="2000" b="1" i="1" dirty="0">
              <a:solidFill>
                <a:srgbClr val="FF0000"/>
              </a:solidFill>
            </a:endParaRPr>
          </a:p>
          <a:p>
            <a:pPr marL="0" indent="0">
              <a:buNone/>
            </a:pPr>
            <a:r>
              <a:rPr lang="bs-Latn-BA" sz="2000" b="1" dirty="0"/>
              <a:t>Unutar 24 sata </a:t>
            </a:r>
          </a:p>
          <a:p>
            <a:pPr marL="0" indent="0">
              <a:buNone/>
            </a:pPr>
            <a:r>
              <a:rPr lang="bs-Latn-BA" sz="2000" b="1" i="1" dirty="0">
                <a:solidFill>
                  <a:srgbClr val="FF0000"/>
                </a:solidFill>
              </a:rPr>
              <a:t>Slanje info u SZO </a:t>
            </a:r>
          </a:p>
          <a:p>
            <a:pPr marL="0" indent="0">
              <a:buNone/>
            </a:pPr>
            <a:r>
              <a:rPr lang="bs-Latn-BA" sz="2000" b="1" dirty="0"/>
              <a:t>Određivanje javnozdravstvene prijetnje od medjunarodnoga značaja </a:t>
            </a:r>
          </a:p>
          <a:p>
            <a:pPr marL="0" indent="0">
              <a:buNone/>
            </a:pPr>
            <a:r>
              <a:rPr lang="bs-Latn-BA" sz="2000" b="1" i="1" dirty="0">
                <a:solidFill>
                  <a:srgbClr val="FF0000"/>
                </a:solidFill>
              </a:rPr>
              <a:t>Javnozdravstveni odgovor </a:t>
            </a:r>
          </a:p>
          <a:p>
            <a:pPr marL="0" indent="0">
              <a:buNone/>
            </a:pPr>
            <a:r>
              <a:rPr lang="bs-Latn-BA" sz="2000" b="1" i="1" dirty="0">
                <a:solidFill>
                  <a:srgbClr val="FF0000"/>
                </a:solidFill>
              </a:rPr>
              <a:t>Saradnja SZO sa </a:t>
            </a:r>
            <a:r>
              <a:rPr lang="bs-Latn-BA" sz="2000" b="1" i="1" dirty="0" smtClean="0">
                <a:solidFill>
                  <a:srgbClr val="FF0000"/>
                </a:solidFill>
              </a:rPr>
              <a:t>medjunarodnim </a:t>
            </a:r>
            <a:r>
              <a:rPr lang="bs-Latn-BA" sz="2000" b="1" i="1" dirty="0">
                <a:solidFill>
                  <a:srgbClr val="FF0000"/>
                </a:solidFill>
              </a:rPr>
              <a:t>organizacijama i tijelima </a:t>
            </a:r>
          </a:p>
          <a:p>
            <a:pPr marL="0" indent="0">
              <a:buNone/>
            </a:pPr>
            <a:endParaRPr lang="bs-Latn-BA" sz="1400" b="1" dirty="0"/>
          </a:p>
        </p:txBody>
      </p:sp>
    </p:spTree>
    <p:extLst>
      <p:ext uri="{BB962C8B-B14F-4D97-AF65-F5344CB8AC3E}">
        <p14:creationId xmlns:p14="http://schemas.microsoft.com/office/powerpoint/2010/main" val="115611218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sz="2800" b="1" dirty="0" smtClean="0"/>
              <a:t>Tačka ulaska </a:t>
            </a:r>
            <a:br>
              <a:rPr lang="bs-Latn-BA" sz="2800" b="1" dirty="0" smtClean="0"/>
            </a:br>
            <a:endParaRPr lang="bs-Latn-BA" sz="2800" b="1" dirty="0"/>
          </a:p>
        </p:txBody>
      </p:sp>
      <p:sp>
        <p:nvSpPr>
          <p:cNvPr id="3" name="Content Placeholder 2"/>
          <p:cNvSpPr>
            <a:spLocks noGrp="1"/>
          </p:cNvSpPr>
          <p:nvPr>
            <p:ph idx="1"/>
          </p:nvPr>
        </p:nvSpPr>
        <p:spPr>
          <a:xfrm>
            <a:off x="457200" y="1005576"/>
            <a:ext cx="8229600" cy="3996444"/>
          </a:xfrm>
        </p:spPr>
        <p:txBody>
          <a:bodyPr>
            <a:normAutofit/>
          </a:bodyPr>
          <a:lstStyle/>
          <a:p>
            <a:pPr marL="0" indent="0">
              <a:buNone/>
            </a:pPr>
            <a:endParaRPr lang="bs-Latn-BA" sz="2400" b="1" dirty="0" smtClean="0"/>
          </a:p>
          <a:p>
            <a:pPr marL="0" indent="0">
              <a:buNone/>
            </a:pPr>
            <a:endParaRPr lang="bs-Latn-BA" sz="2400" b="1" dirty="0"/>
          </a:p>
          <a:p>
            <a:pPr marL="0" indent="0" algn="just">
              <a:buNone/>
            </a:pPr>
            <a:r>
              <a:rPr lang="bs-Latn-BA" sz="2800" b="1" dirty="0" smtClean="0"/>
              <a:t>„Prolazak </a:t>
            </a:r>
            <a:r>
              <a:rPr lang="bs-Latn-BA" sz="2800" b="1" dirty="0"/>
              <a:t>za međunarodne putnike, prtljag, teret, kontejnere, prevozna sredstva, robe i poštanske pošiljke koji ulaze/izlaze iz zemlje, kao i agencije i područja koji im pružaju pomoć prilikom izlaska ili ulaska u </a:t>
            </a:r>
            <a:r>
              <a:rPr lang="bs-Latn-BA" sz="2800" b="1" dirty="0" smtClean="0"/>
              <a:t>zemlju.“ </a:t>
            </a:r>
            <a:r>
              <a:rPr lang="bs-Latn-BA" sz="2800" b="1" dirty="0"/>
              <a:t>(</a:t>
            </a:r>
            <a:r>
              <a:rPr lang="bs-Latn-BA" sz="2800" b="1" dirty="0" smtClean="0"/>
              <a:t>IHR 2005)</a:t>
            </a:r>
            <a:endParaRPr lang="bs-Latn-BA" sz="2800" b="1" dirty="0"/>
          </a:p>
          <a:p>
            <a:pPr marL="0" indent="0">
              <a:buNone/>
            </a:pPr>
            <a:endParaRPr lang="bs-Latn-BA" dirty="0"/>
          </a:p>
        </p:txBody>
      </p:sp>
    </p:spTree>
    <p:extLst>
      <p:ext uri="{BB962C8B-B14F-4D97-AF65-F5344CB8AC3E}">
        <p14:creationId xmlns:p14="http://schemas.microsoft.com/office/powerpoint/2010/main" val="295641425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sz="2400" b="1" dirty="0" smtClean="0"/>
              <a:t>KAPACITETI ZA SPROVOĐENJE MZP U SLUČAJU POJAVE JAVNOZDRAVSTVENE PRIJETNJE OD MEĐUNARODNOG ZNAČAJA</a:t>
            </a:r>
            <a:endParaRPr lang="bs-Latn-BA" sz="2400" b="1" dirty="0"/>
          </a:p>
        </p:txBody>
      </p:sp>
      <p:sp>
        <p:nvSpPr>
          <p:cNvPr id="3" name="Content Placeholder 2"/>
          <p:cNvSpPr>
            <a:spLocks noGrp="1"/>
          </p:cNvSpPr>
          <p:nvPr>
            <p:ph idx="1"/>
          </p:nvPr>
        </p:nvSpPr>
        <p:spPr/>
        <p:txBody>
          <a:bodyPr>
            <a:normAutofit fontScale="85000" lnSpcReduction="20000"/>
          </a:bodyPr>
          <a:lstStyle/>
          <a:p>
            <a:pPr algn="just"/>
            <a:r>
              <a:rPr lang="vi-VN" sz="2800" b="1" dirty="0" smtClean="0">
                <a:latin typeface="Calibri" panose="020F0502020204030204" pitchFamily="34" charset="0"/>
                <a:cs typeface="Calibri" panose="020F0502020204030204" pitchFamily="34" charset="0"/>
              </a:rPr>
              <a:t>Ovi kapaciteti osiguravaju da su TU pripremljene da reaguju u slučaju pojave javnozdravstvene prijetnje od međunarodnog značaja. </a:t>
            </a:r>
            <a:endParaRPr lang="bs-Latn-BA" sz="2800" b="1" dirty="0" smtClean="0">
              <a:latin typeface="Calibri" panose="020F0502020204030204" pitchFamily="34" charset="0"/>
              <a:cs typeface="Calibri" panose="020F0502020204030204" pitchFamily="34" charset="0"/>
            </a:endParaRPr>
          </a:p>
          <a:p>
            <a:pPr algn="just"/>
            <a:r>
              <a:rPr lang="vi-VN" sz="2800" b="1" dirty="0" smtClean="0">
                <a:latin typeface="Calibri" panose="020F0502020204030204" pitchFamily="34" charset="0"/>
                <a:cs typeface="Calibri" panose="020F0502020204030204" pitchFamily="34" charset="0"/>
              </a:rPr>
              <a:t>Kapaciteti su u skladu sa sljedećim: </a:t>
            </a:r>
            <a:endParaRPr lang="bs-Latn-BA" sz="2800" b="1" dirty="0" smtClean="0">
              <a:latin typeface="Calibri" panose="020F0502020204030204" pitchFamily="34" charset="0"/>
              <a:cs typeface="Calibri" panose="020F0502020204030204" pitchFamily="34" charset="0"/>
            </a:endParaRPr>
          </a:p>
          <a:p>
            <a:pPr lvl="1" algn="just"/>
            <a:r>
              <a:rPr lang="vi-VN" sz="2400" b="1" i="1" dirty="0" smtClean="0">
                <a:latin typeface="Calibri" panose="020F0502020204030204" pitchFamily="34" charset="0"/>
                <a:cs typeface="Calibri" panose="020F0502020204030204" pitchFamily="34" charset="0"/>
              </a:rPr>
              <a:t>postojanje plana aktivnosti u slučaju pojave nepredviđenih okolnosti, </a:t>
            </a:r>
            <a:endParaRPr lang="bs-Latn-BA" sz="2400" b="1" i="1" dirty="0" smtClean="0">
              <a:latin typeface="Calibri" panose="020F0502020204030204" pitchFamily="34" charset="0"/>
              <a:cs typeface="Calibri" panose="020F0502020204030204" pitchFamily="34" charset="0"/>
            </a:endParaRPr>
          </a:p>
          <a:p>
            <a:pPr lvl="1" algn="just"/>
            <a:r>
              <a:rPr lang="vi-VN" sz="2400" b="1" i="1" dirty="0" smtClean="0">
                <a:latin typeface="Calibri" panose="020F0502020204030204" pitchFamily="34" charset="0"/>
                <a:cs typeface="Calibri" panose="020F0502020204030204" pitchFamily="34" charset="0"/>
              </a:rPr>
              <a:t>zdravstveni nadzor nad oboljelim ljudima i životinjama,</a:t>
            </a:r>
            <a:endParaRPr lang="bs-Latn-BA" sz="2400" b="1" i="1" dirty="0" smtClean="0">
              <a:latin typeface="Calibri" panose="020F0502020204030204" pitchFamily="34" charset="0"/>
              <a:cs typeface="Calibri" panose="020F0502020204030204" pitchFamily="34" charset="0"/>
            </a:endParaRPr>
          </a:p>
          <a:p>
            <a:pPr lvl="1" algn="just"/>
            <a:r>
              <a:rPr lang="vi-VN" sz="2400" b="1" i="1" dirty="0" smtClean="0">
                <a:latin typeface="Calibri" panose="020F0502020204030204" pitchFamily="34" charset="0"/>
                <a:cs typeface="Calibri" panose="020F0502020204030204" pitchFamily="34" charset="0"/>
              </a:rPr>
              <a:t>osiguranje prostora za intervjuisanje osoba na koje se sumnja da su obolile</a:t>
            </a:r>
            <a:endParaRPr lang="bs-Latn-BA" sz="2400" b="1" i="1" dirty="0" smtClean="0">
              <a:latin typeface="Calibri" panose="020F0502020204030204" pitchFamily="34" charset="0"/>
              <a:cs typeface="Calibri" panose="020F0502020204030204" pitchFamily="34" charset="0"/>
            </a:endParaRPr>
          </a:p>
          <a:p>
            <a:pPr lvl="1" algn="just"/>
            <a:r>
              <a:rPr lang="vi-VN" sz="2400" b="1" i="1" dirty="0" smtClean="0">
                <a:latin typeface="Calibri" panose="020F0502020204030204" pitchFamily="34" charset="0"/>
                <a:cs typeface="Calibri" panose="020F0502020204030204" pitchFamily="34" charset="0"/>
              </a:rPr>
              <a:t>osiguravanje karantena za putnike za koje se sumnja da su obolili od karantenskih ili nepoznatih bolesti. </a:t>
            </a:r>
          </a:p>
          <a:p>
            <a:pPr marL="0" indent="0">
              <a:buNone/>
            </a:pPr>
            <a:endParaRPr lang="bs-Latn-BA" dirty="0"/>
          </a:p>
        </p:txBody>
      </p:sp>
    </p:spTree>
    <p:extLst>
      <p:ext uri="{BB962C8B-B14F-4D97-AF65-F5344CB8AC3E}">
        <p14:creationId xmlns:p14="http://schemas.microsoft.com/office/powerpoint/2010/main" val="166681725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sz="3100" b="1" dirty="0" smtClean="0">
                <a:solidFill>
                  <a:schemeClr val="tx1"/>
                </a:solidFill>
              </a:rPr>
              <a:t>Zdravstveni nadzor nad oboljelim ljudima i životinjama obuhvata sljedeće: /primjer BiH/ </a:t>
            </a:r>
            <a:endParaRPr lang="bs-Latn-BA" dirty="0">
              <a:solidFill>
                <a:schemeClr val="tx1"/>
              </a:solidFill>
            </a:endParaRPr>
          </a:p>
        </p:txBody>
      </p:sp>
      <p:sp>
        <p:nvSpPr>
          <p:cNvPr id="3" name="Content Placeholder 2"/>
          <p:cNvSpPr>
            <a:spLocks noGrp="1"/>
          </p:cNvSpPr>
          <p:nvPr>
            <p:ph idx="1"/>
          </p:nvPr>
        </p:nvSpPr>
        <p:spPr/>
        <p:txBody>
          <a:bodyPr>
            <a:noAutofit/>
          </a:bodyPr>
          <a:lstStyle/>
          <a:p>
            <a:endParaRPr lang="bs-Latn-BA" sz="2400" b="1" dirty="0" smtClean="0">
              <a:latin typeface="Calibri" panose="020F0502020204030204" pitchFamily="34" charset="0"/>
              <a:cs typeface="Calibri" panose="020F0502020204030204" pitchFamily="34" charset="0"/>
            </a:endParaRPr>
          </a:p>
          <a:p>
            <a:pPr algn="just"/>
            <a:r>
              <a:rPr lang="bs-Latn-BA" sz="2800" b="1" dirty="0" smtClean="0">
                <a:latin typeface="Calibri" panose="020F0502020204030204" pitchFamily="34" charset="0"/>
                <a:cs typeface="Calibri" panose="020F0502020204030204" pitchFamily="34" charset="0"/>
              </a:rPr>
              <a:t>P</a:t>
            </a:r>
            <a:r>
              <a:rPr lang="vi-VN" sz="2800" b="1" dirty="0" smtClean="0">
                <a:latin typeface="Calibri" panose="020F0502020204030204" pitchFamily="34" charset="0"/>
                <a:cs typeface="Calibri" panose="020F0502020204030204" pitchFamily="34" charset="0"/>
              </a:rPr>
              <a:t>ostojanje standardne procedure i legislativnih preduslova o tome kako se sprovodi zdravstveni nadzor nad bolesnim putnicima i putnicima na koje se sumnja da su oboljeli</a:t>
            </a:r>
            <a:endParaRPr lang="bs-Latn-BA" sz="2800" b="1" dirty="0" smtClean="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961878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sz="3100" b="1" dirty="0" smtClean="0">
                <a:solidFill>
                  <a:schemeClr val="tx1"/>
                </a:solidFill>
              </a:rPr>
              <a:t>Zdravstveni nadzor nad oboljelim ljudima i životinjama obuhvata sljedeće: /primjer BiH/ </a:t>
            </a:r>
            <a:endParaRPr lang="bs-Latn-BA" dirty="0">
              <a:solidFill>
                <a:schemeClr val="tx1"/>
              </a:solidFill>
            </a:endParaRPr>
          </a:p>
        </p:txBody>
      </p:sp>
      <p:sp>
        <p:nvSpPr>
          <p:cNvPr id="3" name="Content Placeholder 2"/>
          <p:cNvSpPr>
            <a:spLocks noGrp="1"/>
          </p:cNvSpPr>
          <p:nvPr>
            <p:ph idx="1"/>
          </p:nvPr>
        </p:nvSpPr>
        <p:spPr/>
        <p:txBody>
          <a:bodyPr>
            <a:noAutofit/>
          </a:bodyPr>
          <a:lstStyle/>
          <a:p>
            <a:pPr algn="just"/>
            <a:r>
              <a:rPr lang="bs-Latn-BA" sz="2000" b="1" dirty="0" smtClean="0">
                <a:latin typeface="Calibri" panose="020F0502020204030204" pitchFamily="34" charset="0"/>
                <a:cs typeface="Calibri" panose="020F0502020204030204" pitchFamily="34" charset="0"/>
              </a:rPr>
              <a:t>P</a:t>
            </a:r>
            <a:r>
              <a:rPr lang="vi-VN" sz="2000" b="1" dirty="0" smtClean="0">
                <a:latin typeface="Calibri" panose="020F0502020204030204" pitchFamily="34" charset="0"/>
                <a:cs typeface="Calibri" panose="020F0502020204030204" pitchFamily="34" charset="0"/>
              </a:rPr>
              <a:t>ostojanje Memoranduma o razumijevanju nadležne institucije za TU sa bolnicama i/ili laboratorijima za dijagnosticiranje, izolaciju i liječenje bolesnih putnika, uz prethodnu saglasnost nadležnih kantonalnih ministarstva zdravstva, odnosno FMZ, MZSZ RS i OzZDU BiH. </a:t>
            </a:r>
            <a:endParaRPr lang="bs-Latn-BA" sz="2000" b="1" dirty="0" smtClean="0">
              <a:latin typeface="Calibri" panose="020F0502020204030204" pitchFamily="34" charset="0"/>
              <a:cs typeface="Calibri" panose="020F0502020204030204" pitchFamily="34" charset="0"/>
            </a:endParaRPr>
          </a:p>
          <a:p>
            <a:pPr algn="just"/>
            <a:r>
              <a:rPr lang="vi-VN" sz="2000" b="1" dirty="0" smtClean="0">
                <a:latin typeface="Calibri" panose="020F0502020204030204" pitchFamily="34" charset="0"/>
                <a:cs typeface="Calibri" panose="020F0502020204030204" pitchFamily="34" charset="0"/>
              </a:rPr>
              <a:t>Ovdje će se trebati navesti potencijalni javno-zdravstveni rizici koji će se riješiti, vrstu usluga predviđenih za dijagnosticiranje i liječenje, potrebno osoblje, laboratorijske testove, pristup opremi i materijalima, bilo kakve druge aranžmane koji će možda biti potrebni (npr. prevodilac), </a:t>
            </a:r>
            <a:endParaRPr lang="bs-Latn-BA" sz="20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642974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b="1" dirty="0" smtClean="0">
                <a:solidFill>
                  <a:schemeClr val="tx1"/>
                </a:solidFill>
                <a:effectLst/>
              </a:rPr>
              <a:t/>
            </a:r>
            <a:br>
              <a:rPr lang="bs-Latn-BA" b="1" dirty="0" smtClean="0">
                <a:solidFill>
                  <a:schemeClr val="tx1"/>
                </a:solidFill>
                <a:effectLst/>
              </a:rPr>
            </a:br>
            <a:r>
              <a:rPr lang="bs-Latn-BA" b="1" dirty="0" smtClean="0">
                <a:solidFill>
                  <a:schemeClr val="tx1"/>
                </a:solidFill>
                <a:effectLst/>
              </a:rPr>
              <a:t>S </a:t>
            </a:r>
            <a:r>
              <a:rPr lang="bs-Latn-BA" b="1" dirty="0">
                <a:solidFill>
                  <a:schemeClr val="tx1"/>
                </a:solidFill>
                <a:effectLst/>
              </a:rPr>
              <a:t>obzirom </a:t>
            </a:r>
            <a:r>
              <a:rPr lang="bs-Latn-BA" b="1" dirty="0" smtClean="0">
                <a:solidFill>
                  <a:schemeClr val="tx1"/>
                </a:solidFill>
                <a:effectLst/>
              </a:rPr>
              <a:t/>
            </a:r>
            <a:br>
              <a:rPr lang="bs-Latn-BA" b="1" dirty="0" smtClean="0">
                <a:solidFill>
                  <a:schemeClr val="tx1"/>
                </a:solidFill>
                <a:effectLst/>
              </a:rPr>
            </a:br>
            <a:r>
              <a:rPr lang="bs-Latn-BA" b="1" dirty="0" smtClean="0">
                <a:solidFill>
                  <a:schemeClr val="tx1"/>
                </a:solidFill>
                <a:effectLst/>
              </a:rPr>
              <a:t>na </a:t>
            </a:r>
            <a:r>
              <a:rPr lang="bs-Latn-BA" b="1" dirty="0">
                <a:solidFill>
                  <a:schemeClr val="tx1"/>
                </a:solidFill>
                <a:effectLst/>
              </a:rPr>
              <a:t>napadnute vrijednosti, </a:t>
            </a:r>
            <a:r>
              <a:rPr lang="bs-Latn-BA" b="1" dirty="0" smtClean="0">
                <a:solidFill>
                  <a:schemeClr val="tx1"/>
                </a:solidFill>
                <a:effectLst/>
              </a:rPr>
              <a:t/>
            </a:r>
            <a:br>
              <a:rPr lang="bs-Latn-BA" b="1" dirty="0" smtClean="0">
                <a:solidFill>
                  <a:schemeClr val="tx1"/>
                </a:solidFill>
                <a:effectLst/>
              </a:rPr>
            </a:br>
            <a:r>
              <a:rPr lang="bs-Latn-BA" b="1" dirty="0" smtClean="0">
                <a:solidFill>
                  <a:schemeClr val="tx1"/>
                </a:solidFill>
                <a:effectLst/>
              </a:rPr>
              <a:t>katastrofe </a:t>
            </a:r>
            <a:r>
              <a:rPr lang="bs-Latn-BA" b="1" dirty="0">
                <a:solidFill>
                  <a:schemeClr val="tx1"/>
                </a:solidFill>
                <a:effectLst/>
              </a:rPr>
              <a:t>su</a:t>
            </a:r>
            <a:r>
              <a:rPr lang="bs-Latn-BA" dirty="0">
                <a:solidFill>
                  <a:schemeClr val="tx1"/>
                </a:solidFill>
              </a:rPr>
              <a:t>:</a:t>
            </a:r>
          </a:p>
        </p:txBody>
      </p:sp>
      <p:sp>
        <p:nvSpPr>
          <p:cNvPr id="3" name="Content Placeholder 2"/>
          <p:cNvSpPr>
            <a:spLocks noGrp="1"/>
          </p:cNvSpPr>
          <p:nvPr>
            <p:ph idx="1"/>
          </p:nvPr>
        </p:nvSpPr>
        <p:spPr>
          <a:xfrm>
            <a:off x="448966" y="2266340"/>
            <a:ext cx="8246070" cy="2443274"/>
          </a:xfrm>
        </p:spPr>
        <p:txBody>
          <a:bodyPr>
            <a:normAutofit lnSpcReduction="10000"/>
          </a:bodyPr>
          <a:lstStyle/>
          <a:p>
            <a:r>
              <a:rPr lang="bs-Latn-BA" b="1" dirty="0" smtClean="0"/>
              <a:t>Opšte </a:t>
            </a:r>
          </a:p>
          <a:p>
            <a:r>
              <a:rPr lang="bs-Latn-BA" b="1" dirty="0" smtClean="0"/>
              <a:t>Humanitarne </a:t>
            </a:r>
          </a:p>
          <a:p>
            <a:r>
              <a:rPr lang="bs-Latn-BA" b="1" dirty="0" smtClean="0"/>
              <a:t>Socijalne </a:t>
            </a:r>
          </a:p>
          <a:p>
            <a:r>
              <a:rPr lang="bs-Latn-BA" b="1" dirty="0" smtClean="0"/>
              <a:t>Privredne </a:t>
            </a:r>
          </a:p>
          <a:p>
            <a:r>
              <a:rPr lang="bs-Latn-BA" b="1" dirty="0" smtClean="0"/>
              <a:t>Ekološke</a:t>
            </a:r>
            <a:endParaRPr lang="bs-Latn-BA" b="1" dirty="0"/>
          </a:p>
          <a:p>
            <a:endParaRPr lang="bs-Latn-BA" dirty="0"/>
          </a:p>
        </p:txBody>
      </p:sp>
    </p:spTree>
    <p:extLst>
      <p:ext uri="{BB962C8B-B14F-4D97-AF65-F5344CB8AC3E}">
        <p14:creationId xmlns:p14="http://schemas.microsoft.com/office/powerpoint/2010/main" val="127376600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sz="3100" b="1" dirty="0" smtClean="0">
                <a:solidFill>
                  <a:schemeClr val="tx1"/>
                </a:solidFill>
              </a:rPr>
              <a:t>Zdravstveni nadzor nad oboljelim ljudima i životinjama obuhvata sljedeće:  </a:t>
            </a:r>
            <a:r>
              <a:rPr lang="bs-Latn-BA" b="1" dirty="0" smtClean="0">
                <a:solidFill>
                  <a:schemeClr val="tx1"/>
                </a:solidFill>
              </a:rPr>
              <a:t> </a:t>
            </a:r>
            <a:endParaRPr lang="bs-Latn-BA" b="1" dirty="0">
              <a:solidFill>
                <a:schemeClr val="tx1"/>
              </a:solidFill>
            </a:endParaRPr>
          </a:p>
        </p:txBody>
      </p:sp>
      <p:sp>
        <p:nvSpPr>
          <p:cNvPr id="3" name="Content Placeholder 2"/>
          <p:cNvSpPr>
            <a:spLocks noGrp="1"/>
          </p:cNvSpPr>
          <p:nvPr>
            <p:ph idx="1"/>
          </p:nvPr>
        </p:nvSpPr>
        <p:spPr>
          <a:xfrm>
            <a:off x="448966" y="1350110"/>
            <a:ext cx="8246070" cy="3359504"/>
          </a:xfrm>
        </p:spPr>
        <p:txBody>
          <a:bodyPr>
            <a:normAutofit fontScale="70000" lnSpcReduction="20000"/>
          </a:bodyPr>
          <a:lstStyle/>
          <a:p>
            <a:endParaRPr lang="bs-Latn-BA" sz="2800" b="1" dirty="0" smtClean="0"/>
          </a:p>
          <a:p>
            <a:r>
              <a:rPr lang="bs-Latn-BA" sz="2800" b="1" dirty="0" smtClean="0"/>
              <a:t>B</a:t>
            </a:r>
            <a:r>
              <a:rPr lang="vi-VN" sz="2800" b="1" dirty="0" smtClean="0"/>
              <a:t>lagovremeno ažuriranje informacija ili procedura, o bilo kakvoj promjeni u vezi sa institucijama ili odgovornim osobama, kao i pristup ovim informacijama od strane svih relevantnih uposlenika, </a:t>
            </a:r>
            <a:endParaRPr lang="bs-Latn-BA" sz="2800" b="1" dirty="0" smtClean="0"/>
          </a:p>
          <a:p>
            <a:r>
              <a:rPr lang="bs-Latn-BA" sz="2800" b="1" dirty="0"/>
              <a:t>P</a:t>
            </a:r>
            <a:r>
              <a:rPr lang="vi-VN" sz="2800" b="1" dirty="0" smtClean="0"/>
              <a:t>ostojanje Memorandum o razumijevanju sa relevantnim veterinarskim</a:t>
            </a:r>
            <a:r>
              <a:rPr lang="bs-Latn-BA" sz="2800" b="1" dirty="0" smtClean="0"/>
              <a:t> </a:t>
            </a:r>
            <a:r>
              <a:rPr lang="vi-VN" sz="2800" b="1" dirty="0" smtClean="0"/>
              <a:t>institucijama/ustanovama kako bi se pružile dijagnostičke i druge mjere kontrole za oboljele životinje. Ovo zahtjeva obuku za osoblje po pitanju kontrole zaraze životinja; i pristup dijagnostičkim laboratorijima, objektima za njegu, opremu, materijale i sigurne aranžmane transporta. </a:t>
            </a:r>
          </a:p>
          <a:p>
            <a:pPr marL="0" indent="0">
              <a:buNone/>
            </a:pPr>
            <a:endParaRPr lang="bs-Latn-BA" dirty="0"/>
          </a:p>
        </p:txBody>
      </p:sp>
    </p:spTree>
    <p:extLst>
      <p:ext uri="{BB962C8B-B14F-4D97-AF65-F5344CB8AC3E}">
        <p14:creationId xmlns:p14="http://schemas.microsoft.com/office/powerpoint/2010/main" val="147737833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1015622"/>
          </a:xfrm>
        </p:spPr>
        <p:txBody>
          <a:bodyPr>
            <a:normAutofit fontScale="90000"/>
          </a:bodyPr>
          <a:lstStyle/>
          <a:p>
            <a:r>
              <a:rPr lang="bs-Latn-BA" dirty="0" smtClean="0"/>
              <a:t> </a:t>
            </a:r>
            <a:br>
              <a:rPr lang="bs-Latn-BA" dirty="0" smtClean="0"/>
            </a:br>
            <a:r>
              <a:rPr lang="bs-Latn-BA" sz="3600" b="1" dirty="0" smtClean="0">
                <a:solidFill>
                  <a:schemeClr val="tx1"/>
                </a:solidFill>
              </a:rPr>
              <a:t>Prostor za intervjuisanje osoba za koje se sumnja da su oboljele, obuhvata sljedeće:  </a:t>
            </a:r>
            <a:r>
              <a:rPr lang="bs-Latn-BA" b="1" dirty="0" smtClean="0">
                <a:solidFill>
                  <a:schemeClr val="tx1"/>
                </a:solidFill>
              </a:rPr>
              <a:t/>
            </a:r>
            <a:br>
              <a:rPr lang="bs-Latn-BA" b="1" dirty="0" smtClean="0">
                <a:solidFill>
                  <a:schemeClr val="tx1"/>
                </a:solidFill>
              </a:rPr>
            </a:br>
            <a:endParaRPr lang="bs-Latn-BA" b="1" dirty="0">
              <a:solidFill>
                <a:schemeClr val="tx1"/>
              </a:solidFill>
            </a:endParaRPr>
          </a:p>
        </p:txBody>
      </p:sp>
      <p:sp>
        <p:nvSpPr>
          <p:cNvPr id="3" name="Content Placeholder 2"/>
          <p:cNvSpPr>
            <a:spLocks noGrp="1"/>
          </p:cNvSpPr>
          <p:nvPr>
            <p:ph idx="1"/>
          </p:nvPr>
        </p:nvSpPr>
        <p:spPr/>
        <p:txBody>
          <a:bodyPr>
            <a:normAutofit/>
          </a:bodyPr>
          <a:lstStyle/>
          <a:p>
            <a:endParaRPr lang="bs-Latn-BA" sz="2800" dirty="0" smtClean="0"/>
          </a:p>
          <a:p>
            <a:pPr algn="just"/>
            <a:r>
              <a:rPr lang="bs-Latn-BA" sz="2000" b="1" dirty="0" smtClean="0">
                <a:latin typeface="Arial" panose="020B0604020202020204" pitchFamily="34" charset="0"/>
                <a:cs typeface="Arial" panose="020B0604020202020204" pitchFamily="34" charset="0"/>
              </a:rPr>
              <a:t>Postojanje higijenski ispravnog i sigurnog prostora za intervjuisanje putnika;</a:t>
            </a:r>
          </a:p>
          <a:p>
            <a:pPr algn="just"/>
            <a:r>
              <a:rPr lang="bs-Latn-BA" sz="2000" b="1" dirty="0">
                <a:latin typeface="Arial" panose="020B0604020202020204" pitchFamily="34" charset="0"/>
                <a:cs typeface="Arial" panose="020B0604020202020204" pitchFamily="34" charset="0"/>
              </a:rPr>
              <a:t>P</a:t>
            </a:r>
            <a:r>
              <a:rPr lang="bs-Latn-BA" sz="2000" b="1" dirty="0" smtClean="0">
                <a:latin typeface="Arial" panose="020B0604020202020204" pitchFamily="34" charset="0"/>
                <a:cs typeface="Arial" panose="020B0604020202020204" pitchFamily="34" charset="0"/>
              </a:rPr>
              <a:t>ostojanje lične zaštitne opreme za osobu koja obavlja intervju;</a:t>
            </a:r>
          </a:p>
          <a:p>
            <a:pPr algn="just"/>
            <a:r>
              <a:rPr lang="bs-Latn-BA" sz="2000" b="1" dirty="0">
                <a:latin typeface="Arial" panose="020B0604020202020204" pitchFamily="34" charset="0"/>
                <a:cs typeface="Arial" panose="020B0604020202020204" pitchFamily="34" charset="0"/>
              </a:rPr>
              <a:t>P</a:t>
            </a:r>
            <a:r>
              <a:rPr lang="bs-Latn-BA" sz="2000" b="1" dirty="0" smtClean="0">
                <a:latin typeface="Arial" panose="020B0604020202020204" pitchFamily="34" charset="0"/>
                <a:cs typeface="Arial" panose="020B0604020202020204" pitchFamily="34" charset="0"/>
              </a:rPr>
              <a:t>ostojanje opreme i materijala za dekontaminaciju prostora nakon intervjua.</a:t>
            </a:r>
            <a:endParaRPr lang="bs-Latn-BA"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3573977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965" y="433879"/>
            <a:ext cx="8246070" cy="1068935"/>
          </a:xfrm>
        </p:spPr>
        <p:txBody>
          <a:bodyPr>
            <a:normAutofit fontScale="90000"/>
          </a:bodyPr>
          <a:lstStyle/>
          <a:p>
            <a:r>
              <a:rPr lang="vi-VN" sz="3100" b="1" dirty="0" smtClean="0">
                <a:solidFill>
                  <a:schemeClr val="tx1"/>
                </a:solidFill>
                <a:latin typeface="Calibri" panose="020F0502020204030204" pitchFamily="34" charset="0"/>
                <a:cs typeface="Calibri" panose="020F0502020204030204" pitchFamily="34" charset="0"/>
              </a:rPr>
              <a:t>Karantena putnika na koje se sumnja da su oboljeli od karantenske i/ili druge nepoznate bolesti, obuhvata sljedeće</a:t>
            </a:r>
            <a:r>
              <a:rPr lang="vi-VN" dirty="0" smtClean="0">
                <a:solidFill>
                  <a:schemeClr val="tx1"/>
                </a:solidFill>
              </a:rPr>
              <a:t>:</a:t>
            </a:r>
            <a:endParaRPr lang="bs-Latn-BA" dirty="0">
              <a:solidFill>
                <a:schemeClr val="tx1"/>
              </a:solidFill>
            </a:endParaRPr>
          </a:p>
        </p:txBody>
      </p:sp>
      <p:sp>
        <p:nvSpPr>
          <p:cNvPr id="3" name="Content Placeholder 2"/>
          <p:cNvSpPr>
            <a:spLocks noGrp="1"/>
          </p:cNvSpPr>
          <p:nvPr>
            <p:ph idx="1"/>
          </p:nvPr>
        </p:nvSpPr>
        <p:spPr/>
        <p:txBody>
          <a:bodyPr>
            <a:noAutofit/>
          </a:bodyPr>
          <a:lstStyle/>
          <a:p>
            <a:pPr algn="just"/>
            <a:r>
              <a:rPr lang="bs-Latn-BA" sz="2000" b="1" dirty="0" smtClean="0">
                <a:latin typeface="Arial" panose="020B0604020202020204" pitchFamily="34" charset="0"/>
                <a:cs typeface="Arial" panose="020B0604020202020204" pitchFamily="34" charset="0"/>
              </a:rPr>
              <a:t>O</a:t>
            </a:r>
            <a:r>
              <a:rPr lang="vi-VN" sz="2000" b="1" dirty="0" smtClean="0">
                <a:latin typeface="Arial" panose="020B0604020202020204" pitchFamily="34" charset="0"/>
                <a:cs typeface="Arial" panose="020B0604020202020204" pitchFamily="34" charset="0"/>
              </a:rPr>
              <a:t>soblje </a:t>
            </a:r>
            <a:r>
              <a:rPr lang="bs-Latn-BA" sz="2000" b="1" dirty="0" smtClean="0">
                <a:latin typeface="Arial" panose="020B0604020202020204" pitchFamily="34" charset="0"/>
                <a:cs typeface="Arial" panose="020B0604020202020204" pitchFamily="34" charset="0"/>
              </a:rPr>
              <a:t>educirano </a:t>
            </a:r>
            <a:r>
              <a:rPr lang="vi-VN" sz="2000" b="1" dirty="0" smtClean="0">
                <a:latin typeface="Arial" panose="020B0604020202020204" pitchFamily="34" charset="0"/>
                <a:cs typeface="Arial" panose="020B0604020202020204" pitchFamily="34" charset="0"/>
              </a:rPr>
              <a:t>za obavljanje procjene stanja putnika</a:t>
            </a:r>
            <a:r>
              <a:rPr lang="bs-Latn-BA" sz="2000" b="1" dirty="0" smtClean="0">
                <a:latin typeface="Arial" panose="020B0604020202020204" pitchFamily="34" charset="0"/>
                <a:cs typeface="Arial" panose="020B0604020202020204" pitchFamily="34" charset="0"/>
              </a:rPr>
              <a:t>;</a:t>
            </a:r>
            <a:r>
              <a:rPr lang="vi-VN" sz="2000" b="1" dirty="0" smtClean="0">
                <a:latin typeface="Arial" panose="020B0604020202020204" pitchFamily="34" charset="0"/>
                <a:cs typeface="Arial" panose="020B0604020202020204" pitchFamily="34" charset="0"/>
              </a:rPr>
              <a:t> </a:t>
            </a:r>
            <a:endParaRPr lang="bs-Latn-BA" sz="2000" b="1" dirty="0" smtClean="0">
              <a:latin typeface="Arial" panose="020B0604020202020204" pitchFamily="34" charset="0"/>
              <a:cs typeface="Arial" panose="020B0604020202020204" pitchFamily="34" charset="0"/>
            </a:endParaRPr>
          </a:p>
          <a:p>
            <a:pPr algn="just"/>
            <a:r>
              <a:rPr lang="bs-Latn-BA" sz="2000" b="1" dirty="0" smtClean="0">
                <a:latin typeface="Arial" panose="020B0604020202020204" pitchFamily="34" charset="0"/>
                <a:cs typeface="Arial" panose="020B0604020202020204" pitchFamily="34" charset="0"/>
              </a:rPr>
              <a:t>P</a:t>
            </a:r>
            <a:r>
              <a:rPr lang="vi-VN" sz="2000" b="1" dirty="0" smtClean="0">
                <a:latin typeface="Arial" panose="020B0604020202020204" pitchFamily="34" charset="0"/>
                <a:cs typeface="Arial" panose="020B0604020202020204" pitchFamily="34" charset="0"/>
              </a:rPr>
              <a:t>ostojanje procedure za prijavljivanje oboljelih putnika nadležnim vlastima</a:t>
            </a:r>
            <a:r>
              <a:rPr lang="bs-Latn-BA" sz="2000" b="1" dirty="0" smtClean="0">
                <a:latin typeface="Arial" panose="020B0604020202020204" pitchFamily="34" charset="0"/>
                <a:cs typeface="Arial" panose="020B0604020202020204" pitchFamily="34" charset="0"/>
              </a:rPr>
              <a:t>;</a:t>
            </a:r>
            <a:r>
              <a:rPr lang="vi-VN" sz="2000" b="1" dirty="0" smtClean="0">
                <a:latin typeface="Arial" panose="020B0604020202020204" pitchFamily="34" charset="0"/>
                <a:cs typeface="Arial" panose="020B0604020202020204" pitchFamily="34" charset="0"/>
              </a:rPr>
              <a:t> </a:t>
            </a:r>
            <a:endParaRPr lang="bs-Latn-BA" sz="2000" b="1" dirty="0" smtClean="0">
              <a:latin typeface="Arial" panose="020B0604020202020204" pitchFamily="34" charset="0"/>
              <a:cs typeface="Arial" panose="020B0604020202020204" pitchFamily="34" charset="0"/>
            </a:endParaRPr>
          </a:p>
          <a:p>
            <a:pPr algn="just"/>
            <a:r>
              <a:rPr lang="bs-Latn-BA" sz="2000" b="1" dirty="0" smtClean="0">
                <a:latin typeface="Arial" panose="020B0604020202020204" pitchFamily="34" charset="0"/>
                <a:cs typeface="Arial" panose="020B0604020202020204" pitchFamily="34" charset="0"/>
              </a:rPr>
              <a:t>P</a:t>
            </a:r>
            <a:r>
              <a:rPr lang="vi-VN" sz="2000" b="1" dirty="0" smtClean="0">
                <a:latin typeface="Arial" panose="020B0604020202020204" pitchFamily="34" charset="0"/>
                <a:cs typeface="Arial" panose="020B0604020202020204" pitchFamily="34" charset="0"/>
              </a:rPr>
              <a:t>ostojanje Memoranduma o razumijevanju/saradnji potpisanog između nadležne institucije za TU i nadležne zdravstvene ustanove, koja će obezbijediti usluge karantena, uz prethodnu saglasnost nadležnih kantonalnih ministarstva zdravstva, odnosno FMZ, MZSZ RS i OzZDU BiH. </a:t>
            </a:r>
            <a:endParaRPr lang="bs-Latn-BA"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5663927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sz="3200" b="1" dirty="0" smtClean="0">
                <a:solidFill>
                  <a:schemeClr val="tx1"/>
                </a:solidFill>
              </a:rPr>
              <a:t>Dezinfekcija, dekontaminacija i kontrola vektora zaraznih bolesti, obuhvaćaju sljedeće:</a:t>
            </a:r>
            <a:endParaRPr lang="bs-Latn-BA" sz="3200" b="1" dirty="0">
              <a:solidFill>
                <a:schemeClr val="tx1"/>
              </a:solidFill>
            </a:endParaRPr>
          </a:p>
        </p:txBody>
      </p:sp>
      <p:sp>
        <p:nvSpPr>
          <p:cNvPr id="3" name="Content Placeholder 2"/>
          <p:cNvSpPr>
            <a:spLocks noGrp="1"/>
          </p:cNvSpPr>
          <p:nvPr>
            <p:ph idx="1"/>
          </p:nvPr>
        </p:nvSpPr>
        <p:spPr>
          <a:xfrm>
            <a:off x="448966" y="1502815"/>
            <a:ext cx="8246070" cy="3206799"/>
          </a:xfrm>
        </p:spPr>
        <p:txBody>
          <a:bodyPr>
            <a:normAutofit/>
          </a:bodyPr>
          <a:lstStyle/>
          <a:p>
            <a:pPr algn="just"/>
            <a:endParaRPr lang="bs-Latn-BA" sz="2000" b="1" dirty="0" smtClean="0">
              <a:latin typeface="Arial" panose="020B0604020202020204" pitchFamily="34" charset="0"/>
              <a:cs typeface="Arial" panose="020B0604020202020204" pitchFamily="34" charset="0"/>
            </a:endParaRPr>
          </a:p>
          <a:p>
            <a:pPr algn="just"/>
            <a:r>
              <a:rPr lang="bs-Latn-BA" sz="2400" b="1" dirty="0" smtClean="0">
                <a:latin typeface="Calibri" panose="020F0502020204030204" pitchFamily="34" charset="0"/>
                <a:cs typeface="Calibri" panose="020F0502020204030204" pitchFamily="34" charset="0"/>
              </a:rPr>
              <a:t>Postojanje Standardne operativne procedure za dezinsekciju, deratizaciju, dezinfekciju, dekontaminaciju prtljaga, tereta, kontejnera, prevoznih sredstava, roba i paketa; i  </a:t>
            </a:r>
          </a:p>
          <a:p>
            <a:pPr algn="just"/>
            <a:r>
              <a:rPr lang="bs-Latn-BA" sz="2400" b="1" dirty="0" smtClean="0">
                <a:latin typeface="Calibri" panose="020F0502020204030204" pitchFamily="34" charset="0"/>
                <a:cs typeface="Calibri" panose="020F0502020204030204" pitchFamily="34" charset="0"/>
              </a:rPr>
              <a:t>Postoji obučeno osoblje i opreme za dezinsekciju, deratizaciju, dezinfekciju, dekontaminaciju prtljaga, tereta, kontejnera, prevoznih sredstava, roba i paketa. </a:t>
            </a:r>
            <a:endParaRPr lang="bs-Latn-BA" sz="24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537520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bs-Latn-BA" sz="2800" b="1" dirty="0" smtClean="0">
                <a:latin typeface="Calibri" panose="020F0502020204030204" pitchFamily="34" charset="0"/>
                <a:cs typeface="Calibri" panose="020F0502020204030204" pitchFamily="34" charset="0"/>
              </a:rPr>
              <a:t/>
            </a:r>
            <a:br>
              <a:rPr lang="bs-Latn-BA" sz="2800" b="1" dirty="0" smtClean="0">
                <a:latin typeface="Calibri" panose="020F0502020204030204" pitchFamily="34" charset="0"/>
                <a:cs typeface="Calibri" panose="020F0502020204030204" pitchFamily="34" charset="0"/>
              </a:rPr>
            </a:br>
            <a:r>
              <a:rPr lang="bs-Latn-BA" sz="2800" b="1" dirty="0">
                <a:latin typeface="Calibri" panose="020F0502020204030204" pitchFamily="34" charset="0"/>
                <a:cs typeface="Calibri" panose="020F0502020204030204" pitchFamily="34" charset="0"/>
              </a:rPr>
              <a:t/>
            </a:r>
            <a:br>
              <a:rPr lang="bs-Latn-BA" sz="2800" b="1" dirty="0">
                <a:latin typeface="Calibri" panose="020F0502020204030204" pitchFamily="34" charset="0"/>
                <a:cs typeface="Calibri" panose="020F0502020204030204" pitchFamily="34" charset="0"/>
              </a:rPr>
            </a:br>
            <a:r>
              <a:rPr lang="bs-Latn-BA" sz="2800" b="1" dirty="0" smtClean="0">
                <a:latin typeface="Calibri" panose="020F0502020204030204" pitchFamily="34" charset="0"/>
                <a:cs typeface="Calibri" panose="020F0502020204030204" pitchFamily="34" charset="0"/>
              </a:rPr>
              <a:t/>
            </a:r>
            <a:br>
              <a:rPr lang="bs-Latn-BA" sz="2800" b="1" dirty="0" smtClean="0">
                <a:latin typeface="Calibri" panose="020F0502020204030204" pitchFamily="34" charset="0"/>
                <a:cs typeface="Calibri" panose="020F0502020204030204" pitchFamily="34" charset="0"/>
              </a:rPr>
            </a:br>
            <a:r>
              <a:rPr lang="bs-Latn-BA" sz="2800" b="1" dirty="0">
                <a:latin typeface="Calibri" panose="020F0502020204030204" pitchFamily="34" charset="0"/>
                <a:cs typeface="Calibri" panose="020F0502020204030204" pitchFamily="34" charset="0"/>
              </a:rPr>
              <a:t/>
            </a:r>
            <a:br>
              <a:rPr lang="bs-Latn-BA" sz="2800" b="1" dirty="0">
                <a:latin typeface="Calibri" panose="020F0502020204030204" pitchFamily="34" charset="0"/>
                <a:cs typeface="Calibri" panose="020F0502020204030204" pitchFamily="34" charset="0"/>
              </a:rPr>
            </a:br>
            <a:r>
              <a:rPr lang="bs-Latn-BA" sz="2800" b="1" dirty="0" smtClean="0">
                <a:latin typeface="Calibri" panose="020F0502020204030204" pitchFamily="34" charset="0"/>
                <a:cs typeface="Calibri" panose="020F0502020204030204" pitchFamily="34" charset="0"/>
              </a:rPr>
              <a:t/>
            </a:r>
            <a:br>
              <a:rPr lang="bs-Latn-BA" sz="2800" b="1" dirty="0" smtClean="0">
                <a:latin typeface="Calibri" panose="020F0502020204030204" pitchFamily="34" charset="0"/>
                <a:cs typeface="Calibri" panose="020F0502020204030204" pitchFamily="34" charset="0"/>
              </a:rPr>
            </a:br>
            <a:r>
              <a:rPr lang="bs-Latn-BA" sz="2800" b="1" dirty="0">
                <a:latin typeface="Calibri" panose="020F0502020204030204" pitchFamily="34" charset="0"/>
                <a:cs typeface="Calibri" panose="020F0502020204030204" pitchFamily="34" charset="0"/>
              </a:rPr>
              <a:t/>
            </a:r>
            <a:br>
              <a:rPr lang="bs-Latn-BA" sz="2800" b="1" dirty="0">
                <a:latin typeface="Calibri" panose="020F0502020204030204" pitchFamily="34" charset="0"/>
                <a:cs typeface="Calibri" panose="020F0502020204030204" pitchFamily="34" charset="0"/>
              </a:rPr>
            </a:br>
            <a:r>
              <a:rPr lang="bs-Latn-BA" sz="2800" b="1" dirty="0" smtClean="0">
                <a:latin typeface="Calibri" panose="020F0502020204030204" pitchFamily="34" charset="0"/>
                <a:cs typeface="Calibri" panose="020F0502020204030204" pitchFamily="34" charset="0"/>
              </a:rPr>
              <a:t/>
            </a:r>
            <a:br>
              <a:rPr lang="bs-Latn-BA" sz="2800" b="1" dirty="0" smtClean="0">
                <a:latin typeface="Calibri" panose="020F0502020204030204" pitchFamily="34" charset="0"/>
                <a:cs typeface="Calibri" panose="020F0502020204030204" pitchFamily="34" charset="0"/>
              </a:rPr>
            </a:br>
            <a:r>
              <a:rPr lang="bs-Latn-BA" sz="2800" b="1" dirty="0">
                <a:latin typeface="Calibri" panose="020F0502020204030204" pitchFamily="34" charset="0"/>
                <a:cs typeface="Calibri" panose="020F0502020204030204" pitchFamily="34" charset="0"/>
              </a:rPr>
              <a:t/>
            </a:r>
            <a:br>
              <a:rPr lang="bs-Latn-BA" sz="2800" b="1" dirty="0">
                <a:latin typeface="Calibri" panose="020F0502020204030204" pitchFamily="34" charset="0"/>
                <a:cs typeface="Calibri" panose="020F0502020204030204" pitchFamily="34" charset="0"/>
              </a:rPr>
            </a:br>
            <a:r>
              <a:rPr lang="bs-Latn-BA" sz="2800" b="1" dirty="0" smtClean="0">
                <a:latin typeface="Calibri" panose="020F0502020204030204" pitchFamily="34" charset="0"/>
                <a:cs typeface="Calibri" panose="020F0502020204030204" pitchFamily="34" charset="0"/>
              </a:rPr>
              <a:t/>
            </a:r>
            <a:br>
              <a:rPr lang="bs-Latn-BA" sz="2800" b="1" dirty="0" smtClean="0">
                <a:latin typeface="Calibri" panose="020F0502020204030204" pitchFamily="34" charset="0"/>
                <a:cs typeface="Calibri" panose="020F0502020204030204" pitchFamily="34" charset="0"/>
              </a:rPr>
            </a:br>
            <a:r>
              <a:rPr lang="bs-Latn-BA" sz="2800" b="1" dirty="0">
                <a:latin typeface="Calibri" panose="020F0502020204030204" pitchFamily="34" charset="0"/>
                <a:cs typeface="Calibri" panose="020F0502020204030204" pitchFamily="34" charset="0"/>
              </a:rPr>
              <a:t/>
            </a:r>
            <a:br>
              <a:rPr lang="bs-Latn-BA" sz="2800" b="1" dirty="0">
                <a:latin typeface="Calibri" panose="020F0502020204030204" pitchFamily="34" charset="0"/>
                <a:cs typeface="Calibri" panose="020F0502020204030204" pitchFamily="34" charset="0"/>
              </a:rPr>
            </a:br>
            <a:r>
              <a:rPr lang="vi-VN" sz="2800" b="1" dirty="0" smtClean="0">
                <a:solidFill>
                  <a:schemeClr val="tx1"/>
                </a:solidFill>
                <a:effectLst/>
                <a:latin typeface="Calibri" panose="020F0502020204030204" pitchFamily="34" charset="0"/>
                <a:cs typeface="Calibri" panose="020F0502020204030204" pitchFamily="34" charset="0"/>
              </a:rPr>
              <a:t>Kontrola ulaska i izlaska na određenim graničnim prelazima, kako bi se omogućila procjena rizika za putnike koji dolaze i odlaze u slučaju javnozdravstvene prijetnje od međunarodnog značaja , obuhvata sljedeće</a:t>
            </a:r>
            <a:r>
              <a:rPr lang="vi-VN" sz="2800" b="1" dirty="0" smtClean="0">
                <a:solidFill>
                  <a:srgbClr val="0070C0"/>
                </a:solidFill>
                <a:latin typeface="Calibri" panose="020F0502020204030204" pitchFamily="34" charset="0"/>
                <a:cs typeface="Calibri" panose="020F0502020204030204" pitchFamily="34" charset="0"/>
              </a:rPr>
              <a:t>:</a:t>
            </a:r>
            <a:endParaRPr lang="bs-Latn-BA" sz="2800" b="1" dirty="0">
              <a:solidFill>
                <a:srgbClr val="0070C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8382659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19522"/>
            <a:ext cx="8229600" cy="4374486"/>
          </a:xfrm>
        </p:spPr>
        <p:txBody>
          <a:bodyPr>
            <a:normAutofit fontScale="85000" lnSpcReduction="20000"/>
          </a:bodyPr>
          <a:lstStyle/>
          <a:p>
            <a:pPr algn="just"/>
            <a:endParaRPr lang="bs-Latn-BA" sz="3300" b="1" dirty="0" smtClean="0">
              <a:latin typeface="Calibri" panose="020F0502020204030204" pitchFamily="34" charset="0"/>
              <a:cs typeface="Calibri" panose="020F0502020204030204" pitchFamily="34" charset="0"/>
            </a:endParaRPr>
          </a:p>
          <a:p>
            <a:pPr algn="just"/>
            <a:endParaRPr lang="bs-Latn-BA" sz="3300" b="1" dirty="0">
              <a:latin typeface="Calibri" panose="020F0502020204030204" pitchFamily="34" charset="0"/>
              <a:cs typeface="Calibri" panose="020F0502020204030204" pitchFamily="34" charset="0"/>
            </a:endParaRPr>
          </a:p>
          <a:p>
            <a:pPr algn="just"/>
            <a:r>
              <a:rPr lang="bs-Latn-BA" sz="3300" b="1" dirty="0" smtClean="0">
                <a:latin typeface="Calibri" panose="020F0502020204030204" pitchFamily="34" charset="0"/>
                <a:cs typeface="Calibri" panose="020F0502020204030204" pitchFamily="34" charset="0"/>
              </a:rPr>
              <a:t>P</a:t>
            </a:r>
            <a:r>
              <a:rPr lang="vi-VN" sz="3300" b="1" dirty="0" smtClean="0">
                <a:latin typeface="Calibri" panose="020F0502020204030204" pitchFamily="34" charset="0"/>
                <a:cs typeface="Calibri" panose="020F0502020204030204" pitchFamily="34" charset="0"/>
              </a:rPr>
              <a:t>ostojanje </a:t>
            </a:r>
            <a:r>
              <a:rPr lang="vi-VN" sz="3300" b="1" dirty="0" smtClean="0">
                <a:solidFill>
                  <a:srgbClr val="FF0000"/>
                </a:solidFill>
                <a:latin typeface="Calibri" panose="020F0502020204030204" pitchFamily="34" charset="0"/>
                <a:cs typeface="Calibri" panose="020F0502020204030204" pitchFamily="34" charset="0"/>
              </a:rPr>
              <a:t>tijela zaduženog za donošenje odluke/procedure ulaska/izlaska iz zemlje</a:t>
            </a:r>
            <a:r>
              <a:rPr lang="bs-Latn-BA" sz="3300" b="1" dirty="0" smtClean="0">
                <a:solidFill>
                  <a:srgbClr val="FF0000"/>
                </a:solidFill>
                <a:latin typeface="Calibri" panose="020F0502020204030204" pitchFamily="34" charset="0"/>
                <a:cs typeface="Calibri" panose="020F0502020204030204" pitchFamily="34" charset="0"/>
              </a:rPr>
              <a:t>;</a:t>
            </a:r>
            <a:r>
              <a:rPr lang="vi-VN" sz="3300" b="1" dirty="0" smtClean="0">
                <a:solidFill>
                  <a:srgbClr val="FF0000"/>
                </a:solidFill>
                <a:latin typeface="Calibri" panose="020F0502020204030204" pitchFamily="34" charset="0"/>
                <a:cs typeface="Calibri" panose="020F0502020204030204" pitchFamily="34" charset="0"/>
              </a:rPr>
              <a:t> </a:t>
            </a:r>
            <a:endParaRPr lang="bs-Latn-BA" sz="3300" b="1" dirty="0" smtClean="0">
              <a:solidFill>
                <a:srgbClr val="FF0000"/>
              </a:solidFill>
              <a:latin typeface="Calibri" panose="020F0502020204030204" pitchFamily="34" charset="0"/>
              <a:cs typeface="Calibri" panose="020F0502020204030204" pitchFamily="34" charset="0"/>
            </a:endParaRPr>
          </a:p>
          <a:p>
            <a:pPr algn="just"/>
            <a:r>
              <a:rPr lang="bs-Latn-BA" sz="3300" b="1" dirty="0">
                <a:latin typeface="Calibri" panose="020F0502020204030204" pitchFamily="34" charset="0"/>
                <a:cs typeface="Calibri" panose="020F0502020204030204" pitchFamily="34" charset="0"/>
              </a:rPr>
              <a:t>P</a:t>
            </a:r>
            <a:r>
              <a:rPr lang="vi-VN" sz="3300" b="1" dirty="0" smtClean="0">
                <a:latin typeface="Calibri" panose="020F0502020204030204" pitchFamily="34" charset="0"/>
                <a:cs typeface="Calibri" panose="020F0502020204030204" pitchFamily="34" charset="0"/>
              </a:rPr>
              <a:t>ostojanje </a:t>
            </a:r>
            <a:r>
              <a:rPr lang="vi-VN" sz="3300" b="1" dirty="0" smtClean="0">
                <a:solidFill>
                  <a:srgbClr val="FF0000"/>
                </a:solidFill>
                <a:latin typeface="Calibri" panose="020F0502020204030204" pitchFamily="34" charset="0"/>
                <a:cs typeface="Calibri" panose="020F0502020204030204" pitchFamily="34" charset="0"/>
              </a:rPr>
              <a:t>Standardnih operativnih procedure </a:t>
            </a:r>
            <a:r>
              <a:rPr lang="vi-VN" sz="3300" b="1" dirty="0" smtClean="0">
                <a:latin typeface="Calibri" panose="020F0502020204030204" pitchFamily="34" charset="0"/>
                <a:cs typeface="Calibri" panose="020F0502020204030204" pitchFamily="34" charset="0"/>
              </a:rPr>
              <a:t>za kontrolu ulaska i izlaska, uključujući vizuelnu inspekciju metode skrininga za putnike</a:t>
            </a:r>
            <a:r>
              <a:rPr lang="bs-Latn-BA" sz="3300" b="1" dirty="0" smtClean="0">
                <a:latin typeface="Calibri" panose="020F0502020204030204" pitchFamily="34" charset="0"/>
                <a:cs typeface="Calibri" panose="020F0502020204030204" pitchFamily="34" charset="0"/>
              </a:rPr>
              <a:t>;</a:t>
            </a:r>
            <a:endParaRPr lang="vi-VN" sz="3300" b="1" dirty="0" smtClean="0">
              <a:latin typeface="Calibri" panose="020F0502020204030204" pitchFamily="34" charset="0"/>
              <a:cs typeface="Calibri" panose="020F0502020204030204" pitchFamily="34" charset="0"/>
            </a:endParaRPr>
          </a:p>
          <a:p>
            <a:pPr algn="just"/>
            <a:r>
              <a:rPr lang="bs-Latn-BA" sz="3300" b="1" dirty="0">
                <a:latin typeface="Calibri" panose="020F0502020204030204" pitchFamily="34" charset="0"/>
                <a:cs typeface="Calibri" panose="020F0502020204030204" pitchFamily="34" charset="0"/>
              </a:rPr>
              <a:t>P</a:t>
            </a:r>
            <a:r>
              <a:rPr lang="vi-VN" sz="3300" b="1" dirty="0" smtClean="0">
                <a:latin typeface="Calibri" panose="020F0502020204030204" pitchFamily="34" charset="0"/>
                <a:cs typeface="Calibri" panose="020F0502020204030204" pitchFamily="34" charset="0"/>
              </a:rPr>
              <a:t>ostojanje </a:t>
            </a:r>
            <a:r>
              <a:rPr lang="vi-VN" sz="3300" b="1" dirty="0" smtClean="0">
                <a:solidFill>
                  <a:srgbClr val="FF0000"/>
                </a:solidFill>
                <a:latin typeface="Calibri" panose="020F0502020204030204" pitchFamily="34" charset="0"/>
                <a:cs typeface="Calibri" panose="020F0502020204030204" pitchFamily="34" charset="0"/>
              </a:rPr>
              <a:t>procedura risk komunikacije</a:t>
            </a:r>
            <a:r>
              <a:rPr lang="vi-VN" sz="3300" b="1" dirty="0" smtClean="0">
                <a:latin typeface="Calibri" panose="020F0502020204030204" pitchFamily="34" charset="0"/>
                <a:cs typeface="Calibri" panose="020F0502020204030204" pitchFamily="34" charset="0"/>
              </a:rPr>
              <a:t>, kako bi se putnici informisali o proceduri ulaska i izlaska tokom javnozdravstvene prijetnje od međunarodnog značaja</a:t>
            </a:r>
            <a:r>
              <a:rPr lang="bs-Latn-BA" sz="3300" b="1" dirty="0" smtClean="0">
                <a:latin typeface="Calibri" panose="020F0502020204030204" pitchFamily="34" charset="0"/>
                <a:cs typeface="Calibri" panose="020F0502020204030204" pitchFamily="34" charset="0"/>
              </a:rPr>
              <a:t>;</a:t>
            </a:r>
          </a:p>
          <a:p>
            <a:pPr marL="0" indent="0">
              <a:buNone/>
            </a:pPr>
            <a:endParaRPr lang="bs-Latn-BA" dirty="0"/>
          </a:p>
        </p:txBody>
      </p:sp>
    </p:spTree>
    <p:extLst>
      <p:ext uri="{BB962C8B-B14F-4D97-AF65-F5344CB8AC3E}">
        <p14:creationId xmlns:p14="http://schemas.microsoft.com/office/powerpoint/2010/main" val="66864666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50110"/>
            <a:ext cx="8229600" cy="3543898"/>
          </a:xfrm>
        </p:spPr>
        <p:txBody>
          <a:bodyPr>
            <a:normAutofit/>
          </a:bodyPr>
          <a:lstStyle/>
          <a:p>
            <a:pPr marL="0" indent="0" algn="just">
              <a:buNone/>
            </a:pPr>
            <a:endParaRPr lang="bs-Latn-BA" sz="800" b="1" dirty="0" smtClean="0">
              <a:latin typeface="Calibri" panose="020F0502020204030204" pitchFamily="34" charset="0"/>
              <a:cs typeface="Calibri" panose="020F0502020204030204" pitchFamily="34" charset="0"/>
            </a:endParaRPr>
          </a:p>
          <a:p>
            <a:pPr algn="just"/>
            <a:r>
              <a:rPr lang="bs-Latn-BA" b="1" dirty="0" smtClean="0">
                <a:latin typeface="Calibri" panose="020F0502020204030204" pitchFamily="34" charset="0"/>
                <a:cs typeface="Calibri" panose="020F0502020204030204" pitchFamily="34" charset="0"/>
              </a:rPr>
              <a:t>P</a:t>
            </a:r>
            <a:r>
              <a:rPr lang="vi-VN" b="1" dirty="0" smtClean="0">
                <a:latin typeface="Calibri" panose="020F0502020204030204" pitchFamily="34" charset="0"/>
                <a:cs typeface="Calibri" panose="020F0502020204030204" pitchFamily="34" charset="0"/>
              </a:rPr>
              <a:t>ostojanje </a:t>
            </a:r>
            <a:r>
              <a:rPr lang="vi-VN" b="1" dirty="0" smtClean="0">
                <a:solidFill>
                  <a:srgbClr val="FF0000"/>
                </a:solidFill>
                <a:latin typeface="Calibri" panose="020F0502020204030204" pitchFamily="34" charset="0"/>
                <a:cs typeface="Calibri" panose="020F0502020204030204" pitchFamily="34" charset="0"/>
              </a:rPr>
              <a:t>osoblja koje je prošlo obuku o procjeni rizika pojedinačnog putnika </a:t>
            </a:r>
            <a:r>
              <a:rPr lang="vi-VN" b="1" dirty="0" smtClean="0">
                <a:latin typeface="Calibri" panose="020F0502020204030204" pitchFamily="34" charset="0"/>
                <a:cs typeface="Calibri" panose="020F0502020204030204" pitchFamily="34" charset="0"/>
              </a:rPr>
              <a:t>i o korištenju zaštitne opreme, </a:t>
            </a:r>
            <a:endParaRPr lang="bs-Latn-BA" b="1" dirty="0" smtClean="0">
              <a:latin typeface="Calibri" panose="020F0502020204030204" pitchFamily="34" charset="0"/>
              <a:cs typeface="Calibri" panose="020F0502020204030204" pitchFamily="34" charset="0"/>
            </a:endParaRPr>
          </a:p>
          <a:p>
            <a:pPr algn="just"/>
            <a:r>
              <a:rPr lang="bs-Latn-BA" b="1" dirty="0">
                <a:latin typeface="Calibri" panose="020F0502020204030204" pitchFamily="34" charset="0"/>
                <a:cs typeface="Calibri" panose="020F0502020204030204" pitchFamily="34" charset="0"/>
              </a:rPr>
              <a:t>P</a:t>
            </a:r>
            <a:r>
              <a:rPr lang="vi-VN" b="1" dirty="0" smtClean="0">
                <a:latin typeface="Calibri" panose="020F0502020204030204" pitchFamily="34" charset="0"/>
                <a:cs typeface="Calibri" panose="020F0502020204030204" pitchFamily="34" charset="0"/>
              </a:rPr>
              <a:t>osjedovanje i održavanje kalibrirane opreme za aktivnosti procjene ovog rizika.  </a:t>
            </a:r>
          </a:p>
          <a:p>
            <a:pPr marL="0" indent="0">
              <a:buNone/>
            </a:pPr>
            <a:endParaRPr lang="bs-Latn-BA" dirty="0"/>
          </a:p>
        </p:txBody>
      </p:sp>
    </p:spTree>
    <p:extLst>
      <p:ext uri="{BB962C8B-B14F-4D97-AF65-F5344CB8AC3E}">
        <p14:creationId xmlns:p14="http://schemas.microsoft.com/office/powerpoint/2010/main" val="185499279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sz="3600" b="1" dirty="0" smtClean="0">
                <a:solidFill>
                  <a:schemeClr val="tx1"/>
                </a:solidFill>
              </a:rPr>
              <a:t>Transport putnika obuhvata sljedeće:</a:t>
            </a:r>
            <a:endParaRPr lang="bs-Latn-BA" sz="3600" b="1" dirty="0">
              <a:solidFill>
                <a:schemeClr val="tx1"/>
              </a:solidFill>
            </a:endParaRPr>
          </a:p>
        </p:txBody>
      </p:sp>
      <p:sp>
        <p:nvSpPr>
          <p:cNvPr id="3" name="Content Placeholder 2"/>
          <p:cNvSpPr>
            <a:spLocks noGrp="1"/>
          </p:cNvSpPr>
          <p:nvPr>
            <p:ph idx="1"/>
          </p:nvPr>
        </p:nvSpPr>
        <p:spPr/>
        <p:txBody>
          <a:bodyPr>
            <a:normAutofit lnSpcReduction="10000"/>
          </a:bodyPr>
          <a:lstStyle/>
          <a:p>
            <a:pPr marL="0" indent="0" algn="just">
              <a:buNone/>
            </a:pPr>
            <a:r>
              <a:rPr lang="bs-Latn-BA" sz="2800" b="1" dirty="0" smtClean="0"/>
              <a:t>• Napravljeni su aranžmani za transport putnika za koje se sumnja da su bolesni, do zdravstvenih ustanova ili karantenskih objekata korištenjem sigurnih, higijenskih sredstava prevoza. Vozila koja obavljaju usluge prevoza, bi trebale imati opremu i materijale za čišćenje/dezinfekciju, kao i zaštitnu opremu za osoblje koje učestvuje u prevozu, </a:t>
            </a:r>
          </a:p>
        </p:txBody>
      </p:sp>
    </p:spTree>
    <p:extLst>
      <p:ext uri="{BB962C8B-B14F-4D97-AF65-F5344CB8AC3E}">
        <p14:creationId xmlns:p14="http://schemas.microsoft.com/office/powerpoint/2010/main" val="64131350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sz="3600" b="1" dirty="0" smtClean="0">
                <a:solidFill>
                  <a:schemeClr val="tx1"/>
                </a:solidFill>
              </a:rPr>
              <a:t>Transport putnika obuhvata sljedeće:</a:t>
            </a:r>
            <a:endParaRPr lang="bs-Latn-BA" sz="3600" b="1" dirty="0">
              <a:solidFill>
                <a:schemeClr val="tx1"/>
              </a:solidFill>
            </a:endParaRPr>
          </a:p>
        </p:txBody>
      </p:sp>
      <p:sp>
        <p:nvSpPr>
          <p:cNvPr id="3" name="Content Placeholder 2"/>
          <p:cNvSpPr>
            <a:spLocks noGrp="1"/>
          </p:cNvSpPr>
          <p:nvPr>
            <p:ph idx="1"/>
          </p:nvPr>
        </p:nvSpPr>
        <p:spPr/>
        <p:txBody>
          <a:bodyPr>
            <a:normAutofit/>
          </a:bodyPr>
          <a:lstStyle/>
          <a:p>
            <a:pPr marL="0" indent="0" algn="just">
              <a:buNone/>
            </a:pPr>
            <a:endParaRPr lang="bs-Latn-BA" b="1" dirty="0" smtClean="0"/>
          </a:p>
          <a:p>
            <a:pPr marL="0" indent="0" algn="just">
              <a:buNone/>
            </a:pPr>
            <a:r>
              <a:rPr lang="bs-Latn-BA" b="1" dirty="0" smtClean="0"/>
              <a:t>• </a:t>
            </a:r>
            <a:r>
              <a:rPr lang="bs-Latn-BA" sz="2800" b="1" dirty="0"/>
              <a:t>D</a:t>
            </a:r>
            <a:r>
              <a:rPr lang="bs-Latn-BA" sz="2800" b="1" dirty="0" smtClean="0"/>
              <a:t>ostupan je dovoljan broj obučenog osoblja za transport putnika za koje se sumnja da su oboljeli, i </a:t>
            </a:r>
          </a:p>
          <a:p>
            <a:pPr marL="0" indent="0" algn="just">
              <a:buNone/>
            </a:pPr>
            <a:r>
              <a:rPr lang="bs-Latn-BA" sz="2800" b="1" dirty="0" smtClean="0"/>
              <a:t>• Osoblje je prošlo obuku za primjenu lične zaštitne opreme i za primjenu tehnika dezinfekcije. </a:t>
            </a:r>
            <a:endParaRPr lang="bs-Latn-BA" sz="2800" b="1" dirty="0"/>
          </a:p>
        </p:txBody>
      </p:sp>
    </p:spTree>
    <p:extLst>
      <p:ext uri="{BB962C8B-B14F-4D97-AF65-F5344CB8AC3E}">
        <p14:creationId xmlns:p14="http://schemas.microsoft.com/office/powerpoint/2010/main" val="38188223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just"/>
            <a:r>
              <a:rPr lang="bs-Latn-BA" b="1" dirty="0">
                <a:solidFill>
                  <a:schemeClr val="tx1"/>
                </a:solidFill>
                <a:effectLst/>
              </a:rPr>
              <a:t>S obzirom na </a:t>
            </a:r>
            <a:r>
              <a:rPr lang="bs-Latn-BA" b="1" dirty="0" smtClean="0">
                <a:solidFill>
                  <a:schemeClr val="tx1"/>
                </a:solidFill>
                <a:effectLst/>
              </a:rPr>
              <a:t>predvidljivost, katastrofe su</a:t>
            </a:r>
            <a:r>
              <a:rPr lang="bs-Latn-BA" b="1" dirty="0">
                <a:solidFill>
                  <a:schemeClr val="tx1"/>
                </a:solidFill>
                <a:effectLst/>
              </a:rPr>
              <a:t>:</a:t>
            </a:r>
          </a:p>
        </p:txBody>
      </p:sp>
      <p:sp>
        <p:nvSpPr>
          <p:cNvPr id="3" name="Content Placeholder 2"/>
          <p:cNvSpPr>
            <a:spLocks noGrp="1"/>
          </p:cNvSpPr>
          <p:nvPr>
            <p:ph idx="1"/>
          </p:nvPr>
        </p:nvSpPr>
        <p:spPr/>
        <p:txBody>
          <a:bodyPr/>
          <a:lstStyle/>
          <a:p>
            <a:endParaRPr lang="bs-Latn-BA" b="1" dirty="0" smtClean="0"/>
          </a:p>
          <a:p>
            <a:r>
              <a:rPr lang="bs-Latn-BA" b="1" dirty="0" smtClean="0"/>
              <a:t>Predvidive</a:t>
            </a:r>
          </a:p>
          <a:p>
            <a:r>
              <a:rPr lang="bs-Latn-BA" b="1" dirty="0" smtClean="0"/>
              <a:t>Djelomično predvidive</a:t>
            </a:r>
          </a:p>
          <a:p>
            <a:r>
              <a:rPr lang="bs-Latn-BA" b="1" dirty="0" smtClean="0"/>
              <a:t>Nepredvidive</a:t>
            </a:r>
            <a:endParaRPr lang="bs-Latn-BA" b="1" dirty="0"/>
          </a:p>
          <a:p>
            <a:endParaRPr lang="bs-Latn-BA" dirty="0"/>
          </a:p>
        </p:txBody>
      </p:sp>
    </p:spTree>
    <p:extLst>
      <p:ext uri="{BB962C8B-B14F-4D97-AF65-F5344CB8AC3E}">
        <p14:creationId xmlns:p14="http://schemas.microsoft.com/office/powerpoint/2010/main" val="13526305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just"/>
            <a:r>
              <a:rPr lang="vi-VN" b="1" dirty="0">
                <a:solidFill>
                  <a:schemeClr val="tx1"/>
                </a:solidFill>
                <a:effectLst/>
                <a:latin typeface="Calibri" panose="020F0502020204030204" pitchFamily="34" charset="0"/>
                <a:cs typeface="Calibri" panose="020F0502020204030204" pitchFamily="34" charset="0"/>
              </a:rPr>
              <a:t>Prema vremenu trajanja, dijele se na tri vrste:</a:t>
            </a:r>
            <a:endParaRPr lang="bs-Latn-BA" b="1" dirty="0">
              <a:solidFill>
                <a:schemeClr val="tx1"/>
              </a:solidFill>
              <a:effectLst/>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p:txBody>
          <a:bodyPr>
            <a:normAutofit fontScale="85000" lnSpcReduction="10000"/>
          </a:bodyPr>
          <a:lstStyle/>
          <a:p>
            <a:pPr algn="just"/>
            <a:r>
              <a:rPr lang="vi-VN" b="1" dirty="0" smtClean="0"/>
              <a:t>Kratkoročne</a:t>
            </a:r>
            <a:r>
              <a:rPr lang="vi-VN" dirty="0" smtClean="0"/>
              <a:t> </a:t>
            </a:r>
            <a:r>
              <a:rPr lang="vi-VN" dirty="0"/>
              <a:t>(dani – sedmice): poplave, krize uzrokovane ekstremnim vremenskim situacijama; </a:t>
            </a:r>
            <a:endParaRPr lang="bs-Latn-BA" dirty="0"/>
          </a:p>
          <a:p>
            <a:pPr algn="just"/>
            <a:r>
              <a:rPr lang="vi-VN" b="1" dirty="0" smtClean="0"/>
              <a:t>Srednjoročne</a:t>
            </a:r>
            <a:r>
              <a:rPr lang="vi-VN" dirty="0" smtClean="0"/>
              <a:t> </a:t>
            </a:r>
            <a:r>
              <a:rPr lang="vi-VN" dirty="0"/>
              <a:t>(mjesec – godina): suša, socijalni potresi (rat), seobe, regionalno zagađenje vode, degradacija okoliša, ekonomska kriza;</a:t>
            </a:r>
          </a:p>
          <a:p>
            <a:pPr algn="just"/>
            <a:r>
              <a:rPr lang="vi-VN" b="1" dirty="0" smtClean="0"/>
              <a:t>Dugoročne </a:t>
            </a:r>
            <a:r>
              <a:rPr lang="vi-VN" b="1" dirty="0"/>
              <a:t>(godine – dekada): </a:t>
            </a:r>
            <a:r>
              <a:rPr lang="vi-VN" dirty="0"/>
              <a:t>promjena klime, brz porast stanovništva; </a:t>
            </a:r>
            <a:endParaRPr lang="bs-Latn-BA" dirty="0"/>
          </a:p>
        </p:txBody>
      </p:sp>
    </p:spTree>
    <p:extLst>
      <p:ext uri="{BB962C8B-B14F-4D97-AF65-F5344CB8AC3E}">
        <p14:creationId xmlns:p14="http://schemas.microsoft.com/office/powerpoint/2010/main" val="18350162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s-Latn-BA" b="1" dirty="0" smtClean="0">
                <a:solidFill>
                  <a:schemeClr val="tx1"/>
                </a:solidFill>
              </a:rPr>
              <a:t>Elementarne nepogode </a:t>
            </a:r>
            <a:endParaRPr lang="bs-Latn-BA" b="1" dirty="0">
              <a:solidFill>
                <a:schemeClr val="tx1"/>
              </a:solidFill>
            </a:endParaRPr>
          </a:p>
        </p:txBody>
      </p:sp>
      <p:sp>
        <p:nvSpPr>
          <p:cNvPr id="3" name="Content Placeholder 2"/>
          <p:cNvSpPr>
            <a:spLocks noGrp="1"/>
          </p:cNvSpPr>
          <p:nvPr>
            <p:ph idx="1"/>
          </p:nvPr>
        </p:nvSpPr>
        <p:spPr/>
        <p:txBody>
          <a:bodyPr/>
          <a:lstStyle/>
          <a:p>
            <a:pPr algn="just"/>
            <a:r>
              <a:rPr lang="bs-Latn-BA" b="1" dirty="0"/>
              <a:t>Pod elementarnim nepogodama podrazumijevaju se prirodne pojave (izazvane prirodnim silama), koje nastaju i djeluju mimo volje čovjeka, a nanose velike i ljudske žrtve (mrtvi, ranjeni, bolesni) i materijalne štete, te stvaraju velike društvene teškoće i probleme. </a:t>
            </a:r>
          </a:p>
        </p:txBody>
      </p:sp>
    </p:spTree>
    <p:extLst>
      <p:ext uri="{BB962C8B-B14F-4D97-AF65-F5344CB8AC3E}">
        <p14:creationId xmlns:p14="http://schemas.microsoft.com/office/powerpoint/2010/main" val="120510702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1288</TotalTime>
  <Words>3761</Words>
  <Application>Microsoft Office PowerPoint</Application>
  <PresentationFormat>On-screen Show (16:9)</PresentationFormat>
  <Paragraphs>312</Paragraphs>
  <Slides>68</Slides>
  <Notes>0</Notes>
  <HiddenSlides>0</HiddenSlides>
  <MMClips>0</MMClips>
  <ScaleCrop>false</ScaleCrop>
  <HeadingPairs>
    <vt:vector size="4" baseType="variant">
      <vt:variant>
        <vt:lpstr>Theme</vt:lpstr>
      </vt:variant>
      <vt:variant>
        <vt:i4>1</vt:i4>
      </vt:variant>
      <vt:variant>
        <vt:lpstr>Slide Titles</vt:lpstr>
      </vt:variant>
      <vt:variant>
        <vt:i4>68</vt:i4>
      </vt:variant>
    </vt:vector>
  </HeadingPairs>
  <TitlesOfParts>
    <vt:vector size="69" baseType="lpstr">
      <vt:lpstr>Office Theme</vt:lpstr>
      <vt:lpstr>Prirodne nesreće i katastrofe   Aspekti zdravstvene zaštite</vt:lpstr>
      <vt:lpstr>Uvod</vt:lpstr>
      <vt:lpstr>Podjela katastrofa</vt:lpstr>
      <vt:lpstr>Prema nastanku, katastrofe mogu biti:</vt:lpstr>
      <vt:lpstr>Prema neposrednom uzroku,  katastrofe mogu biti:</vt:lpstr>
      <vt:lpstr> S obzirom  na napadnute vrijednosti,  katastrofe su:</vt:lpstr>
      <vt:lpstr>S obzirom na predvidljivost, katastrofe su:</vt:lpstr>
      <vt:lpstr>Prema vremenu trajanja, dijele se na tri vrste:</vt:lpstr>
      <vt:lpstr>Elementarne nepogode </vt:lpstr>
      <vt:lpstr>Elementarne nepogode su:</vt:lpstr>
      <vt:lpstr>Ubrajaju i druge pojave sa sličnim obilježjima kao što su:</vt:lpstr>
      <vt:lpstr>Zdravstvena zaštita u katastrofama</vt:lpstr>
      <vt:lpstr> Vitalne funkcije u zajednici koje je potrebno osigurati u slučaju  katastrofa/izmjenjenih uslova  </vt:lpstr>
      <vt:lpstr>Prirodne katastrofe</vt:lpstr>
      <vt:lpstr>Poplave – neke od glavnih zdravstvenih prijetnji</vt:lpstr>
      <vt:lpstr>Poplave – neke od glavnih zdravstvenih prijetnji</vt:lpstr>
      <vt:lpstr>Poplave – zdravstvene posljedice</vt:lpstr>
      <vt:lpstr>PowerPoint Presentation</vt:lpstr>
      <vt:lpstr>Posljedice poplava mogu biti:</vt:lpstr>
      <vt:lpstr>Poplave u BIH – 2014. godina</vt:lpstr>
      <vt:lpstr>Mjere zaštite kod poplava </vt:lpstr>
      <vt:lpstr>Mjere zaštite kod poplava </vt:lpstr>
      <vt:lpstr>Mjere zaštite kod poplava </vt:lpstr>
      <vt:lpstr>Mjere zaštite kod poplava </vt:lpstr>
      <vt:lpstr>Mjere zaštite kod poplava </vt:lpstr>
      <vt:lpstr>Mjere zaštite kod poplava </vt:lpstr>
      <vt:lpstr>Posljedice oluje, snijega, leda, mraza</vt:lpstr>
      <vt:lpstr>Posljedice oluje, snijega, leda, mraza</vt:lpstr>
      <vt:lpstr>Posljedice oluje, snijega, leda, mraza</vt:lpstr>
      <vt:lpstr>Posljedice oluje, snijega, leda, mraza</vt:lpstr>
      <vt:lpstr>Posljedice oluje, snijega, leda, mraza</vt:lpstr>
      <vt:lpstr>Higijensko-epidemiološke mjere u toku i nakon katastrofa</vt:lpstr>
      <vt:lpstr>Uloga javnog zdravstva u situaciji ugrožavanja javnog zdravlja </vt:lpstr>
      <vt:lpstr>Uloga javnog zdravstva u situaciji ugrožavanja javnog zdravlja </vt:lpstr>
      <vt:lpstr>PowerPoint Presentation</vt:lpstr>
      <vt:lpstr>Osnovna načela rada zdravstvenih ustanova u vandrednim uslovima su: </vt:lpstr>
      <vt:lpstr>Osnovna načela rada zdravstvenih ustanova u vandrednim uslovima su: </vt:lpstr>
      <vt:lpstr>Osnovna načela rada zdravstvenih ustanova u vandrednim uslovima su: </vt:lpstr>
      <vt:lpstr>Uloga civilne zaštite</vt:lpstr>
      <vt:lpstr>Okvirni zakon o zaštiti i spašavanju ljudi i  materijalnih dobara od prirodnih ili  drugih nesreća u Bosni i Hercegovini</vt:lpstr>
      <vt:lpstr>Okvirni zakon o zaštiti i spašavanju ljudi i  materijalnih dobara od prirodnih ili  drugih nesreća u Bosni i Hercegovini</vt:lpstr>
      <vt:lpstr>Komunikacija rizika za vrijeme javno-zdravstvenih prijetnji </vt:lpstr>
      <vt:lpstr>Komunikacija rizika za vrijeme javno-zdravstvenih prijetnji </vt:lpstr>
      <vt:lpstr>Komunikacija rizika za vrijeme javno-zdravstvenih prijetnji </vt:lpstr>
      <vt:lpstr>Komunikacija rizika za vrijeme javno-zdravstvenih prijetnji </vt:lpstr>
      <vt:lpstr>Komunikacija rizika za vrijeme javno-zdravstvenih prijetnji </vt:lpstr>
      <vt:lpstr>  Međunarodna zdravstvena regulativa  (International Health Regulation, 2005.) </vt:lpstr>
      <vt:lpstr>Međunarodna zdravstvena regulativa  (International Health Regulation –IHR, 2005.)</vt:lpstr>
      <vt:lpstr>IHR (2005) uključuje</vt:lpstr>
      <vt:lpstr>IHR (2005) uključuje</vt:lpstr>
      <vt:lpstr>IHR (2005) uključuje</vt:lpstr>
      <vt:lpstr>Dio II - Informacija i javnozdravstveni odgovor </vt:lpstr>
      <vt:lpstr>Dio II - Informacija i javnozdravstveni odgovor </vt:lpstr>
      <vt:lpstr>Dio II - Informacija i javnozdravstveni odgovor </vt:lpstr>
      <vt:lpstr>Dio II - Informacija i javnozdravstveni odgovor </vt:lpstr>
      <vt:lpstr>Tačka ulaska  </vt:lpstr>
      <vt:lpstr>KAPACITETI ZA SPROVOĐENJE MZP U SLUČAJU POJAVE JAVNOZDRAVSTVENE PRIJETNJE OD MEĐUNARODNOG ZNAČAJA</vt:lpstr>
      <vt:lpstr>Zdravstveni nadzor nad oboljelim ljudima i životinjama obuhvata sljedeće: /primjer BiH/ </vt:lpstr>
      <vt:lpstr>Zdravstveni nadzor nad oboljelim ljudima i životinjama obuhvata sljedeće: /primjer BiH/ </vt:lpstr>
      <vt:lpstr>Zdravstveni nadzor nad oboljelim ljudima i životinjama obuhvata sljedeće:   </vt:lpstr>
      <vt:lpstr>  Prostor za intervjuisanje osoba za koje se sumnja da su oboljele, obuhvata sljedeće:   </vt:lpstr>
      <vt:lpstr>Karantena putnika na koje se sumnja da su oboljeli od karantenske i/ili druge nepoznate bolesti, obuhvata sljedeće:</vt:lpstr>
      <vt:lpstr>Dezinfekcija, dekontaminacija i kontrola vektora zaraznih bolesti, obuhvaćaju sljedeće:</vt:lpstr>
      <vt:lpstr>          Kontrola ulaska i izlaska na određenim graničnim prelazima, kako bi se omogućila procjena rizika za putnike koji dolaze i odlaze u slučaju javnozdravstvene prijetnje od međunarodnog značaja , obuhvata sljedeće:</vt:lpstr>
      <vt:lpstr>PowerPoint Presentation</vt:lpstr>
      <vt:lpstr>PowerPoint Presentation</vt:lpstr>
      <vt:lpstr>Transport putnika obuhvata sljedeće:</vt:lpstr>
      <vt:lpstr>Transport putnika obuhvata sljedeće:</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user</cp:lastModifiedBy>
  <cp:revision>150</cp:revision>
  <dcterms:created xsi:type="dcterms:W3CDTF">2013-08-21T19:17:07Z</dcterms:created>
  <dcterms:modified xsi:type="dcterms:W3CDTF">2018-11-08T23:04:03Z</dcterms:modified>
</cp:coreProperties>
</file>