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85" r:id="rId3"/>
    <p:sldId id="286" r:id="rId4"/>
    <p:sldId id="287" r:id="rId5"/>
    <p:sldId id="288" r:id="rId6"/>
    <p:sldId id="289" r:id="rId7"/>
    <p:sldId id="290" r:id="rId8"/>
    <p:sldId id="291" r:id="rId9"/>
    <p:sldId id="292" r:id="rId10"/>
    <p:sldId id="293" r:id="rId11"/>
    <p:sldId id="294" r:id="rId12"/>
    <p:sldId id="295" r:id="rId13"/>
    <p:sldId id="296" r:id="rId14"/>
    <p:sldId id="297" r:id="rId15"/>
    <p:sldId id="298" r:id="rId16"/>
    <p:sldId id="299" r:id="rId17"/>
    <p:sldId id="300" r:id="rId18"/>
    <p:sldId id="301" r:id="rId19"/>
    <p:sldId id="302" r:id="rId20"/>
    <p:sldId id="303" r:id="rId21"/>
    <p:sldId id="304" r:id="rId22"/>
    <p:sldId id="305" r:id="rId23"/>
    <p:sldId id="306" r:id="rId24"/>
    <p:sldId id="307" r:id="rId25"/>
    <p:sldId id="308" r:id="rId26"/>
    <p:sldId id="309" r:id="rId27"/>
    <p:sldId id="310" r:id="rId28"/>
    <p:sldId id="311" r:id="rId29"/>
    <p:sldId id="312" r:id="rId30"/>
    <p:sldId id="313" r:id="rId31"/>
    <p:sldId id="314" r:id="rId32"/>
    <p:sldId id="315" r:id="rId33"/>
    <p:sldId id="316" r:id="rId34"/>
    <p:sldId id="317" r:id="rId35"/>
    <p:sldId id="318" r:id="rId36"/>
    <p:sldId id="319" r:id="rId37"/>
    <p:sldId id="320" r:id="rId38"/>
    <p:sldId id="321" r:id="rId39"/>
    <p:sldId id="322" r:id="rId40"/>
    <p:sldId id="323" r:id="rId41"/>
  </p:sldIdLst>
  <p:sldSz cx="9144000" cy="6858000" type="screen4x3"/>
  <p:notesSz cx="6858000" cy="9144000"/>
  <p:defaultText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704"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51AB66D-D05C-4455-AFF0-88D46F2648E6}" type="datetimeFigureOut">
              <a:rPr lang="bs-Latn-BA" smtClean="0"/>
              <a:t>27.3.2019.</a:t>
            </a:fld>
            <a:endParaRPr lang="bs-Latn-BA"/>
          </a:p>
        </p:txBody>
      </p:sp>
      <p:sp>
        <p:nvSpPr>
          <p:cNvPr id="5" name="Footer Placeholder 4"/>
          <p:cNvSpPr>
            <a:spLocks noGrp="1"/>
          </p:cNvSpPr>
          <p:nvPr>
            <p:ph type="ftr" sz="quarter" idx="11"/>
          </p:nvPr>
        </p:nvSpPr>
        <p:spPr/>
        <p:txBody>
          <a:bodyPr/>
          <a:lstStyle/>
          <a:p>
            <a:endParaRPr lang="bs-Latn-BA"/>
          </a:p>
        </p:txBody>
      </p:sp>
      <p:sp>
        <p:nvSpPr>
          <p:cNvPr id="6" name="Slide Number Placeholder 5"/>
          <p:cNvSpPr>
            <a:spLocks noGrp="1"/>
          </p:cNvSpPr>
          <p:nvPr>
            <p:ph type="sldNum" sz="quarter" idx="12"/>
          </p:nvPr>
        </p:nvSpPr>
        <p:spPr/>
        <p:txBody>
          <a:bodyPr/>
          <a:lstStyle/>
          <a:p>
            <a:fld id="{30C34979-5359-4535-9520-0EF81B1905A7}" type="slidenum">
              <a:rPr lang="bs-Latn-BA" smtClean="0"/>
              <a:t>‹#›</a:t>
            </a:fld>
            <a:endParaRPr lang="bs-Latn-B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51AB66D-D05C-4455-AFF0-88D46F2648E6}" type="datetimeFigureOut">
              <a:rPr lang="bs-Latn-BA" smtClean="0"/>
              <a:t>27.3.2019.</a:t>
            </a:fld>
            <a:endParaRPr lang="bs-Latn-BA"/>
          </a:p>
        </p:txBody>
      </p:sp>
      <p:sp>
        <p:nvSpPr>
          <p:cNvPr id="5" name="Footer Placeholder 4"/>
          <p:cNvSpPr>
            <a:spLocks noGrp="1"/>
          </p:cNvSpPr>
          <p:nvPr>
            <p:ph type="ftr" sz="quarter" idx="11"/>
          </p:nvPr>
        </p:nvSpPr>
        <p:spPr/>
        <p:txBody>
          <a:bodyPr/>
          <a:lstStyle/>
          <a:p>
            <a:endParaRPr lang="bs-Latn-BA"/>
          </a:p>
        </p:txBody>
      </p:sp>
      <p:sp>
        <p:nvSpPr>
          <p:cNvPr id="6" name="Slide Number Placeholder 5"/>
          <p:cNvSpPr>
            <a:spLocks noGrp="1"/>
          </p:cNvSpPr>
          <p:nvPr>
            <p:ph type="sldNum" sz="quarter" idx="12"/>
          </p:nvPr>
        </p:nvSpPr>
        <p:spPr/>
        <p:txBody>
          <a:bodyPr/>
          <a:lstStyle/>
          <a:p>
            <a:fld id="{30C34979-5359-4535-9520-0EF81B1905A7}" type="slidenum">
              <a:rPr lang="bs-Latn-BA" smtClean="0"/>
              <a:t>‹#›</a:t>
            </a:fld>
            <a:endParaRPr lang="bs-Latn-B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51AB66D-D05C-4455-AFF0-88D46F2648E6}" type="datetimeFigureOut">
              <a:rPr lang="bs-Latn-BA" smtClean="0"/>
              <a:t>27.3.2019.</a:t>
            </a:fld>
            <a:endParaRPr lang="bs-Latn-BA"/>
          </a:p>
        </p:txBody>
      </p:sp>
      <p:sp>
        <p:nvSpPr>
          <p:cNvPr id="5" name="Footer Placeholder 4"/>
          <p:cNvSpPr>
            <a:spLocks noGrp="1"/>
          </p:cNvSpPr>
          <p:nvPr>
            <p:ph type="ftr" sz="quarter" idx="11"/>
          </p:nvPr>
        </p:nvSpPr>
        <p:spPr/>
        <p:txBody>
          <a:bodyPr/>
          <a:lstStyle/>
          <a:p>
            <a:endParaRPr lang="bs-Latn-BA"/>
          </a:p>
        </p:txBody>
      </p:sp>
      <p:sp>
        <p:nvSpPr>
          <p:cNvPr id="6" name="Slide Number Placeholder 5"/>
          <p:cNvSpPr>
            <a:spLocks noGrp="1"/>
          </p:cNvSpPr>
          <p:nvPr>
            <p:ph type="sldNum" sz="quarter" idx="12"/>
          </p:nvPr>
        </p:nvSpPr>
        <p:spPr/>
        <p:txBody>
          <a:bodyPr/>
          <a:lstStyle/>
          <a:p>
            <a:fld id="{30C34979-5359-4535-9520-0EF81B1905A7}" type="slidenum">
              <a:rPr lang="bs-Latn-BA" smtClean="0"/>
              <a:t>‹#›</a:t>
            </a:fld>
            <a:endParaRPr lang="bs-Latn-B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51AB66D-D05C-4455-AFF0-88D46F2648E6}" type="datetimeFigureOut">
              <a:rPr lang="bs-Latn-BA" smtClean="0"/>
              <a:t>27.3.2019.</a:t>
            </a:fld>
            <a:endParaRPr lang="bs-Latn-BA"/>
          </a:p>
        </p:txBody>
      </p:sp>
      <p:sp>
        <p:nvSpPr>
          <p:cNvPr id="5" name="Footer Placeholder 4"/>
          <p:cNvSpPr>
            <a:spLocks noGrp="1"/>
          </p:cNvSpPr>
          <p:nvPr>
            <p:ph type="ftr" sz="quarter" idx="11"/>
          </p:nvPr>
        </p:nvSpPr>
        <p:spPr/>
        <p:txBody>
          <a:bodyPr/>
          <a:lstStyle/>
          <a:p>
            <a:endParaRPr lang="bs-Latn-BA"/>
          </a:p>
        </p:txBody>
      </p:sp>
      <p:sp>
        <p:nvSpPr>
          <p:cNvPr id="6" name="Slide Number Placeholder 5"/>
          <p:cNvSpPr>
            <a:spLocks noGrp="1"/>
          </p:cNvSpPr>
          <p:nvPr>
            <p:ph type="sldNum" sz="quarter" idx="12"/>
          </p:nvPr>
        </p:nvSpPr>
        <p:spPr/>
        <p:txBody>
          <a:bodyPr/>
          <a:lstStyle/>
          <a:p>
            <a:fld id="{30C34979-5359-4535-9520-0EF81B1905A7}" type="slidenum">
              <a:rPr lang="bs-Latn-BA" smtClean="0"/>
              <a:t>‹#›</a:t>
            </a:fld>
            <a:endParaRPr lang="bs-Latn-B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51AB66D-D05C-4455-AFF0-88D46F2648E6}" type="datetimeFigureOut">
              <a:rPr lang="bs-Latn-BA" smtClean="0"/>
              <a:t>27.3.2019.</a:t>
            </a:fld>
            <a:endParaRPr lang="bs-Latn-BA"/>
          </a:p>
        </p:txBody>
      </p:sp>
      <p:sp>
        <p:nvSpPr>
          <p:cNvPr id="5" name="Footer Placeholder 4"/>
          <p:cNvSpPr>
            <a:spLocks noGrp="1"/>
          </p:cNvSpPr>
          <p:nvPr>
            <p:ph type="ftr" sz="quarter" idx="11"/>
          </p:nvPr>
        </p:nvSpPr>
        <p:spPr/>
        <p:txBody>
          <a:bodyPr/>
          <a:lstStyle/>
          <a:p>
            <a:endParaRPr lang="bs-Latn-BA"/>
          </a:p>
        </p:txBody>
      </p:sp>
      <p:sp>
        <p:nvSpPr>
          <p:cNvPr id="6" name="Slide Number Placeholder 5"/>
          <p:cNvSpPr>
            <a:spLocks noGrp="1"/>
          </p:cNvSpPr>
          <p:nvPr>
            <p:ph type="sldNum" sz="quarter" idx="12"/>
          </p:nvPr>
        </p:nvSpPr>
        <p:spPr/>
        <p:txBody>
          <a:bodyPr/>
          <a:lstStyle/>
          <a:p>
            <a:fld id="{30C34979-5359-4535-9520-0EF81B1905A7}" type="slidenum">
              <a:rPr lang="bs-Latn-BA" smtClean="0"/>
              <a:t>‹#›</a:t>
            </a:fld>
            <a:endParaRPr lang="bs-Latn-B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51AB66D-D05C-4455-AFF0-88D46F2648E6}" type="datetimeFigureOut">
              <a:rPr lang="bs-Latn-BA" smtClean="0"/>
              <a:t>27.3.2019.</a:t>
            </a:fld>
            <a:endParaRPr lang="bs-Latn-BA"/>
          </a:p>
        </p:txBody>
      </p:sp>
      <p:sp>
        <p:nvSpPr>
          <p:cNvPr id="6" name="Footer Placeholder 5"/>
          <p:cNvSpPr>
            <a:spLocks noGrp="1"/>
          </p:cNvSpPr>
          <p:nvPr>
            <p:ph type="ftr" sz="quarter" idx="11"/>
          </p:nvPr>
        </p:nvSpPr>
        <p:spPr/>
        <p:txBody>
          <a:bodyPr/>
          <a:lstStyle/>
          <a:p>
            <a:endParaRPr lang="bs-Latn-BA"/>
          </a:p>
        </p:txBody>
      </p:sp>
      <p:sp>
        <p:nvSpPr>
          <p:cNvPr id="7" name="Slide Number Placeholder 6"/>
          <p:cNvSpPr>
            <a:spLocks noGrp="1"/>
          </p:cNvSpPr>
          <p:nvPr>
            <p:ph type="sldNum" sz="quarter" idx="12"/>
          </p:nvPr>
        </p:nvSpPr>
        <p:spPr/>
        <p:txBody>
          <a:bodyPr/>
          <a:lstStyle/>
          <a:p>
            <a:fld id="{30C34979-5359-4535-9520-0EF81B1905A7}" type="slidenum">
              <a:rPr lang="bs-Latn-BA" smtClean="0"/>
              <a:t>‹#›</a:t>
            </a:fld>
            <a:endParaRPr lang="bs-Latn-B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51AB66D-D05C-4455-AFF0-88D46F2648E6}" type="datetimeFigureOut">
              <a:rPr lang="bs-Latn-BA" smtClean="0"/>
              <a:t>27.3.2019.</a:t>
            </a:fld>
            <a:endParaRPr lang="bs-Latn-BA"/>
          </a:p>
        </p:txBody>
      </p:sp>
      <p:sp>
        <p:nvSpPr>
          <p:cNvPr id="8" name="Footer Placeholder 7"/>
          <p:cNvSpPr>
            <a:spLocks noGrp="1"/>
          </p:cNvSpPr>
          <p:nvPr>
            <p:ph type="ftr" sz="quarter" idx="11"/>
          </p:nvPr>
        </p:nvSpPr>
        <p:spPr/>
        <p:txBody>
          <a:bodyPr/>
          <a:lstStyle/>
          <a:p>
            <a:endParaRPr lang="bs-Latn-BA"/>
          </a:p>
        </p:txBody>
      </p:sp>
      <p:sp>
        <p:nvSpPr>
          <p:cNvPr id="9" name="Slide Number Placeholder 8"/>
          <p:cNvSpPr>
            <a:spLocks noGrp="1"/>
          </p:cNvSpPr>
          <p:nvPr>
            <p:ph type="sldNum" sz="quarter" idx="12"/>
          </p:nvPr>
        </p:nvSpPr>
        <p:spPr/>
        <p:txBody>
          <a:bodyPr/>
          <a:lstStyle/>
          <a:p>
            <a:fld id="{30C34979-5359-4535-9520-0EF81B1905A7}" type="slidenum">
              <a:rPr lang="bs-Latn-BA" smtClean="0"/>
              <a:t>‹#›</a:t>
            </a:fld>
            <a:endParaRPr lang="bs-Latn-B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51AB66D-D05C-4455-AFF0-88D46F2648E6}" type="datetimeFigureOut">
              <a:rPr lang="bs-Latn-BA" smtClean="0"/>
              <a:t>27.3.2019.</a:t>
            </a:fld>
            <a:endParaRPr lang="bs-Latn-BA"/>
          </a:p>
        </p:txBody>
      </p:sp>
      <p:sp>
        <p:nvSpPr>
          <p:cNvPr id="4" name="Footer Placeholder 3"/>
          <p:cNvSpPr>
            <a:spLocks noGrp="1"/>
          </p:cNvSpPr>
          <p:nvPr>
            <p:ph type="ftr" sz="quarter" idx="11"/>
          </p:nvPr>
        </p:nvSpPr>
        <p:spPr/>
        <p:txBody>
          <a:bodyPr/>
          <a:lstStyle/>
          <a:p>
            <a:endParaRPr lang="bs-Latn-BA"/>
          </a:p>
        </p:txBody>
      </p:sp>
      <p:sp>
        <p:nvSpPr>
          <p:cNvPr id="5" name="Slide Number Placeholder 4"/>
          <p:cNvSpPr>
            <a:spLocks noGrp="1"/>
          </p:cNvSpPr>
          <p:nvPr>
            <p:ph type="sldNum" sz="quarter" idx="12"/>
          </p:nvPr>
        </p:nvSpPr>
        <p:spPr/>
        <p:txBody>
          <a:bodyPr/>
          <a:lstStyle/>
          <a:p>
            <a:fld id="{30C34979-5359-4535-9520-0EF81B1905A7}" type="slidenum">
              <a:rPr lang="bs-Latn-BA" smtClean="0"/>
              <a:t>‹#›</a:t>
            </a:fld>
            <a:endParaRPr lang="bs-Latn-B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51AB66D-D05C-4455-AFF0-88D46F2648E6}" type="datetimeFigureOut">
              <a:rPr lang="bs-Latn-BA" smtClean="0"/>
              <a:t>27.3.2019.</a:t>
            </a:fld>
            <a:endParaRPr lang="bs-Latn-BA"/>
          </a:p>
        </p:txBody>
      </p:sp>
      <p:sp>
        <p:nvSpPr>
          <p:cNvPr id="3" name="Footer Placeholder 2"/>
          <p:cNvSpPr>
            <a:spLocks noGrp="1"/>
          </p:cNvSpPr>
          <p:nvPr>
            <p:ph type="ftr" sz="quarter" idx="11"/>
          </p:nvPr>
        </p:nvSpPr>
        <p:spPr/>
        <p:txBody>
          <a:bodyPr/>
          <a:lstStyle/>
          <a:p>
            <a:endParaRPr lang="bs-Latn-BA"/>
          </a:p>
        </p:txBody>
      </p:sp>
      <p:sp>
        <p:nvSpPr>
          <p:cNvPr id="4" name="Slide Number Placeholder 3"/>
          <p:cNvSpPr>
            <a:spLocks noGrp="1"/>
          </p:cNvSpPr>
          <p:nvPr>
            <p:ph type="sldNum" sz="quarter" idx="12"/>
          </p:nvPr>
        </p:nvSpPr>
        <p:spPr/>
        <p:txBody>
          <a:bodyPr/>
          <a:lstStyle/>
          <a:p>
            <a:fld id="{30C34979-5359-4535-9520-0EF81B1905A7}" type="slidenum">
              <a:rPr lang="bs-Latn-BA" smtClean="0"/>
              <a:t>‹#›</a:t>
            </a:fld>
            <a:endParaRPr lang="bs-Latn-B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51AB66D-D05C-4455-AFF0-88D46F2648E6}" type="datetimeFigureOut">
              <a:rPr lang="bs-Latn-BA" smtClean="0"/>
              <a:t>27.3.2019.</a:t>
            </a:fld>
            <a:endParaRPr lang="bs-Latn-BA"/>
          </a:p>
        </p:txBody>
      </p:sp>
      <p:sp>
        <p:nvSpPr>
          <p:cNvPr id="6" name="Footer Placeholder 5"/>
          <p:cNvSpPr>
            <a:spLocks noGrp="1"/>
          </p:cNvSpPr>
          <p:nvPr>
            <p:ph type="ftr" sz="quarter" idx="11"/>
          </p:nvPr>
        </p:nvSpPr>
        <p:spPr/>
        <p:txBody>
          <a:bodyPr/>
          <a:lstStyle/>
          <a:p>
            <a:endParaRPr lang="bs-Latn-BA"/>
          </a:p>
        </p:txBody>
      </p:sp>
      <p:sp>
        <p:nvSpPr>
          <p:cNvPr id="7" name="Slide Number Placeholder 6"/>
          <p:cNvSpPr>
            <a:spLocks noGrp="1"/>
          </p:cNvSpPr>
          <p:nvPr>
            <p:ph type="sldNum" sz="quarter" idx="12"/>
          </p:nvPr>
        </p:nvSpPr>
        <p:spPr/>
        <p:txBody>
          <a:bodyPr/>
          <a:lstStyle/>
          <a:p>
            <a:fld id="{30C34979-5359-4535-9520-0EF81B1905A7}" type="slidenum">
              <a:rPr lang="bs-Latn-BA" smtClean="0"/>
              <a:t>‹#›</a:t>
            </a:fld>
            <a:endParaRPr lang="bs-Latn-BA"/>
          </a:p>
        </p:txBody>
      </p:sp>
      <p:sp>
        <p:nvSpPr>
          <p:cNvPr id="9" name="Content Placeholder 8"/>
          <p:cNvSpPr>
            <a:spLocks noGrp="1"/>
          </p:cNvSpPr>
          <p:nvPr>
            <p:ph sz="quarter" idx="13"/>
          </p:nvPr>
        </p:nvSpPr>
        <p:spPr>
          <a:xfrm>
            <a:off x="304800" y="381000"/>
            <a:ext cx="7772400" cy="49428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p:txBody>
          <a:bodyPr/>
          <a:lstStyle/>
          <a:p>
            <a:fld id="{B51AB66D-D05C-4455-AFF0-88D46F2648E6}" type="datetimeFigureOut">
              <a:rPr lang="bs-Latn-BA" smtClean="0"/>
              <a:t>27.3.2019.</a:t>
            </a:fld>
            <a:endParaRPr lang="bs-Latn-BA"/>
          </a:p>
        </p:txBody>
      </p:sp>
      <p:sp>
        <p:nvSpPr>
          <p:cNvPr id="9" name="Slide Number Placeholder 8"/>
          <p:cNvSpPr>
            <a:spLocks noGrp="1"/>
          </p:cNvSpPr>
          <p:nvPr>
            <p:ph type="sldNum" sz="quarter" idx="11"/>
          </p:nvPr>
        </p:nvSpPr>
        <p:spPr/>
        <p:txBody>
          <a:bodyPr/>
          <a:lstStyle/>
          <a:p>
            <a:fld id="{30C34979-5359-4535-9520-0EF81B1905A7}" type="slidenum">
              <a:rPr lang="bs-Latn-BA" smtClean="0"/>
              <a:t>‹#›</a:t>
            </a:fld>
            <a:endParaRPr lang="bs-Latn-BA"/>
          </a:p>
        </p:txBody>
      </p:sp>
      <p:sp>
        <p:nvSpPr>
          <p:cNvPr id="10" name="Footer Placeholder 9"/>
          <p:cNvSpPr>
            <a:spLocks noGrp="1"/>
          </p:cNvSpPr>
          <p:nvPr>
            <p:ph type="ftr" sz="quarter" idx="12"/>
          </p:nvPr>
        </p:nvSpPr>
        <p:spPr/>
        <p:txBody>
          <a:bodyPr/>
          <a:lstStyle/>
          <a:p>
            <a:endParaRPr lang="bs-Latn-B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30C34979-5359-4535-9520-0EF81B1905A7}" type="slidenum">
              <a:rPr lang="bs-Latn-BA" smtClean="0"/>
              <a:t>‹#›</a:t>
            </a:fld>
            <a:endParaRPr lang="bs-Latn-BA"/>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bs-Latn-BA"/>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B51AB66D-D05C-4455-AFF0-88D46F2648E6}" type="datetimeFigureOut">
              <a:rPr lang="bs-Latn-BA" smtClean="0"/>
              <a:t>27.3.2019.</a:t>
            </a:fld>
            <a:endParaRPr lang="bs-Latn-BA"/>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purl.org/dc/elements/1.1/coverage" TargetMode="External"/><Relationship Id="rId2" Type="http://schemas.openxmlformats.org/officeDocument/2006/relationships/hyperlink" Target="http://purl.org/dc/elements/1.1/contributor" TargetMode="External"/><Relationship Id="rId1" Type="http://schemas.openxmlformats.org/officeDocument/2006/relationships/slideLayout" Target="../slideLayouts/slideLayout2.xml"/><Relationship Id="rId4" Type="http://schemas.openxmlformats.org/officeDocument/2006/relationships/hyperlink" Target="http://www.getty.edu/research/tools/vocabulary/tgn/index.html"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purl.org/dc/elements/1.1/date" TargetMode="External"/><Relationship Id="rId2" Type="http://schemas.openxmlformats.org/officeDocument/2006/relationships/hyperlink" Target="http://purl.org/dc/elements/1.1/creator" TargetMode="External"/><Relationship Id="rId1" Type="http://schemas.openxmlformats.org/officeDocument/2006/relationships/slideLayout" Target="../slideLayouts/slideLayout2.xml"/><Relationship Id="rId5" Type="http://schemas.openxmlformats.org/officeDocument/2006/relationships/hyperlink" Target="http://purl.org/dc/elements/1.1/format" TargetMode="External"/><Relationship Id="rId4" Type="http://schemas.openxmlformats.org/officeDocument/2006/relationships/hyperlink" Target="http://purl.org/dc/elements/1.1/description"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purl.org/dc/elements/1.1/language" TargetMode="External"/><Relationship Id="rId2" Type="http://schemas.openxmlformats.org/officeDocument/2006/relationships/hyperlink" Target="http://purl.org/dc/elements/1.1/identifier" TargetMode="External"/><Relationship Id="rId1" Type="http://schemas.openxmlformats.org/officeDocument/2006/relationships/slideLayout" Target="../slideLayouts/slideLayout2.xml"/><Relationship Id="rId6" Type="http://schemas.openxmlformats.org/officeDocument/2006/relationships/hyperlink" Target="http://purl.org/dc/elements/1.1/rights" TargetMode="External"/><Relationship Id="rId5" Type="http://schemas.openxmlformats.org/officeDocument/2006/relationships/hyperlink" Target="http://purl.org/dc/elements/1.1/relation" TargetMode="External"/><Relationship Id="rId4" Type="http://schemas.openxmlformats.org/officeDocument/2006/relationships/hyperlink" Target="http://purl.org/dc/elements/1.1/publisher"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purl.org/dc/elements/1.1/subject" TargetMode="External"/><Relationship Id="rId2" Type="http://schemas.openxmlformats.org/officeDocument/2006/relationships/hyperlink" Target="http://purl.org/dc/elements/1.1/source" TargetMode="External"/><Relationship Id="rId1" Type="http://schemas.openxmlformats.org/officeDocument/2006/relationships/slideLayout" Target="../slideLayouts/slideLayout2.xml"/><Relationship Id="rId5" Type="http://schemas.openxmlformats.org/officeDocument/2006/relationships/hyperlink" Target="http://purl.org/dc/elements/1.1/type" TargetMode="External"/><Relationship Id="rId4" Type="http://schemas.openxmlformats.org/officeDocument/2006/relationships/hyperlink" Target="http://purl.org/dc/elements/1.1/title" TargetMode="External"/></Relationships>
</file>

<file path=ppt/slides/_rels/slide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7504" y="1905000"/>
            <a:ext cx="8424936" cy="2593975"/>
          </a:xfrm>
        </p:spPr>
        <p:txBody>
          <a:bodyPr/>
          <a:lstStyle/>
          <a:p>
            <a:r>
              <a:rPr lang="pl-PL" sz="6000" dirty="0"/>
              <a:t>Nacionalna Infrastruktura prostornih podataka (NIPP)</a:t>
            </a:r>
            <a:endParaRPr lang="bs-Latn-BA" sz="6000" dirty="0"/>
          </a:p>
        </p:txBody>
      </p:sp>
      <p:sp>
        <p:nvSpPr>
          <p:cNvPr id="3" name="Subtitle 2"/>
          <p:cNvSpPr>
            <a:spLocks noGrp="1"/>
          </p:cNvSpPr>
          <p:nvPr>
            <p:ph type="subTitle" idx="1"/>
          </p:nvPr>
        </p:nvSpPr>
        <p:spPr/>
        <p:txBody>
          <a:bodyPr/>
          <a:lstStyle/>
          <a:p>
            <a:r>
              <a:rPr lang="bs-Latn-BA" dirty="0"/>
              <a:t>Lekcija 2</a:t>
            </a:r>
          </a:p>
        </p:txBody>
      </p:sp>
    </p:spTree>
    <p:extLst>
      <p:ext uri="{BB962C8B-B14F-4D97-AF65-F5344CB8AC3E}">
        <p14:creationId xmlns:p14="http://schemas.microsoft.com/office/powerpoint/2010/main" val="101438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a:t>Subjekti IPPa</a:t>
            </a:r>
            <a:endParaRPr lang="bs-Latn-BA" dirty="0"/>
          </a:p>
        </p:txBody>
      </p:sp>
      <p:sp>
        <p:nvSpPr>
          <p:cNvPr id="3" name="Content Placeholder 2"/>
          <p:cNvSpPr>
            <a:spLocks noGrp="1"/>
          </p:cNvSpPr>
          <p:nvPr>
            <p:ph idx="1"/>
          </p:nvPr>
        </p:nvSpPr>
        <p:spPr/>
        <p:txBody>
          <a:bodyPr/>
          <a:lstStyle/>
          <a:p>
            <a:r>
              <a:rPr lang="bs-Latn-BA" dirty="0"/>
              <a:t>Subjekti infrastrukture prostornih podataka (Subjekti IPP) su tijela svih razina javne vlasti i javne organizacije koje u nadležnosti (odnosno u svom djelokrugu) imaju uspostavu ili održavanje prostornih podataka obuhvaćenih INSPIRE direktivom.</a:t>
            </a:r>
          </a:p>
          <a:p>
            <a:endParaRPr lang="bs-Latn-BA" dirty="0"/>
          </a:p>
          <a:p>
            <a:r>
              <a:rPr lang="bs-Latn-BA" dirty="0"/>
              <a:t>Zadaci i obaveze Subjekata IPP u implementaciji IPP obično se propisuju odgovarajućim pravnim aktima, a odnose se na pripremu metapodataka i prostornih skupova podataka (za koje su nadležni), njihovom ažuriranju, te omogućavanju veza (dijeljenja) skupova prostornih podataka tj. interoperabilnost podataka.</a:t>
            </a:r>
          </a:p>
        </p:txBody>
      </p:sp>
    </p:spTree>
    <p:extLst>
      <p:ext uri="{BB962C8B-B14F-4D97-AF65-F5344CB8AC3E}">
        <p14:creationId xmlns:p14="http://schemas.microsoft.com/office/powerpoint/2010/main" val="7606422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s-Latn-BA" dirty="0"/>
              <a:t>Koordinaciono tijelo IPPa</a:t>
            </a:r>
          </a:p>
        </p:txBody>
      </p:sp>
      <p:sp>
        <p:nvSpPr>
          <p:cNvPr id="3" name="Content Placeholder 2"/>
          <p:cNvSpPr>
            <a:spLocks noGrp="1"/>
          </p:cNvSpPr>
          <p:nvPr>
            <p:ph idx="1"/>
          </p:nvPr>
        </p:nvSpPr>
        <p:spPr/>
        <p:txBody>
          <a:bodyPr>
            <a:normAutofit fontScale="70000" lnSpcReduction="20000"/>
          </a:bodyPr>
          <a:lstStyle/>
          <a:p>
            <a:r>
              <a:rPr lang="bs-Latn-BA" dirty="0"/>
              <a:t>Koordinaciono tijelo IPP je odgovorno za djelotvornu uspostavu i održavanje IPP. </a:t>
            </a:r>
          </a:p>
          <a:p>
            <a:endParaRPr lang="bs-Latn-BA" dirty="0"/>
          </a:p>
          <a:p>
            <a:r>
              <a:rPr lang="bs-Latn-BA" dirty="0"/>
              <a:t>Osnovni zadaci koordinacijskog tijela su:</a:t>
            </a:r>
          </a:p>
          <a:p>
            <a:pPr lvl="1"/>
            <a:r>
              <a:rPr lang="bs-Latn-BA" dirty="0"/>
              <a:t>pokretanje i koordiniranje aktivnosti na operacionoj razini,</a:t>
            </a:r>
          </a:p>
          <a:p>
            <a:pPr lvl="1"/>
            <a:r>
              <a:rPr lang="bs-Latn-BA" dirty="0"/>
              <a:t>pokretanje osnivanje ili ukidanje radnih grupa i projekata,</a:t>
            </a:r>
          </a:p>
          <a:p>
            <a:pPr lvl="1"/>
            <a:r>
              <a:rPr lang="bs-Latn-BA" dirty="0"/>
              <a:t>priprema prijedloge za operativne programe Vlade u području IPP,</a:t>
            </a:r>
          </a:p>
          <a:p>
            <a:pPr lvl="1"/>
            <a:r>
              <a:rPr lang="bs-Latn-BA" dirty="0"/>
              <a:t>izrada i održavanje Registra izvora prostornih podataka IPP, </a:t>
            </a:r>
          </a:p>
          <a:p>
            <a:pPr lvl="1"/>
            <a:r>
              <a:rPr lang="bs-Latn-BA" dirty="0"/>
              <a:t>izrada i održavanje Registra subjekata IPP,</a:t>
            </a:r>
          </a:p>
          <a:p>
            <a:pPr lvl="1"/>
            <a:r>
              <a:rPr lang="bs-Latn-BA" dirty="0"/>
              <a:t>pripremanje i objavljivanje detaljnog Opisa tema prostornih podataka,</a:t>
            </a:r>
          </a:p>
          <a:p>
            <a:pPr lvl="1"/>
            <a:r>
              <a:rPr lang="bs-Latn-BA" dirty="0"/>
              <a:t>uspostava, održavanje i nadziranje rada Geoportala IPP,</a:t>
            </a:r>
          </a:p>
          <a:p>
            <a:pPr lvl="1"/>
            <a:r>
              <a:rPr lang="bs-Latn-BA" dirty="0"/>
              <a:t>uspostava i održavanje javne usluge metapodataka u sustavu Geoportala IPP na način koji će subjektima IPP omogućiti interaktivno održavanje metapodataka iz svoje nadležnosti,</a:t>
            </a:r>
          </a:p>
          <a:p>
            <a:pPr lvl="1"/>
            <a:r>
              <a:rPr lang="bs-Latn-BA" dirty="0"/>
              <a:t>rad na interoperabilnosti i, gdje je potrebno, homogenizaciji prostornih podataka, koordiniranje i nadziranje primjene provedbenih pravila,</a:t>
            </a:r>
          </a:p>
          <a:p>
            <a:pPr lvl="1"/>
            <a:r>
              <a:rPr lang="bs-Latn-BA" dirty="0"/>
              <a:t>priprema i predlaže Vijeću IPP Program aktivnosti i mjera potrebnih za ispunjavanje uvjeta za uspostavljanje, održavanje i razvoj IPP,</a:t>
            </a:r>
          </a:p>
          <a:p>
            <a:pPr lvl="1"/>
            <a:r>
              <a:rPr lang="bs-Latn-BA" dirty="0"/>
              <a:t>priprema izvještaje o provedbi i korištenju infrastrukture prostornih podataka Europskoj komisiji i javnosti,</a:t>
            </a:r>
          </a:p>
          <a:p>
            <a:pPr lvl="1"/>
            <a:r>
              <a:rPr lang="bs-Latn-BA" dirty="0"/>
              <a:t>suradnja s Europskom komisijom u području INSPIRE-direktive,</a:t>
            </a:r>
          </a:p>
          <a:p>
            <a:pPr lvl="1"/>
            <a:r>
              <a:rPr lang="bs-Latn-BA" dirty="0"/>
              <a:t>izvještavanje subjekata IPP i javnost o aktivnostima povezanim s uspostavom, održavanjem i razvojem IPP,</a:t>
            </a:r>
          </a:p>
          <a:p>
            <a:pPr lvl="1"/>
            <a:r>
              <a:rPr lang="bs-Latn-BA" dirty="0"/>
              <a:t>praćenje primjene i davanje prijedloga za poboljšanje provedbe IPP u praksi, </a:t>
            </a:r>
          </a:p>
          <a:p>
            <a:pPr lvl="1"/>
            <a:r>
              <a:rPr lang="bs-Latn-BA" dirty="0"/>
              <a:t>odnosi s javnošću.</a:t>
            </a:r>
          </a:p>
          <a:p>
            <a:endParaRPr lang="bs-Latn-BA" dirty="0"/>
          </a:p>
        </p:txBody>
      </p:sp>
    </p:spTree>
    <p:extLst>
      <p:ext uri="{BB962C8B-B14F-4D97-AF65-F5344CB8AC3E}">
        <p14:creationId xmlns:p14="http://schemas.microsoft.com/office/powerpoint/2010/main" val="18619512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s-Latn-BA" dirty="0"/>
              <a:t>Tehnološki okvir IPPa</a:t>
            </a:r>
          </a:p>
        </p:txBody>
      </p:sp>
      <p:sp>
        <p:nvSpPr>
          <p:cNvPr id="3" name="Content Placeholder 2"/>
          <p:cNvSpPr>
            <a:spLocks noGrp="1"/>
          </p:cNvSpPr>
          <p:nvPr>
            <p:ph idx="1"/>
          </p:nvPr>
        </p:nvSpPr>
        <p:spPr/>
        <p:txBody>
          <a:bodyPr/>
          <a:lstStyle/>
          <a:p>
            <a:r>
              <a:rPr lang="bs-Latn-BA" dirty="0"/>
              <a:t>Tehnološki okvir IPP obuhvaća: </a:t>
            </a:r>
          </a:p>
          <a:p>
            <a:pPr lvl="1"/>
            <a:r>
              <a:rPr lang="bs-Latn-BA" dirty="0"/>
              <a:t>Hardverske komponente i resurse IPP</a:t>
            </a:r>
          </a:p>
          <a:p>
            <a:pPr lvl="1"/>
            <a:r>
              <a:rPr lang="bs-Latn-BA" dirty="0"/>
              <a:t>Softverske komponente IPP</a:t>
            </a:r>
          </a:p>
          <a:p>
            <a:endParaRPr lang="bs-Latn-BA" dirty="0"/>
          </a:p>
        </p:txBody>
      </p:sp>
      <p:pic>
        <p:nvPicPr>
          <p:cNvPr id="1433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07904" y="2780928"/>
            <a:ext cx="4427487" cy="3268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067876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s-Latn-BA" dirty="0"/>
              <a:t>Hardverske komponente</a:t>
            </a:r>
          </a:p>
        </p:txBody>
      </p:sp>
      <p:sp>
        <p:nvSpPr>
          <p:cNvPr id="3" name="Content Placeholder 2"/>
          <p:cNvSpPr>
            <a:spLocks noGrp="1"/>
          </p:cNvSpPr>
          <p:nvPr>
            <p:ph idx="1"/>
          </p:nvPr>
        </p:nvSpPr>
        <p:spPr/>
        <p:txBody>
          <a:bodyPr/>
          <a:lstStyle/>
          <a:p>
            <a:r>
              <a:rPr lang="vi-VN" dirty="0">
                <a:latin typeface="Calibri" pitchFamily="34" charset="0"/>
              </a:rPr>
              <a:t>Hardverske komponente i resursi temelje se na principima računalnog klastera, distribuiranog datotečnog sustava i osiguravaju podršku za upravljanje i analizu velikim prostornim podacima. </a:t>
            </a:r>
            <a:endParaRPr lang="bs-Latn-BA" dirty="0">
              <a:latin typeface="Calibri" pitchFamily="34" charset="0"/>
            </a:endParaRPr>
          </a:p>
          <a:p>
            <a:r>
              <a:rPr lang="vi-VN" dirty="0">
                <a:latin typeface="Calibri" pitchFamily="34" charset="0"/>
              </a:rPr>
              <a:t>Hardverske komponente i resursi obuhvaćaju:</a:t>
            </a:r>
          </a:p>
          <a:p>
            <a:pPr lvl="1"/>
            <a:r>
              <a:rPr lang="vi-VN" dirty="0">
                <a:latin typeface="Calibri" pitchFamily="34" charset="0"/>
              </a:rPr>
              <a:t>Poslužitelje repozitorija/baza podataka</a:t>
            </a:r>
          </a:p>
          <a:p>
            <a:pPr lvl="1"/>
            <a:r>
              <a:rPr lang="vi-VN" dirty="0">
                <a:latin typeface="Calibri" pitchFamily="34" charset="0"/>
              </a:rPr>
              <a:t>Aplikacijske poslužitelje</a:t>
            </a:r>
          </a:p>
          <a:p>
            <a:pPr lvl="1"/>
            <a:r>
              <a:rPr lang="vi-VN" dirty="0">
                <a:latin typeface="Calibri" pitchFamily="34" charset="0"/>
              </a:rPr>
              <a:t>Datotečne sustave</a:t>
            </a:r>
          </a:p>
          <a:p>
            <a:pPr lvl="1"/>
            <a:r>
              <a:rPr lang="vi-VN" dirty="0">
                <a:latin typeface="Calibri" pitchFamily="34" charset="0"/>
              </a:rPr>
              <a:t>Uređaje računalnih mreža</a:t>
            </a:r>
          </a:p>
          <a:p>
            <a:endParaRPr lang="bs-Latn-BA" dirty="0"/>
          </a:p>
        </p:txBody>
      </p:sp>
      <p:pic>
        <p:nvPicPr>
          <p:cNvPr id="15364"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67944" y="4149080"/>
            <a:ext cx="4309742" cy="2387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855277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s-Latn-BA" dirty="0"/>
              <a:t>Softverske komponente</a:t>
            </a:r>
          </a:p>
        </p:txBody>
      </p:sp>
      <p:sp>
        <p:nvSpPr>
          <p:cNvPr id="3" name="Content Placeholder 2"/>
          <p:cNvSpPr>
            <a:spLocks noGrp="1"/>
          </p:cNvSpPr>
          <p:nvPr>
            <p:ph idx="1"/>
          </p:nvPr>
        </p:nvSpPr>
        <p:spPr/>
        <p:txBody>
          <a:bodyPr/>
          <a:lstStyle/>
          <a:p>
            <a:r>
              <a:rPr lang="bs-Latn-BA" dirty="0"/>
              <a:t>Softverske komponente IPP čine: </a:t>
            </a:r>
          </a:p>
          <a:p>
            <a:pPr lvl="1"/>
            <a:r>
              <a:rPr lang="bs-Latn-BA" dirty="0"/>
              <a:t>Operacijski sustavi</a:t>
            </a:r>
          </a:p>
          <a:p>
            <a:pPr lvl="1"/>
            <a:r>
              <a:rPr lang="bs-Latn-BA" dirty="0"/>
              <a:t>Sustavi za upravljanje prostornim podacima</a:t>
            </a:r>
          </a:p>
          <a:p>
            <a:pPr lvl="1"/>
            <a:r>
              <a:rPr lang="bs-Latn-BA" dirty="0"/>
              <a:t>Aplikacijski poslužitelji</a:t>
            </a:r>
          </a:p>
          <a:p>
            <a:pPr lvl="1"/>
            <a:r>
              <a:rPr lang="bs-Latn-BA" dirty="0"/>
              <a:t>GeoPortal</a:t>
            </a:r>
          </a:p>
          <a:p>
            <a:pPr lvl="1"/>
            <a:r>
              <a:rPr lang="bs-Latn-BA" dirty="0"/>
              <a:t>Editor metapodataka</a:t>
            </a:r>
          </a:p>
          <a:p>
            <a:pPr lvl="1"/>
            <a:r>
              <a:rPr lang="bs-Latn-BA" dirty="0"/>
              <a:t>Sustav za upravaljanje korisnicima</a:t>
            </a:r>
          </a:p>
          <a:p>
            <a:endParaRPr lang="bs-Latn-BA" dirty="0"/>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79912" y="4149080"/>
            <a:ext cx="3767137" cy="2444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246921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bs-Latn-BA"/>
          </a:p>
        </p:txBody>
      </p:sp>
      <p:sp>
        <p:nvSpPr>
          <p:cNvPr id="3" name="Content Placeholder 2"/>
          <p:cNvSpPr>
            <a:spLocks noGrp="1"/>
          </p:cNvSpPr>
          <p:nvPr>
            <p:ph idx="1"/>
          </p:nvPr>
        </p:nvSpPr>
        <p:spPr/>
        <p:txBody>
          <a:bodyPr/>
          <a:lstStyle/>
          <a:p>
            <a:r>
              <a:rPr lang="bs-Latn-BA" dirty="0"/>
              <a:t>Sukladno INSPIRE, davatelji podataka moraju osigurati slijedeće razine sigurnosti:</a:t>
            </a:r>
          </a:p>
          <a:p>
            <a:endParaRPr lang="bs-Latn-BA" dirty="0"/>
          </a:p>
          <a:p>
            <a:pPr lvl="1"/>
            <a:r>
              <a:rPr lang="bs-Latn-BA" dirty="0"/>
              <a:t>Razina 1: Korištenje od strane osoblja korisnika;</a:t>
            </a:r>
          </a:p>
          <a:p>
            <a:pPr lvl="1"/>
            <a:r>
              <a:rPr lang="bs-Latn-BA" dirty="0"/>
              <a:t>Razina 2: Korištenje od strane autoriziranog osoblja korisnika;</a:t>
            </a:r>
          </a:p>
          <a:p>
            <a:pPr lvl="1"/>
            <a:r>
              <a:rPr lang="bs-Latn-BA" dirty="0"/>
              <a:t>Razina 3: Korištenje od strane autoriziranog osoblja korisnika u zatvorenoj mreži;</a:t>
            </a:r>
          </a:p>
          <a:p>
            <a:pPr lvl="1"/>
            <a:r>
              <a:rPr lang="bs-Latn-BA" dirty="0"/>
              <a:t>Razina 4: Korištenje od strane autoriziranog osoblja korisnika na osobnim računalima.</a:t>
            </a:r>
          </a:p>
          <a:p>
            <a:endParaRPr lang="bs-Latn-BA" dirty="0"/>
          </a:p>
        </p:txBody>
      </p:sp>
    </p:spTree>
    <p:extLst>
      <p:ext uri="{BB962C8B-B14F-4D97-AF65-F5344CB8AC3E}">
        <p14:creationId xmlns:p14="http://schemas.microsoft.com/office/powerpoint/2010/main" val="170503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s-Latn-BA" dirty="0"/>
              <a:t>Financijski okvir IPP</a:t>
            </a:r>
          </a:p>
        </p:txBody>
      </p:sp>
      <p:sp>
        <p:nvSpPr>
          <p:cNvPr id="3" name="Content Placeholder 2"/>
          <p:cNvSpPr>
            <a:spLocks noGrp="1"/>
          </p:cNvSpPr>
          <p:nvPr>
            <p:ph idx="1"/>
          </p:nvPr>
        </p:nvSpPr>
        <p:spPr/>
        <p:txBody>
          <a:bodyPr>
            <a:normAutofit fontScale="92500"/>
          </a:bodyPr>
          <a:lstStyle/>
          <a:p>
            <a:r>
              <a:rPr lang="bs-Latn-BA" dirty="0"/>
              <a:t>Izgradnja, održavanje i daljnje poboljšanje nacionalne infrastrukture prostornih podataka uz osiguranje pristupa informacijama u funkciji poticaja gospodarskog rasta i transparentnosti upravljanja društvom veliki su izazov za sve zemlje.</a:t>
            </a:r>
          </a:p>
          <a:p>
            <a:endParaRPr lang="bs-Latn-BA" dirty="0"/>
          </a:p>
          <a:p>
            <a:r>
              <a:rPr lang="bs-Latn-BA" dirty="0"/>
              <a:t>Uspostava infrastrukture prostornih podataka u početku mora imati snažnu podršku Vlade. </a:t>
            </a:r>
          </a:p>
          <a:p>
            <a:endParaRPr lang="bs-Latn-BA" dirty="0"/>
          </a:p>
          <a:p>
            <a:r>
              <a:rPr lang="vi-VN" dirty="0">
                <a:latin typeface="Calibri" pitchFamily="34" charset="0"/>
              </a:rPr>
              <a:t>Kako bi se to osiguralo, neophodno je razraditi izvore financiranja za kratkoročno razdoblje primarne uspostave IPP, srednjoročno razdoblje pune uspostave i implementacije IPP te izraditi usklađeni obrazac pravila i uvjeta za pristup i korištenje podatka i usluga odnosno, jasno definirati, kako odgovornosti, tako i mogućnosti svih subjekata IPP kako bi se dugoročno osiguralo financiranje IPP</a:t>
            </a:r>
            <a:r>
              <a:rPr lang="bs-Latn-BA" dirty="0">
                <a:latin typeface="Calibri" pitchFamily="34" charset="0"/>
              </a:rPr>
              <a:t>.</a:t>
            </a:r>
            <a:r>
              <a:rPr lang="vi-VN" dirty="0">
                <a:latin typeface="Calibri" pitchFamily="34" charset="0"/>
              </a:rPr>
              <a:t> </a:t>
            </a:r>
            <a:endParaRPr lang="bs-Latn-BA" dirty="0">
              <a:latin typeface="Calibri" pitchFamily="34" charset="0"/>
            </a:endParaRPr>
          </a:p>
        </p:txBody>
      </p:sp>
    </p:spTree>
    <p:extLst>
      <p:ext uri="{BB962C8B-B14F-4D97-AF65-F5344CB8AC3E}">
        <p14:creationId xmlns:p14="http://schemas.microsoft.com/office/powerpoint/2010/main" val="1663396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dirty="0"/>
              <a:t>Prilagođavanje nacionalnih pravila INSPIRE pravilima</a:t>
            </a:r>
            <a:endParaRPr lang="bs-Latn-BA" dirty="0"/>
          </a:p>
        </p:txBody>
      </p:sp>
      <p:sp>
        <p:nvSpPr>
          <p:cNvPr id="3" name="Content Placeholder 2"/>
          <p:cNvSpPr>
            <a:spLocks noGrp="1"/>
          </p:cNvSpPr>
          <p:nvPr>
            <p:ph idx="1"/>
          </p:nvPr>
        </p:nvSpPr>
        <p:spPr/>
        <p:txBody>
          <a:bodyPr/>
          <a:lstStyle/>
          <a:p>
            <a:r>
              <a:rPr lang="bs-Latn-BA" dirty="0"/>
              <a:t>Kako prilagoditi postojeći zakonski okvir i skupove podataka INSPIRE pravilima?</a:t>
            </a:r>
          </a:p>
          <a:p>
            <a:endParaRPr lang="bs-Latn-BA" dirty="0"/>
          </a:p>
          <a:p>
            <a:r>
              <a:rPr lang="bs-Latn-BA" dirty="0"/>
              <a:t>Što su to metapodaci i kako ih kreirati?</a:t>
            </a:r>
          </a:p>
          <a:p>
            <a:endParaRPr lang="bs-Latn-BA" dirty="0"/>
          </a:p>
          <a:p>
            <a:r>
              <a:rPr lang="bs-Latn-BA" dirty="0"/>
              <a:t>Kako izvesti harmoniziranje prostornih skupova podataka?</a:t>
            </a:r>
          </a:p>
          <a:p>
            <a:endParaRPr lang="bs-Latn-BA" dirty="0"/>
          </a:p>
          <a:p>
            <a:r>
              <a:rPr lang="bs-Latn-BA" dirty="0"/>
              <a:t>Kako učiniti podatke vidljivima?</a:t>
            </a:r>
          </a:p>
          <a:p>
            <a:endParaRPr lang="bs-Latn-BA" dirty="0"/>
          </a:p>
          <a:p>
            <a:r>
              <a:rPr lang="bs-Latn-BA" dirty="0"/>
              <a:t>Što je to geoportal IPP-a?</a:t>
            </a:r>
          </a:p>
          <a:p>
            <a:endParaRPr lang="bs-Latn-BA" dirty="0"/>
          </a:p>
        </p:txBody>
      </p:sp>
    </p:spTree>
    <p:extLst>
      <p:ext uri="{BB962C8B-B14F-4D97-AF65-F5344CB8AC3E}">
        <p14:creationId xmlns:p14="http://schemas.microsoft.com/office/powerpoint/2010/main" val="18015170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bs-Latn-BA"/>
          </a:p>
        </p:txBody>
      </p:sp>
      <p:sp>
        <p:nvSpPr>
          <p:cNvPr id="3" name="Content Placeholder 2"/>
          <p:cNvSpPr>
            <a:spLocks noGrp="1"/>
          </p:cNvSpPr>
          <p:nvPr>
            <p:ph idx="1"/>
          </p:nvPr>
        </p:nvSpPr>
        <p:spPr/>
        <p:txBody>
          <a:bodyPr/>
          <a:lstStyle/>
          <a:p>
            <a:r>
              <a:rPr lang="vi-VN" dirty="0">
                <a:latin typeface="Calibri" pitchFamily="34" charset="0"/>
              </a:rPr>
              <a:t>INSPIRE direktiva je provediva samo u slučajevima kad su provedene infrastrukture unutar određene teritorijalne jedinice.</a:t>
            </a:r>
            <a:endParaRPr lang="bs-Latn-BA" dirty="0">
              <a:latin typeface="Calibri" pitchFamily="34" charset="0"/>
            </a:endParaRPr>
          </a:p>
          <a:p>
            <a:endParaRPr lang="bs-Latn-BA" dirty="0"/>
          </a:p>
          <a:p>
            <a:r>
              <a:rPr lang="bs-Latn-BA" dirty="0"/>
              <a:t>Svi podaci moraju </a:t>
            </a:r>
          </a:p>
          <a:p>
            <a:pPr lvl="1"/>
            <a:r>
              <a:rPr lang="bs-Latn-BA" dirty="0"/>
              <a:t>imati odgovarajuće metapodatke, </a:t>
            </a:r>
          </a:p>
          <a:p>
            <a:pPr lvl="1"/>
            <a:r>
              <a:rPr lang="bs-Latn-BA" dirty="0"/>
              <a:t>biti harmonizirani, </a:t>
            </a:r>
          </a:p>
          <a:p>
            <a:pPr lvl="1"/>
            <a:r>
              <a:rPr lang="bs-Latn-BA" dirty="0"/>
              <a:t>te da se mogu dijeliti putem servisa (view i dowload).</a:t>
            </a:r>
          </a:p>
          <a:p>
            <a:endParaRPr lang="bs-Latn-BA" dirty="0"/>
          </a:p>
          <a:p>
            <a:r>
              <a:rPr lang="bs-Latn-BA" dirty="0"/>
              <a:t>Na taj način se omogućava adekvatno otkrivanje podataka, može se procjeniti njihova ažurnost i točnost, te se smanjuje dupliciranje prikupljanja i ažuriranja podataka.</a:t>
            </a:r>
          </a:p>
        </p:txBody>
      </p:sp>
    </p:spTree>
    <p:extLst>
      <p:ext uri="{BB962C8B-B14F-4D97-AF65-F5344CB8AC3E}">
        <p14:creationId xmlns:p14="http://schemas.microsoft.com/office/powerpoint/2010/main" val="33145509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s-Latn-BA" dirty="0"/>
              <a:t>Metapodaci</a:t>
            </a:r>
          </a:p>
        </p:txBody>
      </p:sp>
      <p:sp>
        <p:nvSpPr>
          <p:cNvPr id="3" name="Content Placeholder 2"/>
          <p:cNvSpPr>
            <a:spLocks noGrp="1"/>
          </p:cNvSpPr>
          <p:nvPr>
            <p:ph idx="1"/>
          </p:nvPr>
        </p:nvSpPr>
        <p:spPr/>
        <p:txBody>
          <a:bodyPr/>
          <a:lstStyle/>
          <a:p>
            <a:r>
              <a:rPr lang="bs-Latn-BA" dirty="0"/>
              <a:t>Šta su metapodaci?</a:t>
            </a:r>
          </a:p>
          <a:p>
            <a:endParaRPr lang="bs-Latn-BA" dirty="0"/>
          </a:p>
          <a:p>
            <a:r>
              <a:rPr lang="bs-Latn-BA" dirty="0"/>
              <a:t>Koji su standardi za kreiranje metapodataka?</a:t>
            </a:r>
          </a:p>
          <a:p>
            <a:endParaRPr lang="bs-Latn-BA" dirty="0"/>
          </a:p>
          <a:p>
            <a:r>
              <a:rPr lang="bs-Latn-BA" dirty="0"/>
              <a:t>Koji su elementi metapodataka?</a:t>
            </a:r>
          </a:p>
          <a:p>
            <a:endParaRPr lang="bs-Latn-BA" dirty="0"/>
          </a:p>
          <a:p>
            <a:r>
              <a:rPr lang="bs-Latn-BA" dirty="0"/>
              <a:t>Kako se stvaraju i održavaju metapodaci?</a:t>
            </a:r>
          </a:p>
          <a:p>
            <a:endParaRPr lang="bs-Latn-BA" dirty="0"/>
          </a:p>
        </p:txBody>
      </p:sp>
    </p:spTree>
    <p:extLst>
      <p:ext uri="{BB962C8B-B14F-4D97-AF65-F5344CB8AC3E}">
        <p14:creationId xmlns:p14="http://schemas.microsoft.com/office/powerpoint/2010/main" val="37175358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a:t>Nacionalna Infrastruktura prostornih podataka (NIPP)</a:t>
            </a:r>
            <a:endParaRPr lang="bs-Latn-BA" dirty="0"/>
          </a:p>
        </p:txBody>
      </p:sp>
      <p:sp>
        <p:nvSpPr>
          <p:cNvPr id="3" name="Content Placeholder 2"/>
          <p:cNvSpPr>
            <a:spLocks noGrp="1"/>
          </p:cNvSpPr>
          <p:nvPr>
            <p:ph idx="1"/>
          </p:nvPr>
        </p:nvSpPr>
        <p:spPr/>
        <p:txBody>
          <a:bodyPr/>
          <a:lstStyle/>
          <a:p>
            <a:r>
              <a:rPr lang="bs-Latn-BA" dirty="0"/>
              <a:t>Šta je to Infrastruktura prostornih podataka pojedine države (NIPP)?</a:t>
            </a:r>
          </a:p>
          <a:p>
            <a:r>
              <a:rPr lang="bs-Latn-BA" dirty="0"/>
              <a:t>Na koji način se implementira?</a:t>
            </a:r>
          </a:p>
          <a:p>
            <a:r>
              <a:rPr lang="bs-Latn-BA" dirty="0"/>
              <a:t>Što je i kako se formira institucionalni okvir IPPa neke države?</a:t>
            </a:r>
          </a:p>
          <a:p>
            <a:r>
              <a:rPr lang="bs-Latn-BA" dirty="0"/>
              <a:t>Što spada tehnološki okvir IPP?</a:t>
            </a:r>
          </a:p>
          <a:p>
            <a:r>
              <a:rPr lang="bs-Latn-BA" dirty="0"/>
              <a:t>Što je financijski okvir IPP?</a:t>
            </a:r>
          </a:p>
          <a:p>
            <a:endParaRPr lang="bs-Latn-BA" dirty="0"/>
          </a:p>
        </p:txBody>
      </p:sp>
    </p:spTree>
    <p:extLst>
      <p:ext uri="{BB962C8B-B14F-4D97-AF65-F5344CB8AC3E}">
        <p14:creationId xmlns:p14="http://schemas.microsoft.com/office/powerpoint/2010/main" val="25900452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s-Latn-BA" dirty="0"/>
              <a:t>Metapodaci </a:t>
            </a:r>
          </a:p>
        </p:txBody>
      </p:sp>
      <p:sp>
        <p:nvSpPr>
          <p:cNvPr id="3" name="Content Placeholder 2"/>
          <p:cNvSpPr>
            <a:spLocks noGrp="1"/>
          </p:cNvSpPr>
          <p:nvPr>
            <p:ph idx="1"/>
          </p:nvPr>
        </p:nvSpPr>
        <p:spPr/>
        <p:txBody>
          <a:bodyPr/>
          <a:lstStyle/>
          <a:p>
            <a:r>
              <a:rPr lang="bs-Latn-BA" dirty="0"/>
              <a:t>Metapodaci su podaci o podacima. </a:t>
            </a:r>
          </a:p>
          <a:p>
            <a:endParaRPr lang="bs-Latn-BA" dirty="0"/>
          </a:p>
          <a:p>
            <a:r>
              <a:rPr lang="bs-Latn-BA" dirty="0"/>
              <a:t>Metapodaci su strukturirani sažetci informacija koji opisuju podatke. </a:t>
            </a:r>
          </a:p>
          <a:p>
            <a:endParaRPr lang="bs-Latn-BA" dirty="0"/>
          </a:p>
          <a:p>
            <a:r>
              <a:rPr lang="bs-Latn-BA" dirty="0"/>
              <a:t>Metapodaci uključuju, ali nisu ograničeni samo na sadržaj, kvalitetu, pristup i dostupnost podataka. </a:t>
            </a:r>
          </a:p>
          <a:p>
            <a:endParaRPr lang="bs-Latn-BA" dirty="0"/>
          </a:p>
          <a:p>
            <a:r>
              <a:rPr lang="bs-Latn-BA" dirty="0"/>
              <a:t>Za prostorne informacije ili informacije s geografskom komponentom, metapodaci se bave odgovorom na pitanja o podacima </a:t>
            </a:r>
          </a:p>
          <a:p>
            <a:pPr lvl="1"/>
            <a:r>
              <a:rPr lang="bs-Latn-BA" dirty="0"/>
              <a:t>"što? , kada? , tko? , gdje?  i kako? ".</a:t>
            </a:r>
          </a:p>
        </p:txBody>
      </p:sp>
    </p:spTree>
    <p:extLst>
      <p:ext uri="{BB962C8B-B14F-4D97-AF65-F5344CB8AC3E}">
        <p14:creationId xmlns:p14="http://schemas.microsoft.com/office/powerpoint/2010/main" val="27200574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bs-Latn-BA"/>
          </a:p>
        </p:txBody>
      </p:sp>
      <p:sp>
        <p:nvSpPr>
          <p:cNvPr id="3" name="Content Placeholder 2"/>
          <p:cNvSpPr>
            <a:spLocks noGrp="1"/>
          </p:cNvSpPr>
          <p:nvPr>
            <p:ph idx="1"/>
          </p:nvPr>
        </p:nvSpPr>
        <p:spPr/>
        <p:txBody>
          <a:bodyPr>
            <a:normAutofit fontScale="70000" lnSpcReduction="20000"/>
          </a:bodyPr>
          <a:lstStyle/>
          <a:p>
            <a:r>
              <a:rPr lang="bs-Latn-BA" dirty="0"/>
              <a:t>Dobiti od metapodataka:</a:t>
            </a:r>
          </a:p>
          <a:p>
            <a:endParaRPr lang="bs-Latn-BA" dirty="0"/>
          </a:p>
          <a:p>
            <a:pPr lvl="1"/>
            <a:r>
              <a:rPr lang="bs-Latn-BA" dirty="0"/>
              <a:t>Metapodaci pomažu organiziranje i održavanje ulaganja neke institucije u podatke, u obliku kataloga</a:t>
            </a:r>
          </a:p>
          <a:p>
            <a:pPr lvl="1"/>
            <a:endParaRPr lang="bs-Latn-BA" dirty="0"/>
          </a:p>
          <a:p>
            <a:pPr lvl="1"/>
            <a:r>
              <a:rPr lang="bs-Latn-BA" dirty="0"/>
              <a:t>Koordinirani razvoj metapodataka omogućava izbjegavanje dupliciranja, kako vremena i uloženih sredstava, tako i skupova podataka</a:t>
            </a:r>
          </a:p>
          <a:p>
            <a:pPr lvl="1"/>
            <a:endParaRPr lang="bs-Latn-BA" dirty="0"/>
          </a:p>
          <a:p>
            <a:pPr lvl="1"/>
            <a:r>
              <a:rPr lang="bs-Latn-BA" dirty="0"/>
              <a:t>Korisnicima se omogućava pronalazak dostupnih geoprostornih i drugih podataka koji su relevantni za područje interesa</a:t>
            </a:r>
          </a:p>
          <a:p>
            <a:pPr lvl="1"/>
            <a:endParaRPr lang="bs-Latn-BA" dirty="0"/>
          </a:p>
          <a:p>
            <a:pPr lvl="1"/>
            <a:r>
              <a:rPr lang="bs-Latn-BA" dirty="0"/>
              <a:t>Prikupljanje metapodataka gradi i poboljšava postupke upravljanja podacima geoprostorne zajednice</a:t>
            </a:r>
          </a:p>
          <a:p>
            <a:pPr lvl="1"/>
            <a:endParaRPr lang="bs-Latn-BA" dirty="0"/>
          </a:p>
          <a:p>
            <a:pPr lvl="1"/>
            <a:r>
              <a:rPr lang="bs-Latn-BA" dirty="0"/>
              <a:t>Objavljivanje metapodataka potiče dostupnost geoprostornih podataka izvan tradicionalne geoprostorne zajednice</a:t>
            </a:r>
          </a:p>
          <a:p>
            <a:pPr lvl="1"/>
            <a:endParaRPr lang="bs-Latn-BA" dirty="0"/>
          </a:p>
          <a:p>
            <a:pPr lvl="1"/>
            <a:r>
              <a:rPr lang="bs-Latn-BA" dirty="0"/>
              <a:t>Davatelji podataka mogu oglašavati i promicati dostupnost svojih podataka i </a:t>
            </a:r>
          </a:p>
          <a:p>
            <a:pPr lvl="1"/>
            <a:endParaRPr lang="bs-Latn-BA" dirty="0"/>
          </a:p>
          <a:p>
            <a:pPr lvl="1"/>
            <a:r>
              <a:rPr lang="bs-Latn-BA" dirty="0"/>
              <a:t>Povezivanje s on-line servisima (npr. tekstualna izvješća, slike, mapiranje weba i e- trgovina) koji se odnose na njihove specifične skupove podataka .</a:t>
            </a:r>
          </a:p>
          <a:p>
            <a:endParaRPr lang="bs-Latn-BA" dirty="0"/>
          </a:p>
        </p:txBody>
      </p:sp>
    </p:spTree>
    <p:extLst>
      <p:ext uri="{BB962C8B-B14F-4D97-AF65-F5344CB8AC3E}">
        <p14:creationId xmlns:p14="http://schemas.microsoft.com/office/powerpoint/2010/main" val="30255930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bs-Latn-BA"/>
          </a:p>
        </p:txBody>
      </p:sp>
      <p:sp>
        <p:nvSpPr>
          <p:cNvPr id="3" name="Content Placeholder 2"/>
          <p:cNvSpPr>
            <a:spLocks noGrp="1"/>
          </p:cNvSpPr>
          <p:nvPr>
            <p:ph idx="1"/>
          </p:nvPr>
        </p:nvSpPr>
        <p:spPr/>
        <p:txBody>
          <a:bodyPr>
            <a:normAutofit fontScale="85000" lnSpcReduction="20000"/>
          </a:bodyPr>
          <a:lstStyle/>
          <a:p>
            <a:r>
              <a:rPr lang="bs-Latn-BA" dirty="0"/>
              <a:t>Tehnička specifikacija ISO 19139 pruža normativne smjernice u obliku XML Shema dokumenta (XSD) i definira kako metapodaci moraju biti strukturirani, kao i definiranje načina provjere valjanosti i razmjenu XML dokumenta. </a:t>
            </a:r>
          </a:p>
          <a:p>
            <a:endParaRPr lang="bs-Latn-BA" dirty="0"/>
          </a:p>
          <a:p>
            <a:r>
              <a:rPr lang="vi-VN" dirty="0">
                <a:latin typeface="Calibri" pitchFamily="34" charset="0"/>
              </a:rPr>
              <a:t>Metapodaci moraju sadržavati podatke o:</a:t>
            </a:r>
          </a:p>
          <a:p>
            <a:pPr lvl="1"/>
            <a:r>
              <a:rPr lang="vi-VN" dirty="0">
                <a:latin typeface="Calibri" pitchFamily="34" charset="0"/>
              </a:rPr>
              <a:t>usklađenosti skupova prostornih podataka s provedbenim pravilima predviđenim u članku 7 (1) INSPIRE direktive; </a:t>
            </a:r>
            <a:endParaRPr lang="bs-Latn-BA" dirty="0">
              <a:latin typeface="Calibri" pitchFamily="34" charset="0"/>
            </a:endParaRPr>
          </a:p>
          <a:p>
            <a:pPr lvl="1"/>
            <a:endParaRPr lang="vi-VN" dirty="0">
              <a:latin typeface="Calibri" pitchFamily="34" charset="0"/>
            </a:endParaRPr>
          </a:p>
          <a:p>
            <a:pPr lvl="1"/>
            <a:r>
              <a:rPr lang="vi-VN" dirty="0">
                <a:latin typeface="Calibri" pitchFamily="34" charset="0"/>
              </a:rPr>
              <a:t>uvjeti koji se primjenjuju za pristup i korištenje prostornih podataka i usluga i, gdje je to primjenjivo, odgovarajuće naknade;</a:t>
            </a:r>
            <a:endParaRPr lang="bs-Latn-BA" dirty="0">
              <a:latin typeface="Calibri" pitchFamily="34" charset="0"/>
            </a:endParaRPr>
          </a:p>
          <a:p>
            <a:pPr lvl="1"/>
            <a:endParaRPr lang="vi-VN" dirty="0">
              <a:latin typeface="Calibri" pitchFamily="34" charset="0"/>
            </a:endParaRPr>
          </a:p>
          <a:p>
            <a:pPr lvl="1"/>
            <a:r>
              <a:rPr lang="vi-VN" dirty="0">
                <a:latin typeface="Calibri" pitchFamily="34" charset="0"/>
              </a:rPr>
              <a:t>kvalitetu i valjanost skupova prostornih podataka;</a:t>
            </a:r>
            <a:endParaRPr lang="bs-Latn-BA" dirty="0">
              <a:latin typeface="Calibri" pitchFamily="34" charset="0"/>
            </a:endParaRPr>
          </a:p>
          <a:p>
            <a:pPr lvl="1"/>
            <a:endParaRPr lang="vi-VN" dirty="0">
              <a:latin typeface="Calibri" pitchFamily="34" charset="0"/>
            </a:endParaRPr>
          </a:p>
          <a:p>
            <a:pPr lvl="1"/>
            <a:r>
              <a:rPr lang="vi-VN" dirty="0">
                <a:latin typeface="Calibri" pitchFamily="34" charset="0"/>
              </a:rPr>
              <a:t>javne institucije odgovorne za osnivanje, upravljanje, održavanje i distribuciju skupova i servisa prostornih podataka;</a:t>
            </a:r>
            <a:endParaRPr lang="bs-Latn-BA" dirty="0">
              <a:latin typeface="Calibri" pitchFamily="34" charset="0"/>
            </a:endParaRPr>
          </a:p>
          <a:p>
            <a:pPr lvl="1"/>
            <a:endParaRPr lang="vi-VN" dirty="0">
              <a:latin typeface="Calibri" pitchFamily="34" charset="0"/>
            </a:endParaRPr>
          </a:p>
          <a:p>
            <a:pPr lvl="1"/>
            <a:r>
              <a:rPr lang="vi-VN" dirty="0">
                <a:latin typeface="Calibri" pitchFamily="34" charset="0"/>
              </a:rPr>
              <a:t>ograničenja pristupa javnosti i razlozima takvih ograničenja, u skladu s člankom 13. INSPIRE direktive</a:t>
            </a:r>
            <a:r>
              <a:rPr lang="vi-VN" dirty="0"/>
              <a:t>.</a:t>
            </a:r>
          </a:p>
          <a:p>
            <a:endParaRPr lang="bs-Latn-BA" dirty="0"/>
          </a:p>
        </p:txBody>
      </p:sp>
    </p:spTree>
    <p:extLst>
      <p:ext uri="{BB962C8B-B14F-4D97-AF65-F5344CB8AC3E}">
        <p14:creationId xmlns:p14="http://schemas.microsoft.com/office/powerpoint/2010/main" val="28027355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s-Latn-BA" dirty="0"/>
              <a:t>Elementi metapodataka</a:t>
            </a:r>
          </a:p>
        </p:txBody>
      </p:sp>
      <p:sp>
        <p:nvSpPr>
          <p:cNvPr id="3" name="Content Placeholder 2"/>
          <p:cNvSpPr>
            <a:spLocks noGrp="1"/>
          </p:cNvSpPr>
          <p:nvPr>
            <p:ph idx="1"/>
          </p:nvPr>
        </p:nvSpPr>
        <p:spPr/>
        <p:txBody>
          <a:bodyPr/>
          <a:lstStyle/>
          <a:p>
            <a:r>
              <a:rPr lang="bs-Latn-BA" dirty="0"/>
              <a:t>Za potrebe opisivanja elemenata metapodataka opisat ćemo standard „Dublin Core Metadata Element Set, Version 1.1: Reference Description“ </a:t>
            </a:r>
          </a:p>
          <a:p>
            <a:endParaRPr lang="bs-Latn-BA" dirty="0"/>
          </a:p>
        </p:txBody>
      </p:sp>
      <p:graphicFrame>
        <p:nvGraphicFramePr>
          <p:cNvPr id="4" name="Table 3"/>
          <p:cNvGraphicFramePr>
            <a:graphicFrameLocks noGrp="1"/>
          </p:cNvGraphicFramePr>
          <p:nvPr>
            <p:extLst>
              <p:ext uri="{D42A27DB-BD31-4B8C-83A1-F6EECF244321}">
                <p14:modId xmlns:p14="http://schemas.microsoft.com/office/powerpoint/2010/main" val="1002297146"/>
              </p:ext>
            </p:extLst>
          </p:nvPr>
        </p:nvGraphicFramePr>
        <p:xfrm>
          <a:off x="323529" y="2780928"/>
          <a:ext cx="7704855" cy="3185160"/>
        </p:xfrm>
        <a:graphic>
          <a:graphicData uri="http://schemas.openxmlformats.org/drawingml/2006/table">
            <a:tbl>
              <a:tblPr firstRow="1" firstCol="1" bandRow="1">
                <a:tableStyleId>{5C22544A-7EE6-4342-B048-85BDC9FD1C3A}</a:tableStyleId>
              </a:tblPr>
              <a:tblGrid>
                <a:gridCol w="936103">
                  <a:extLst>
                    <a:ext uri="{9D8B030D-6E8A-4147-A177-3AD203B41FA5}">
                      <a16:colId xmlns:a16="http://schemas.microsoft.com/office/drawing/2014/main" val="20000"/>
                    </a:ext>
                  </a:extLst>
                </a:gridCol>
                <a:gridCol w="6768752">
                  <a:extLst>
                    <a:ext uri="{9D8B030D-6E8A-4147-A177-3AD203B41FA5}">
                      <a16:colId xmlns:a16="http://schemas.microsoft.com/office/drawing/2014/main" val="20001"/>
                    </a:ext>
                  </a:extLst>
                </a:gridCol>
              </a:tblGrid>
              <a:tr h="0">
                <a:tc gridSpan="2">
                  <a:txBody>
                    <a:bodyPr/>
                    <a:lstStyle/>
                    <a:p>
                      <a:pPr algn="just">
                        <a:spcBef>
                          <a:spcPts val="300"/>
                        </a:spcBef>
                        <a:spcAft>
                          <a:spcPts val="300"/>
                        </a:spcAft>
                      </a:pPr>
                      <a:r>
                        <a:rPr lang="bs-Latn-BA" sz="1100" dirty="0">
                          <a:effectLst/>
                        </a:rPr>
                        <a:t>Term name /izraz: Contributor (Subjekt IPP)</a:t>
                      </a:r>
                      <a:endParaRPr lang="bs-Latn-BA" sz="1200" dirty="0">
                        <a:effectLst/>
                        <a:latin typeface="Calibri"/>
                        <a:ea typeface="MS Mincho"/>
                        <a:cs typeface="Times New Roman"/>
                      </a:endParaRPr>
                    </a:p>
                  </a:txBody>
                  <a:tcPr marL="68580" marR="68580" marT="0" marB="0"/>
                </a:tc>
                <a:tc hMerge="1">
                  <a:txBody>
                    <a:bodyPr/>
                    <a:lstStyle/>
                    <a:p>
                      <a:endParaRPr lang="bs-Latn-BA"/>
                    </a:p>
                  </a:txBody>
                  <a:tcPr/>
                </a:tc>
                <a:extLst>
                  <a:ext uri="{0D108BD9-81ED-4DB2-BD59-A6C34878D82A}">
                    <a16:rowId xmlns:a16="http://schemas.microsoft.com/office/drawing/2014/main" val="10000"/>
                  </a:ext>
                </a:extLst>
              </a:tr>
              <a:tr h="0">
                <a:tc>
                  <a:txBody>
                    <a:bodyPr/>
                    <a:lstStyle/>
                    <a:p>
                      <a:pPr algn="just">
                        <a:spcBef>
                          <a:spcPts val="300"/>
                        </a:spcBef>
                        <a:spcAft>
                          <a:spcPts val="300"/>
                        </a:spcAft>
                      </a:pPr>
                      <a:r>
                        <a:rPr lang="bs-Latn-BA" sz="1100">
                          <a:effectLst/>
                        </a:rPr>
                        <a:t>URI</a:t>
                      </a:r>
                      <a:endParaRPr lang="bs-Latn-BA" sz="1200">
                        <a:effectLst/>
                        <a:latin typeface="Calibri"/>
                        <a:ea typeface="MS Mincho"/>
                        <a:cs typeface="Times New Roman"/>
                      </a:endParaRPr>
                    </a:p>
                  </a:txBody>
                  <a:tcPr marL="68580" marR="68580" marT="0" marB="0"/>
                </a:tc>
                <a:tc>
                  <a:txBody>
                    <a:bodyPr/>
                    <a:lstStyle/>
                    <a:p>
                      <a:pPr algn="just">
                        <a:spcBef>
                          <a:spcPts val="300"/>
                        </a:spcBef>
                        <a:spcAft>
                          <a:spcPts val="300"/>
                        </a:spcAft>
                      </a:pPr>
                      <a:r>
                        <a:rPr lang="bs-Latn-BA" sz="1100" u="sng">
                          <a:effectLst/>
                          <a:hlinkClick r:id="rId2"/>
                        </a:rPr>
                        <a:t>http://purl.org/dc/elements/1.1/contributor</a:t>
                      </a:r>
                      <a:r>
                        <a:rPr lang="bs-Latn-BA" sz="1100">
                          <a:effectLst/>
                        </a:rPr>
                        <a:t> </a:t>
                      </a:r>
                      <a:endParaRPr lang="bs-Latn-BA" sz="1200">
                        <a:effectLst/>
                        <a:latin typeface="Calibri"/>
                        <a:ea typeface="MS Mincho"/>
                        <a:cs typeface="Times New Roman"/>
                      </a:endParaRPr>
                    </a:p>
                  </a:txBody>
                  <a:tcPr marL="68580" marR="68580" marT="0" marB="0"/>
                </a:tc>
                <a:extLst>
                  <a:ext uri="{0D108BD9-81ED-4DB2-BD59-A6C34878D82A}">
                    <a16:rowId xmlns:a16="http://schemas.microsoft.com/office/drawing/2014/main" val="10001"/>
                  </a:ext>
                </a:extLst>
              </a:tr>
              <a:tr h="0">
                <a:tc>
                  <a:txBody>
                    <a:bodyPr/>
                    <a:lstStyle/>
                    <a:p>
                      <a:pPr algn="just">
                        <a:spcBef>
                          <a:spcPts val="300"/>
                        </a:spcBef>
                        <a:spcAft>
                          <a:spcPts val="300"/>
                        </a:spcAft>
                      </a:pPr>
                      <a:r>
                        <a:rPr lang="bs-Latn-BA" sz="1100">
                          <a:effectLst/>
                        </a:rPr>
                        <a:t>Label</a:t>
                      </a:r>
                      <a:endParaRPr lang="bs-Latn-BA" sz="1200">
                        <a:effectLst/>
                        <a:latin typeface="Calibri"/>
                        <a:ea typeface="MS Mincho"/>
                        <a:cs typeface="Times New Roman"/>
                      </a:endParaRPr>
                    </a:p>
                  </a:txBody>
                  <a:tcPr marL="68580" marR="68580" marT="0" marB="0"/>
                </a:tc>
                <a:tc>
                  <a:txBody>
                    <a:bodyPr/>
                    <a:lstStyle/>
                    <a:p>
                      <a:pPr algn="just">
                        <a:spcBef>
                          <a:spcPts val="300"/>
                        </a:spcBef>
                        <a:spcAft>
                          <a:spcPts val="300"/>
                        </a:spcAft>
                      </a:pPr>
                      <a:r>
                        <a:rPr lang="bs-Latn-BA" sz="1100">
                          <a:effectLst/>
                        </a:rPr>
                        <a:t>Subjekt IPP </a:t>
                      </a:r>
                      <a:endParaRPr lang="bs-Latn-BA" sz="1200">
                        <a:effectLst/>
                        <a:latin typeface="Calibri"/>
                        <a:ea typeface="MS Mincho"/>
                        <a:cs typeface="Times New Roman"/>
                      </a:endParaRPr>
                    </a:p>
                  </a:txBody>
                  <a:tcPr marL="68580" marR="68580" marT="0" marB="0"/>
                </a:tc>
                <a:extLst>
                  <a:ext uri="{0D108BD9-81ED-4DB2-BD59-A6C34878D82A}">
                    <a16:rowId xmlns:a16="http://schemas.microsoft.com/office/drawing/2014/main" val="10002"/>
                  </a:ext>
                </a:extLst>
              </a:tr>
              <a:tr h="0">
                <a:tc>
                  <a:txBody>
                    <a:bodyPr/>
                    <a:lstStyle/>
                    <a:p>
                      <a:pPr algn="just">
                        <a:spcBef>
                          <a:spcPts val="300"/>
                        </a:spcBef>
                        <a:spcAft>
                          <a:spcPts val="300"/>
                        </a:spcAft>
                      </a:pPr>
                      <a:r>
                        <a:rPr lang="bs-Latn-BA" sz="1100">
                          <a:effectLst/>
                        </a:rPr>
                        <a:t>Definition</a:t>
                      </a:r>
                      <a:endParaRPr lang="bs-Latn-BA" sz="1200">
                        <a:effectLst/>
                        <a:latin typeface="Calibri"/>
                        <a:ea typeface="MS Mincho"/>
                        <a:cs typeface="Times New Roman"/>
                      </a:endParaRPr>
                    </a:p>
                  </a:txBody>
                  <a:tcPr marL="68580" marR="68580" marT="0" marB="0"/>
                </a:tc>
                <a:tc>
                  <a:txBody>
                    <a:bodyPr/>
                    <a:lstStyle/>
                    <a:p>
                      <a:pPr algn="just">
                        <a:spcBef>
                          <a:spcPts val="300"/>
                        </a:spcBef>
                        <a:spcAft>
                          <a:spcPts val="300"/>
                        </a:spcAft>
                      </a:pPr>
                      <a:r>
                        <a:rPr lang="bs-Latn-BA" sz="1100">
                          <a:effectLst/>
                        </a:rPr>
                        <a:t>Subjekat odgovoran za davanje izvora podataka.</a:t>
                      </a:r>
                      <a:endParaRPr lang="bs-Latn-BA" sz="1200">
                        <a:effectLst/>
                        <a:latin typeface="Calibri"/>
                        <a:ea typeface="MS Mincho"/>
                        <a:cs typeface="Times New Roman"/>
                      </a:endParaRPr>
                    </a:p>
                  </a:txBody>
                  <a:tcPr marL="68580" marR="68580" marT="0" marB="0"/>
                </a:tc>
                <a:extLst>
                  <a:ext uri="{0D108BD9-81ED-4DB2-BD59-A6C34878D82A}">
                    <a16:rowId xmlns:a16="http://schemas.microsoft.com/office/drawing/2014/main" val="10003"/>
                  </a:ext>
                </a:extLst>
              </a:tr>
              <a:tr h="0">
                <a:tc>
                  <a:txBody>
                    <a:bodyPr/>
                    <a:lstStyle/>
                    <a:p>
                      <a:pPr algn="just">
                        <a:spcBef>
                          <a:spcPts val="300"/>
                        </a:spcBef>
                        <a:spcAft>
                          <a:spcPts val="300"/>
                        </a:spcAft>
                      </a:pPr>
                      <a:r>
                        <a:rPr lang="bs-Latn-BA" sz="1100">
                          <a:effectLst/>
                        </a:rPr>
                        <a:t>Comment</a:t>
                      </a:r>
                      <a:endParaRPr lang="bs-Latn-BA" sz="1200">
                        <a:effectLst/>
                        <a:latin typeface="Calibri"/>
                        <a:ea typeface="MS Mincho"/>
                        <a:cs typeface="Times New Roman"/>
                      </a:endParaRPr>
                    </a:p>
                  </a:txBody>
                  <a:tcPr marL="68580" marR="68580" marT="0" marB="0"/>
                </a:tc>
                <a:tc>
                  <a:txBody>
                    <a:bodyPr/>
                    <a:lstStyle/>
                    <a:p>
                      <a:pPr algn="just">
                        <a:spcBef>
                          <a:spcPts val="300"/>
                        </a:spcBef>
                        <a:spcAft>
                          <a:spcPts val="300"/>
                        </a:spcAft>
                      </a:pPr>
                      <a:r>
                        <a:rPr lang="bs-Latn-BA" sz="1100" dirty="0">
                          <a:effectLst/>
                        </a:rPr>
                        <a:t>Npr. Subjekt IPP uključuje ime kontakt osobe, institucije (organizacije) ili usluge. Uobičajeno, ime Subjekta IPP treba koristiti za označavanje institucije.</a:t>
                      </a:r>
                      <a:endParaRPr lang="bs-Latn-BA" sz="1200" dirty="0">
                        <a:effectLst/>
                        <a:latin typeface="Calibri"/>
                        <a:ea typeface="MS Mincho"/>
                        <a:cs typeface="Times New Roman"/>
                      </a:endParaRPr>
                    </a:p>
                  </a:txBody>
                  <a:tcPr marL="68580" marR="68580" marT="0" marB="0"/>
                </a:tc>
                <a:extLst>
                  <a:ext uri="{0D108BD9-81ED-4DB2-BD59-A6C34878D82A}">
                    <a16:rowId xmlns:a16="http://schemas.microsoft.com/office/drawing/2014/main" val="10004"/>
                  </a:ext>
                </a:extLst>
              </a:tr>
              <a:tr h="0">
                <a:tc gridSpan="2">
                  <a:txBody>
                    <a:bodyPr/>
                    <a:lstStyle/>
                    <a:p>
                      <a:pPr algn="just">
                        <a:spcBef>
                          <a:spcPts val="300"/>
                        </a:spcBef>
                        <a:spcAft>
                          <a:spcPts val="300"/>
                        </a:spcAft>
                      </a:pPr>
                      <a:r>
                        <a:rPr lang="bs-Latn-BA" sz="1100" dirty="0">
                          <a:effectLst/>
                        </a:rPr>
                        <a:t>Term name: coverage (obuhvat)</a:t>
                      </a:r>
                      <a:endParaRPr lang="bs-Latn-BA" sz="1200" dirty="0">
                        <a:effectLst/>
                        <a:latin typeface="Calibri"/>
                        <a:ea typeface="MS Mincho"/>
                        <a:cs typeface="Times New Roman"/>
                      </a:endParaRPr>
                    </a:p>
                  </a:txBody>
                  <a:tcPr marL="68580" marR="68580" marT="0" marB="0"/>
                </a:tc>
                <a:tc hMerge="1">
                  <a:txBody>
                    <a:bodyPr/>
                    <a:lstStyle/>
                    <a:p>
                      <a:endParaRPr lang="bs-Latn-BA"/>
                    </a:p>
                  </a:txBody>
                  <a:tcPr/>
                </a:tc>
                <a:extLst>
                  <a:ext uri="{0D108BD9-81ED-4DB2-BD59-A6C34878D82A}">
                    <a16:rowId xmlns:a16="http://schemas.microsoft.com/office/drawing/2014/main" val="10005"/>
                  </a:ext>
                </a:extLst>
              </a:tr>
              <a:tr h="0">
                <a:tc>
                  <a:txBody>
                    <a:bodyPr/>
                    <a:lstStyle/>
                    <a:p>
                      <a:pPr algn="just">
                        <a:spcBef>
                          <a:spcPts val="300"/>
                        </a:spcBef>
                        <a:spcAft>
                          <a:spcPts val="300"/>
                        </a:spcAft>
                      </a:pPr>
                      <a:r>
                        <a:rPr lang="bs-Latn-BA" sz="1100">
                          <a:effectLst/>
                        </a:rPr>
                        <a:t>URI</a:t>
                      </a:r>
                      <a:endParaRPr lang="bs-Latn-BA" sz="1200">
                        <a:effectLst/>
                        <a:latin typeface="Calibri"/>
                        <a:ea typeface="MS Mincho"/>
                        <a:cs typeface="Times New Roman"/>
                      </a:endParaRPr>
                    </a:p>
                  </a:txBody>
                  <a:tcPr marL="68580" marR="68580" marT="0" marB="0"/>
                </a:tc>
                <a:tc>
                  <a:txBody>
                    <a:bodyPr/>
                    <a:lstStyle/>
                    <a:p>
                      <a:pPr algn="just">
                        <a:spcBef>
                          <a:spcPts val="300"/>
                        </a:spcBef>
                        <a:spcAft>
                          <a:spcPts val="300"/>
                        </a:spcAft>
                      </a:pPr>
                      <a:r>
                        <a:rPr lang="bs-Latn-BA" sz="1100" u="sng" dirty="0">
                          <a:effectLst/>
                          <a:hlinkClick r:id="rId3"/>
                        </a:rPr>
                        <a:t>http://purl.org/dc/elements/1.1/coverage</a:t>
                      </a:r>
                      <a:r>
                        <a:rPr lang="bs-Latn-BA" sz="1100" dirty="0">
                          <a:effectLst/>
                        </a:rPr>
                        <a:t> </a:t>
                      </a:r>
                      <a:endParaRPr lang="bs-Latn-BA" sz="1200" dirty="0">
                        <a:effectLst/>
                        <a:latin typeface="Calibri"/>
                        <a:ea typeface="MS Mincho"/>
                        <a:cs typeface="Times New Roman"/>
                      </a:endParaRPr>
                    </a:p>
                  </a:txBody>
                  <a:tcPr marL="68580" marR="68580" marT="0" marB="0"/>
                </a:tc>
                <a:extLst>
                  <a:ext uri="{0D108BD9-81ED-4DB2-BD59-A6C34878D82A}">
                    <a16:rowId xmlns:a16="http://schemas.microsoft.com/office/drawing/2014/main" val="10006"/>
                  </a:ext>
                </a:extLst>
              </a:tr>
              <a:tr h="0">
                <a:tc>
                  <a:txBody>
                    <a:bodyPr/>
                    <a:lstStyle/>
                    <a:p>
                      <a:pPr algn="just">
                        <a:spcBef>
                          <a:spcPts val="300"/>
                        </a:spcBef>
                        <a:spcAft>
                          <a:spcPts val="300"/>
                        </a:spcAft>
                      </a:pPr>
                      <a:r>
                        <a:rPr lang="bs-Latn-BA" sz="1100">
                          <a:effectLst/>
                        </a:rPr>
                        <a:t>Label</a:t>
                      </a:r>
                      <a:endParaRPr lang="bs-Latn-BA" sz="1200">
                        <a:effectLst/>
                        <a:latin typeface="Calibri"/>
                        <a:ea typeface="MS Mincho"/>
                        <a:cs typeface="Times New Roman"/>
                      </a:endParaRPr>
                    </a:p>
                  </a:txBody>
                  <a:tcPr marL="68580" marR="68580" marT="0" marB="0"/>
                </a:tc>
                <a:tc>
                  <a:txBody>
                    <a:bodyPr/>
                    <a:lstStyle/>
                    <a:p>
                      <a:pPr algn="just">
                        <a:spcBef>
                          <a:spcPts val="300"/>
                        </a:spcBef>
                        <a:spcAft>
                          <a:spcPts val="300"/>
                        </a:spcAft>
                      </a:pPr>
                      <a:r>
                        <a:rPr lang="bs-Latn-BA" sz="1100">
                          <a:effectLst/>
                        </a:rPr>
                        <a:t>Obuhvat</a:t>
                      </a:r>
                      <a:endParaRPr lang="bs-Latn-BA" sz="1200">
                        <a:effectLst/>
                        <a:latin typeface="Calibri"/>
                        <a:ea typeface="MS Mincho"/>
                        <a:cs typeface="Times New Roman"/>
                      </a:endParaRPr>
                    </a:p>
                  </a:txBody>
                  <a:tcPr marL="68580" marR="68580" marT="0" marB="0"/>
                </a:tc>
                <a:extLst>
                  <a:ext uri="{0D108BD9-81ED-4DB2-BD59-A6C34878D82A}">
                    <a16:rowId xmlns:a16="http://schemas.microsoft.com/office/drawing/2014/main" val="10007"/>
                  </a:ext>
                </a:extLst>
              </a:tr>
              <a:tr h="0">
                <a:tc>
                  <a:txBody>
                    <a:bodyPr/>
                    <a:lstStyle/>
                    <a:p>
                      <a:pPr algn="just">
                        <a:spcBef>
                          <a:spcPts val="300"/>
                        </a:spcBef>
                        <a:spcAft>
                          <a:spcPts val="300"/>
                        </a:spcAft>
                      </a:pPr>
                      <a:r>
                        <a:rPr lang="bs-Latn-BA" sz="1100">
                          <a:effectLst/>
                        </a:rPr>
                        <a:t>Definition</a:t>
                      </a:r>
                      <a:endParaRPr lang="bs-Latn-BA" sz="1200">
                        <a:effectLst/>
                        <a:latin typeface="Calibri"/>
                        <a:ea typeface="MS Mincho"/>
                        <a:cs typeface="Times New Roman"/>
                      </a:endParaRPr>
                    </a:p>
                  </a:txBody>
                  <a:tcPr marL="68580" marR="68580" marT="0" marB="0"/>
                </a:tc>
                <a:tc>
                  <a:txBody>
                    <a:bodyPr/>
                    <a:lstStyle/>
                    <a:p>
                      <a:pPr algn="just">
                        <a:spcBef>
                          <a:spcPts val="300"/>
                        </a:spcBef>
                        <a:spcAft>
                          <a:spcPts val="300"/>
                        </a:spcAft>
                      </a:pPr>
                      <a:r>
                        <a:rPr lang="bs-Latn-BA" sz="1100">
                          <a:effectLst/>
                        </a:rPr>
                        <a:t>Prostorna ili vremenska tema izvora podataka, prostorna primjenjivost izvora podataka ili nadležnost pod kojim je resurs/izvor relevantan.</a:t>
                      </a:r>
                      <a:endParaRPr lang="bs-Latn-BA" sz="1200">
                        <a:effectLst/>
                        <a:latin typeface="Calibri"/>
                        <a:ea typeface="MS Mincho"/>
                        <a:cs typeface="Times New Roman"/>
                      </a:endParaRPr>
                    </a:p>
                  </a:txBody>
                  <a:tcPr marL="68580" marR="68580" marT="0" marB="0"/>
                </a:tc>
                <a:extLst>
                  <a:ext uri="{0D108BD9-81ED-4DB2-BD59-A6C34878D82A}">
                    <a16:rowId xmlns:a16="http://schemas.microsoft.com/office/drawing/2014/main" val="10008"/>
                  </a:ext>
                </a:extLst>
              </a:tr>
              <a:tr h="0">
                <a:tc>
                  <a:txBody>
                    <a:bodyPr/>
                    <a:lstStyle/>
                    <a:p>
                      <a:pPr algn="just">
                        <a:spcBef>
                          <a:spcPts val="300"/>
                        </a:spcBef>
                        <a:spcAft>
                          <a:spcPts val="300"/>
                        </a:spcAft>
                      </a:pPr>
                      <a:r>
                        <a:rPr lang="bs-Latn-BA" sz="1100">
                          <a:effectLst/>
                        </a:rPr>
                        <a:t>Comment</a:t>
                      </a:r>
                      <a:endParaRPr lang="bs-Latn-BA" sz="1200">
                        <a:effectLst/>
                        <a:latin typeface="Calibri"/>
                        <a:ea typeface="MS Mincho"/>
                        <a:cs typeface="Times New Roman"/>
                      </a:endParaRPr>
                    </a:p>
                  </a:txBody>
                  <a:tcPr marL="68580" marR="68580" marT="0" marB="0"/>
                </a:tc>
                <a:tc>
                  <a:txBody>
                    <a:bodyPr/>
                    <a:lstStyle/>
                    <a:p>
                      <a:pPr algn="just">
                        <a:spcBef>
                          <a:spcPts val="300"/>
                        </a:spcBef>
                        <a:spcAft>
                          <a:spcPts val="300"/>
                        </a:spcAft>
                      </a:pPr>
                      <a:r>
                        <a:rPr lang="bs-Latn-BA" sz="1100">
                          <a:effectLst/>
                        </a:rPr>
                        <a:t>Prostorna tema i prostorno primjenjivost mogu biti imenovano mjesto ili mjesto određeno zemljopisnim koordinatama. Vremenska tema može biti navedeni period, datum ili datumski raspon. Nadležnost može biti imenovana administrativna jedinica ili geografsko mjesto na koje se resurs primjenjuje. Preporučena najbolja praksa je upotreba kontroliranog rječnika kao što je Thesaurus of Geographic Names [TGN]. Gdje je prikladno, imenovana mjesta ili vremenska razdoblja mogu se koristiti umjesto numeričkih identifikatora kao što su skupovi koordinata ili datumske raspone.</a:t>
                      </a:r>
                      <a:endParaRPr lang="bs-Latn-BA" sz="1200">
                        <a:effectLst/>
                        <a:latin typeface="Calibri"/>
                        <a:ea typeface="MS Mincho"/>
                        <a:cs typeface="Times New Roman"/>
                      </a:endParaRPr>
                    </a:p>
                  </a:txBody>
                  <a:tcPr marL="68580" marR="68580" marT="0" marB="0"/>
                </a:tc>
                <a:extLst>
                  <a:ext uri="{0D108BD9-81ED-4DB2-BD59-A6C34878D82A}">
                    <a16:rowId xmlns:a16="http://schemas.microsoft.com/office/drawing/2014/main" val="10009"/>
                  </a:ext>
                </a:extLst>
              </a:tr>
              <a:tr h="0">
                <a:tc>
                  <a:txBody>
                    <a:bodyPr/>
                    <a:lstStyle/>
                    <a:p>
                      <a:pPr algn="just">
                        <a:spcBef>
                          <a:spcPts val="300"/>
                        </a:spcBef>
                        <a:spcAft>
                          <a:spcPts val="300"/>
                        </a:spcAft>
                      </a:pPr>
                      <a:r>
                        <a:rPr lang="bs-Latn-BA" sz="1100">
                          <a:effectLst/>
                        </a:rPr>
                        <a:t>References</a:t>
                      </a:r>
                      <a:endParaRPr lang="bs-Latn-BA" sz="1200">
                        <a:effectLst/>
                        <a:latin typeface="Calibri"/>
                        <a:ea typeface="MS Mincho"/>
                        <a:cs typeface="Times New Roman"/>
                      </a:endParaRPr>
                    </a:p>
                  </a:txBody>
                  <a:tcPr marL="68580" marR="68580" marT="0" marB="0"/>
                </a:tc>
                <a:tc>
                  <a:txBody>
                    <a:bodyPr/>
                    <a:lstStyle/>
                    <a:p>
                      <a:pPr algn="just">
                        <a:spcBef>
                          <a:spcPts val="300"/>
                        </a:spcBef>
                        <a:spcAft>
                          <a:spcPts val="300"/>
                        </a:spcAft>
                      </a:pPr>
                      <a:r>
                        <a:rPr lang="bs-Latn-BA" sz="1100" u="sng" dirty="0">
                          <a:effectLst/>
                          <a:hlinkClick r:id="rId4"/>
                        </a:rPr>
                        <a:t>http://www.getty.edu/research/tools/vocabulary/tgn/index.html</a:t>
                      </a:r>
                      <a:r>
                        <a:rPr lang="bs-Latn-BA" sz="1100" dirty="0">
                          <a:effectLst/>
                        </a:rPr>
                        <a:t> (kad već postoji formirana baza podataka za geografska imena)</a:t>
                      </a:r>
                      <a:endParaRPr lang="bs-Latn-BA" sz="1200" dirty="0">
                        <a:effectLst/>
                        <a:latin typeface="Calibri"/>
                        <a:ea typeface="MS Mincho"/>
                        <a:cs typeface="Times New Roman"/>
                      </a:endParaRPr>
                    </a:p>
                  </a:txBody>
                  <a:tcPr marL="68580" marR="68580" marT="0" marB="0"/>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39148456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bs-Latn-BA"/>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987587131"/>
              </p:ext>
            </p:extLst>
          </p:nvPr>
        </p:nvGraphicFramePr>
        <p:xfrm>
          <a:off x="395536" y="548680"/>
          <a:ext cx="7488832" cy="5688628"/>
        </p:xfrm>
        <a:graphic>
          <a:graphicData uri="http://schemas.openxmlformats.org/drawingml/2006/table">
            <a:tbl>
              <a:tblPr firstRow="1" firstCol="1" bandRow="1">
                <a:tableStyleId>{5C22544A-7EE6-4342-B048-85BDC9FD1C3A}</a:tableStyleId>
              </a:tblPr>
              <a:tblGrid>
                <a:gridCol w="1404720">
                  <a:extLst>
                    <a:ext uri="{9D8B030D-6E8A-4147-A177-3AD203B41FA5}">
                      <a16:colId xmlns:a16="http://schemas.microsoft.com/office/drawing/2014/main" val="20000"/>
                    </a:ext>
                  </a:extLst>
                </a:gridCol>
                <a:gridCol w="6084112">
                  <a:extLst>
                    <a:ext uri="{9D8B030D-6E8A-4147-A177-3AD203B41FA5}">
                      <a16:colId xmlns:a16="http://schemas.microsoft.com/office/drawing/2014/main" val="20001"/>
                    </a:ext>
                  </a:extLst>
                </a:gridCol>
              </a:tblGrid>
              <a:tr h="203165">
                <a:tc gridSpan="2">
                  <a:txBody>
                    <a:bodyPr/>
                    <a:lstStyle/>
                    <a:p>
                      <a:pPr algn="just">
                        <a:spcBef>
                          <a:spcPts val="300"/>
                        </a:spcBef>
                        <a:spcAft>
                          <a:spcPts val="300"/>
                        </a:spcAft>
                      </a:pPr>
                      <a:r>
                        <a:rPr lang="bs-Latn-BA" sz="1100" dirty="0">
                          <a:effectLst/>
                        </a:rPr>
                        <a:t>Term name: creator (kreator)</a:t>
                      </a:r>
                      <a:endParaRPr lang="bs-Latn-BA" sz="1200" dirty="0">
                        <a:effectLst/>
                        <a:latin typeface="Calibri"/>
                        <a:ea typeface="MS Mincho"/>
                        <a:cs typeface="Times New Roman"/>
                      </a:endParaRPr>
                    </a:p>
                  </a:txBody>
                  <a:tcPr marL="68580" marR="68580" marT="0" marB="0"/>
                </a:tc>
                <a:tc hMerge="1">
                  <a:txBody>
                    <a:bodyPr/>
                    <a:lstStyle/>
                    <a:p>
                      <a:endParaRPr lang="bs-Latn-BA"/>
                    </a:p>
                  </a:txBody>
                  <a:tcPr/>
                </a:tc>
                <a:extLst>
                  <a:ext uri="{0D108BD9-81ED-4DB2-BD59-A6C34878D82A}">
                    <a16:rowId xmlns:a16="http://schemas.microsoft.com/office/drawing/2014/main" val="10000"/>
                  </a:ext>
                </a:extLst>
              </a:tr>
              <a:tr h="203165">
                <a:tc>
                  <a:txBody>
                    <a:bodyPr/>
                    <a:lstStyle/>
                    <a:p>
                      <a:pPr algn="just">
                        <a:spcBef>
                          <a:spcPts val="300"/>
                        </a:spcBef>
                        <a:spcAft>
                          <a:spcPts val="300"/>
                        </a:spcAft>
                      </a:pPr>
                      <a:r>
                        <a:rPr lang="bs-Latn-BA" sz="1100">
                          <a:effectLst/>
                        </a:rPr>
                        <a:t>URI</a:t>
                      </a:r>
                      <a:endParaRPr lang="bs-Latn-BA" sz="1200">
                        <a:effectLst/>
                        <a:latin typeface="Calibri"/>
                        <a:ea typeface="MS Mincho"/>
                        <a:cs typeface="Times New Roman"/>
                      </a:endParaRPr>
                    </a:p>
                  </a:txBody>
                  <a:tcPr marL="68580" marR="68580" marT="0" marB="0"/>
                </a:tc>
                <a:tc>
                  <a:txBody>
                    <a:bodyPr/>
                    <a:lstStyle/>
                    <a:p>
                      <a:pPr algn="just">
                        <a:spcBef>
                          <a:spcPts val="300"/>
                        </a:spcBef>
                        <a:spcAft>
                          <a:spcPts val="300"/>
                        </a:spcAft>
                      </a:pPr>
                      <a:r>
                        <a:rPr lang="bs-Latn-BA" sz="1100" u="sng">
                          <a:effectLst/>
                          <a:hlinkClick r:id="rId2"/>
                        </a:rPr>
                        <a:t>http://purl.org/dc/elements/1.1/creator</a:t>
                      </a:r>
                      <a:endParaRPr lang="bs-Latn-BA" sz="1200">
                        <a:effectLst/>
                        <a:latin typeface="Calibri"/>
                        <a:ea typeface="MS Mincho"/>
                        <a:cs typeface="Times New Roman"/>
                      </a:endParaRPr>
                    </a:p>
                  </a:txBody>
                  <a:tcPr marL="68580" marR="68580" marT="0" marB="0"/>
                </a:tc>
                <a:extLst>
                  <a:ext uri="{0D108BD9-81ED-4DB2-BD59-A6C34878D82A}">
                    <a16:rowId xmlns:a16="http://schemas.microsoft.com/office/drawing/2014/main" val="10001"/>
                  </a:ext>
                </a:extLst>
              </a:tr>
              <a:tr h="203165">
                <a:tc>
                  <a:txBody>
                    <a:bodyPr/>
                    <a:lstStyle/>
                    <a:p>
                      <a:pPr algn="just">
                        <a:spcBef>
                          <a:spcPts val="300"/>
                        </a:spcBef>
                        <a:spcAft>
                          <a:spcPts val="300"/>
                        </a:spcAft>
                      </a:pPr>
                      <a:r>
                        <a:rPr lang="bs-Latn-BA" sz="1100">
                          <a:effectLst/>
                        </a:rPr>
                        <a:t>Label</a:t>
                      </a:r>
                      <a:endParaRPr lang="bs-Latn-BA" sz="1200">
                        <a:effectLst/>
                        <a:latin typeface="Calibri"/>
                        <a:ea typeface="MS Mincho"/>
                        <a:cs typeface="Times New Roman"/>
                      </a:endParaRPr>
                    </a:p>
                  </a:txBody>
                  <a:tcPr marL="68580" marR="68580" marT="0" marB="0"/>
                </a:tc>
                <a:tc>
                  <a:txBody>
                    <a:bodyPr/>
                    <a:lstStyle/>
                    <a:p>
                      <a:pPr algn="just">
                        <a:spcBef>
                          <a:spcPts val="300"/>
                        </a:spcBef>
                        <a:spcAft>
                          <a:spcPts val="300"/>
                        </a:spcAft>
                      </a:pPr>
                      <a:r>
                        <a:rPr lang="bs-Latn-BA" sz="1100">
                          <a:effectLst/>
                        </a:rPr>
                        <a:t>Kreator</a:t>
                      </a:r>
                      <a:endParaRPr lang="bs-Latn-BA" sz="1200">
                        <a:effectLst/>
                        <a:latin typeface="Calibri"/>
                        <a:ea typeface="MS Mincho"/>
                        <a:cs typeface="Times New Roman"/>
                      </a:endParaRPr>
                    </a:p>
                  </a:txBody>
                  <a:tcPr marL="68580" marR="68580" marT="0" marB="0"/>
                </a:tc>
                <a:extLst>
                  <a:ext uri="{0D108BD9-81ED-4DB2-BD59-A6C34878D82A}">
                    <a16:rowId xmlns:a16="http://schemas.microsoft.com/office/drawing/2014/main" val="10002"/>
                  </a:ext>
                </a:extLst>
              </a:tr>
              <a:tr h="203165">
                <a:tc>
                  <a:txBody>
                    <a:bodyPr/>
                    <a:lstStyle/>
                    <a:p>
                      <a:pPr algn="just">
                        <a:spcBef>
                          <a:spcPts val="300"/>
                        </a:spcBef>
                        <a:spcAft>
                          <a:spcPts val="300"/>
                        </a:spcAft>
                      </a:pPr>
                      <a:r>
                        <a:rPr lang="bs-Latn-BA" sz="1100">
                          <a:effectLst/>
                        </a:rPr>
                        <a:t>Definition</a:t>
                      </a:r>
                      <a:endParaRPr lang="bs-Latn-BA" sz="1200">
                        <a:effectLst/>
                        <a:latin typeface="Calibri"/>
                        <a:ea typeface="MS Mincho"/>
                        <a:cs typeface="Times New Roman"/>
                      </a:endParaRPr>
                    </a:p>
                  </a:txBody>
                  <a:tcPr marL="68580" marR="68580" marT="0" marB="0"/>
                </a:tc>
                <a:tc>
                  <a:txBody>
                    <a:bodyPr/>
                    <a:lstStyle/>
                    <a:p>
                      <a:pPr algn="just">
                        <a:spcBef>
                          <a:spcPts val="300"/>
                        </a:spcBef>
                        <a:spcAft>
                          <a:spcPts val="300"/>
                        </a:spcAft>
                      </a:pPr>
                      <a:r>
                        <a:rPr lang="bs-Latn-BA" sz="1100">
                          <a:effectLst/>
                        </a:rPr>
                        <a:t>Subjekt primarno odgovoran za stvaranje resursa.</a:t>
                      </a:r>
                      <a:endParaRPr lang="bs-Latn-BA" sz="1200">
                        <a:effectLst/>
                        <a:latin typeface="Calibri"/>
                        <a:ea typeface="MS Mincho"/>
                        <a:cs typeface="Times New Roman"/>
                      </a:endParaRPr>
                    </a:p>
                  </a:txBody>
                  <a:tcPr marL="68580" marR="68580" marT="0" marB="0"/>
                </a:tc>
                <a:extLst>
                  <a:ext uri="{0D108BD9-81ED-4DB2-BD59-A6C34878D82A}">
                    <a16:rowId xmlns:a16="http://schemas.microsoft.com/office/drawing/2014/main" val="10003"/>
                  </a:ext>
                </a:extLst>
              </a:tr>
              <a:tr h="406332">
                <a:tc>
                  <a:txBody>
                    <a:bodyPr/>
                    <a:lstStyle/>
                    <a:p>
                      <a:pPr algn="just">
                        <a:spcBef>
                          <a:spcPts val="300"/>
                        </a:spcBef>
                        <a:spcAft>
                          <a:spcPts val="300"/>
                        </a:spcAft>
                      </a:pPr>
                      <a:r>
                        <a:rPr lang="bs-Latn-BA" sz="1100">
                          <a:effectLst/>
                        </a:rPr>
                        <a:t>Comment</a:t>
                      </a:r>
                      <a:endParaRPr lang="bs-Latn-BA" sz="1200">
                        <a:effectLst/>
                        <a:latin typeface="Calibri"/>
                        <a:ea typeface="MS Mincho"/>
                        <a:cs typeface="Times New Roman"/>
                      </a:endParaRPr>
                    </a:p>
                  </a:txBody>
                  <a:tcPr marL="68580" marR="68580" marT="0" marB="0"/>
                </a:tc>
                <a:tc>
                  <a:txBody>
                    <a:bodyPr/>
                    <a:lstStyle/>
                    <a:p>
                      <a:pPr algn="just">
                        <a:spcBef>
                          <a:spcPts val="300"/>
                        </a:spcBef>
                        <a:spcAft>
                          <a:spcPts val="300"/>
                        </a:spcAft>
                      </a:pPr>
                      <a:r>
                        <a:rPr lang="bs-Latn-BA" sz="1100">
                          <a:effectLst/>
                        </a:rPr>
                        <a:t>Na primjer Kreator može biti osoba, institucija ili usluga. Obično se naziv Kreatora koristi za označavanje Subjekta.</a:t>
                      </a:r>
                      <a:endParaRPr lang="bs-Latn-BA" sz="1200">
                        <a:effectLst/>
                        <a:latin typeface="Calibri"/>
                        <a:ea typeface="MS Mincho"/>
                        <a:cs typeface="Times New Roman"/>
                      </a:endParaRPr>
                    </a:p>
                  </a:txBody>
                  <a:tcPr marL="68580" marR="68580" marT="0" marB="0"/>
                </a:tc>
                <a:extLst>
                  <a:ext uri="{0D108BD9-81ED-4DB2-BD59-A6C34878D82A}">
                    <a16:rowId xmlns:a16="http://schemas.microsoft.com/office/drawing/2014/main" val="10004"/>
                  </a:ext>
                </a:extLst>
              </a:tr>
              <a:tr h="203165">
                <a:tc gridSpan="2">
                  <a:txBody>
                    <a:bodyPr/>
                    <a:lstStyle/>
                    <a:p>
                      <a:pPr algn="just">
                        <a:spcBef>
                          <a:spcPts val="300"/>
                        </a:spcBef>
                        <a:spcAft>
                          <a:spcPts val="300"/>
                        </a:spcAft>
                      </a:pPr>
                      <a:r>
                        <a:rPr lang="bs-Latn-BA" sz="1100">
                          <a:effectLst/>
                        </a:rPr>
                        <a:t>Term name: date (datum)</a:t>
                      </a:r>
                      <a:endParaRPr lang="bs-Latn-BA" sz="1200">
                        <a:effectLst/>
                        <a:latin typeface="Calibri"/>
                        <a:ea typeface="MS Mincho"/>
                        <a:cs typeface="Times New Roman"/>
                      </a:endParaRPr>
                    </a:p>
                  </a:txBody>
                  <a:tcPr marL="68580" marR="68580" marT="0" marB="0"/>
                </a:tc>
                <a:tc hMerge="1">
                  <a:txBody>
                    <a:bodyPr/>
                    <a:lstStyle/>
                    <a:p>
                      <a:endParaRPr lang="bs-Latn-BA"/>
                    </a:p>
                  </a:txBody>
                  <a:tcPr/>
                </a:tc>
                <a:extLst>
                  <a:ext uri="{0D108BD9-81ED-4DB2-BD59-A6C34878D82A}">
                    <a16:rowId xmlns:a16="http://schemas.microsoft.com/office/drawing/2014/main" val="10005"/>
                  </a:ext>
                </a:extLst>
              </a:tr>
              <a:tr h="203165">
                <a:tc>
                  <a:txBody>
                    <a:bodyPr/>
                    <a:lstStyle/>
                    <a:p>
                      <a:pPr algn="just">
                        <a:spcBef>
                          <a:spcPts val="300"/>
                        </a:spcBef>
                        <a:spcAft>
                          <a:spcPts val="300"/>
                        </a:spcAft>
                      </a:pPr>
                      <a:r>
                        <a:rPr lang="bs-Latn-BA" sz="1100">
                          <a:effectLst/>
                        </a:rPr>
                        <a:t>URI</a:t>
                      </a:r>
                      <a:endParaRPr lang="bs-Latn-BA" sz="1200">
                        <a:effectLst/>
                        <a:latin typeface="Calibri"/>
                        <a:ea typeface="MS Mincho"/>
                        <a:cs typeface="Times New Roman"/>
                      </a:endParaRPr>
                    </a:p>
                  </a:txBody>
                  <a:tcPr marL="68580" marR="68580" marT="0" marB="0"/>
                </a:tc>
                <a:tc>
                  <a:txBody>
                    <a:bodyPr/>
                    <a:lstStyle/>
                    <a:p>
                      <a:pPr algn="just">
                        <a:spcBef>
                          <a:spcPts val="300"/>
                        </a:spcBef>
                        <a:spcAft>
                          <a:spcPts val="300"/>
                        </a:spcAft>
                      </a:pPr>
                      <a:r>
                        <a:rPr lang="bs-Latn-BA" sz="1100" u="sng">
                          <a:effectLst/>
                          <a:hlinkClick r:id="rId3"/>
                        </a:rPr>
                        <a:t>http://purl.org/dc/elements/1.1/date</a:t>
                      </a:r>
                      <a:endParaRPr lang="bs-Latn-BA" sz="1200">
                        <a:effectLst/>
                        <a:latin typeface="Calibri"/>
                        <a:ea typeface="MS Mincho"/>
                        <a:cs typeface="Times New Roman"/>
                      </a:endParaRPr>
                    </a:p>
                  </a:txBody>
                  <a:tcPr marL="68580" marR="68580" marT="0" marB="0"/>
                </a:tc>
                <a:extLst>
                  <a:ext uri="{0D108BD9-81ED-4DB2-BD59-A6C34878D82A}">
                    <a16:rowId xmlns:a16="http://schemas.microsoft.com/office/drawing/2014/main" val="10006"/>
                  </a:ext>
                </a:extLst>
              </a:tr>
              <a:tr h="203165">
                <a:tc>
                  <a:txBody>
                    <a:bodyPr/>
                    <a:lstStyle/>
                    <a:p>
                      <a:pPr algn="just">
                        <a:spcBef>
                          <a:spcPts val="300"/>
                        </a:spcBef>
                        <a:spcAft>
                          <a:spcPts val="300"/>
                        </a:spcAft>
                      </a:pPr>
                      <a:r>
                        <a:rPr lang="bs-Latn-BA" sz="1100">
                          <a:effectLst/>
                        </a:rPr>
                        <a:t>Label</a:t>
                      </a:r>
                      <a:endParaRPr lang="bs-Latn-BA" sz="1200">
                        <a:effectLst/>
                        <a:latin typeface="Calibri"/>
                        <a:ea typeface="MS Mincho"/>
                        <a:cs typeface="Times New Roman"/>
                      </a:endParaRPr>
                    </a:p>
                  </a:txBody>
                  <a:tcPr marL="68580" marR="68580" marT="0" marB="0"/>
                </a:tc>
                <a:tc>
                  <a:txBody>
                    <a:bodyPr/>
                    <a:lstStyle/>
                    <a:p>
                      <a:pPr algn="just">
                        <a:spcBef>
                          <a:spcPts val="300"/>
                        </a:spcBef>
                        <a:spcAft>
                          <a:spcPts val="300"/>
                        </a:spcAft>
                      </a:pPr>
                      <a:r>
                        <a:rPr lang="bs-Latn-BA" sz="1100">
                          <a:effectLst/>
                        </a:rPr>
                        <a:t>Datum</a:t>
                      </a:r>
                      <a:endParaRPr lang="bs-Latn-BA" sz="1200">
                        <a:effectLst/>
                        <a:latin typeface="Calibri"/>
                        <a:ea typeface="MS Mincho"/>
                        <a:cs typeface="Times New Roman"/>
                      </a:endParaRPr>
                    </a:p>
                  </a:txBody>
                  <a:tcPr marL="68580" marR="68580" marT="0" marB="0"/>
                </a:tc>
                <a:extLst>
                  <a:ext uri="{0D108BD9-81ED-4DB2-BD59-A6C34878D82A}">
                    <a16:rowId xmlns:a16="http://schemas.microsoft.com/office/drawing/2014/main" val="10007"/>
                  </a:ext>
                </a:extLst>
              </a:tr>
              <a:tr h="203165">
                <a:tc>
                  <a:txBody>
                    <a:bodyPr/>
                    <a:lstStyle/>
                    <a:p>
                      <a:pPr algn="just">
                        <a:spcBef>
                          <a:spcPts val="300"/>
                        </a:spcBef>
                        <a:spcAft>
                          <a:spcPts val="300"/>
                        </a:spcAft>
                      </a:pPr>
                      <a:r>
                        <a:rPr lang="bs-Latn-BA" sz="1100">
                          <a:effectLst/>
                        </a:rPr>
                        <a:t>Definition</a:t>
                      </a:r>
                      <a:endParaRPr lang="bs-Latn-BA" sz="1200">
                        <a:effectLst/>
                        <a:latin typeface="Calibri"/>
                        <a:ea typeface="MS Mincho"/>
                        <a:cs typeface="Times New Roman"/>
                      </a:endParaRPr>
                    </a:p>
                  </a:txBody>
                  <a:tcPr marL="68580" marR="68580" marT="0" marB="0"/>
                </a:tc>
                <a:tc>
                  <a:txBody>
                    <a:bodyPr/>
                    <a:lstStyle/>
                    <a:p>
                      <a:pPr algn="just">
                        <a:spcBef>
                          <a:spcPts val="300"/>
                        </a:spcBef>
                        <a:spcAft>
                          <a:spcPts val="300"/>
                        </a:spcAft>
                      </a:pPr>
                      <a:r>
                        <a:rPr lang="bs-Latn-BA" sz="1100">
                          <a:effectLst/>
                        </a:rPr>
                        <a:t>Točka ili razdoblje povezano s događajem u životnom ciklusu resursa.</a:t>
                      </a:r>
                      <a:endParaRPr lang="bs-Latn-BA" sz="1200">
                        <a:effectLst/>
                        <a:latin typeface="Calibri"/>
                        <a:ea typeface="MS Mincho"/>
                        <a:cs typeface="Times New Roman"/>
                      </a:endParaRPr>
                    </a:p>
                  </a:txBody>
                  <a:tcPr marL="68580" marR="68580" marT="0" marB="0"/>
                </a:tc>
                <a:extLst>
                  <a:ext uri="{0D108BD9-81ED-4DB2-BD59-A6C34878D82A}">
                    <a16:rowId xmlns:a16="http://schemas.microsoft.com/office/drawing/2014/main" val="10008"/>
                  </a:ext>
                </a:extLst>
              </a:tr>
              <a:tr h="609497">
                <a:tc>
                  <a:txBody>
                    <a:bodyPr/>
                    <a:lstStyle/>
                    <a:p>
                      <a:pPr algn="just">
                        <a:spcBef>
                          <a:spcPts val="300"/>
                        </a:spcBef>
                        <a:spcAft>
                          <a:spcPts val="300"/>
                        </a:spcAft>
                      </a:pPr>
                      <a:r>
                        <a:rPr lang="bs-Latn-BA" sz="1100">
                          <a:effectLst/>
                        </a:rPr>
                        <a:t>Comment</a:t>
                      </a:r>
                      <a:endParaRPr lang="bs-Latn-BA" sz="1200">
                        <a:effectLst/>
                        <a:latin typeface="Calibri"/>
                        <a:ea typeface="MS Mincho"/>
                        <a:cs typeface="Times New Roman"/>
                      </a:endParaRPr>
                    </a:p>
                  </a:txBody>
                  <a:tcPr marL="68580" marR="68580" marT="0" marB="0"/>
                </a:tc>
                <a:tc>
                  <a:txBody>
                    <a:bodyPr/>
                    <a:lstStyle/>
                    <a:p>
                      <a:pPr algn="just">
                        <a:spcBef>
                          <a:spcPts val="300"/>
                        </a:spcBef>
                        <a:spcAft>
                          <a:spcPts val="300"/>
                        </a:spcAft>
                      </a:pPr>
                      <a:r>
                        <a:rPr lang="bs-Latn-BA" sz="1100">
                          <a:effectLst/>
                        </a:rPr>
                        <a:t>Datum se može koristiti za izradu vremenskih podataka na bilo kojoj razini granularnosti. Preporučuje se korištenje sheme kodiranja, kao što je W3CDTF profil ISO 8601 [W3CDTF].</a:t>
                      </a:r>
                      <a:endParaRPr lang="bs-Latn-BA" sz="1200">
                        <a:effectLst/>
                        <a:latin typeface="Calibri"/>
                        <a:ea typeface="MS Mincho"/>
                        <a:cs typeface="Times New Roman"/>
                      </a:endParaRPr>
                    </a:p>
                  </a:txBody>
                  <a:tcPr marL="68580" marR="68580" marT="0" marB="0"/>
                </a:tc>
                <a:extLst>
                  <a:ext uri="{0D108BD9-81ED-4DB2-BD59-A6C34878D82A}">
                    <a16:rowId xmlns:a16="http://schemas.microsoft.com/office/drawing/2014/main" val="10009"/>
                  </a:ext>
                </a:extLst>
              </a:tr>
              <a:tr h="203165">
                <a:tc>
                  <a:txBody>
                    <a:bodyPr/>
                    <a:lstStyle/>
                    <a:p>
                      <a:pPr algn="just">
                        <a:spcBef>
                          <a:spcPts val="300"/>
                        </a:spcBef>
                        <a:spcAft>
                          <a:spcPts val="300"/>
                        </a:spcAft>
                      </a:pPr>
                      <a:r>
                        <a:rPr lang="bs-Latn-BA" sz="1100">
                          <a:effectLst/>
                        </a:rPr>
                        <a:t>References</a:t>
                      </a:r>
                      <a:endParaRPr lang="bs-Latn-BA" sz="1200">
                        <a:effectLst/>
                        <a:latin typeface="Calibri"/>
                        <a:ea typeface="MS Mincho"/>
                        <a:cs typeface="Times New Roman"/>
                      </a:endParaRPr>
                    </a:p>
                  </a:txBody>
                  <a:tcPr marL="68580" marR="68580" marT="0" marB="0"/>
                </a:tc>
                <a:tc>
                  <a:txBody>
                    <a:bodyPr/>
                    <a:lstStyle/>
                    <a:p>
                      <a:pPr algn="just">
                        <a:spcBef>
                          <a:spcPts val="300"/>
                        </a:spcBef>
                        <a:spcAft>
                          <a:spcPts val="300"/>
                        </a:spcAft>
                      </a:pPr>
                      <a:r>
                        <a:rPr lang="bs-Latn-BA" sz="1100">
                          <a:effectLst/>
                        </a:rPr>
                        <a:t>[W3CDTF] http://www.w3.org/TR/NOTE-datetime</a:t>
                      </a:r>
                      <a:endParaRPr lang="bs-Latn-BA" sz="1200">
                        <a:effectLst/>
                        <a:latin typeface="Calibri"/>
                        <a:ea typeface="MS Mincho"/>
                        <a:cs typeface="Times New Roman"/>
                      </a:endParaRPr>
                    </a:p>
                  </a:txBody>
                  <a:tcPr marL="68580" marR="68580" marT="0" marB="0"/>
                </a:tc>
                <a:extLst>
                  <a:ext uri="{0D108BD9-81ED-4DB2-BD59-A6C34878D82A}">
                    <a16:rowId xmlns:a16="http://schemas.microsoft.com/office/drawing/2014/main" val="10010"/>
                  </a:ext>
                </a:extLst>
              </a:tr>
              <a:tr h="203165">
                <a:tc gridSpan="2">
                  <a:txBody>
                    <a:bodyPr/>
                    <a:lstStyle/>
                    <a:p>
                      <a:pPr algn="just">
                        <a:spcBef>
                          <a:spcPts val="300"/>
                        </a:spcBef>
                        <a:spcAft>
                          <a:spcPts val="300"/>
                        </a:spcAft>
                      </a:pPr>
                      <a:r>
                        <a:rPr lang="bs-Latn-BA" sz="1100">
                          <a:effectLst/>
                        </a:rPr>
                        <a:t>Term name: description (opis)</a:t>
                      </a:r>
                      <a:endParaRPr lang="bs-Latn-BA" sz="1200">
                        <a:effectLst/>
                        <a:latin typeface="Calibri"/>
                        <a:ea typeface="MS Mincho"/>
                        <a:cs typeface="Times New Roman"/>
                      </a:endParaRPr>
                    </a:p>
                  </a:txBody>
                  <a:tcPr marL="68580" marR="68580" marT="0" marB="0"/>
                </a:tc>
                <a:tc hMerge="1">
                  <a:txBody>
                    <a:bodyPr/>
                    <a:lstStyle/>
                    <a:p>
                      <a:endParaRPr lang="bs-Latn-BA"/>
                    </a:p>
                  </a:txBody>
                  <a:tcPr/>
                </a:tc>
                <a:extLst>
                  <a:ext uri="{0D108BD9-81ED-4DB2-BD59-A6C34878D82A}">
                    <a16:rowId xmlns:a16="http://schemas.microsoft.com/office/drawing/2014/main" val="10011"/>
                  </a:ext>
                </a:extLst>
              </a:tr>
              <a:tr h="203165">
                <a:tc>
                  <a:txBody>
                    <a:bodyPr/>
                    <a:lstStyle/>
                    <a:p>
                      <a:pPr algn="just">
                        <a:spcBef>
                          <a:spcPts val="300"/>
                        </a:spcBef>
                        <a:spcAft>
                          <a:spcPts val="300"/>
                        </a:spcAft>
                      </a:pPr>
                      <a:r>
                        <a:rPr lang="bs-Latn-BA" sz="1100">
                          <a:effectLst/>
                        </a:rPr>
                        <a:t>URI</a:t>
                      </a:r>
                      <a:endParaRPr lang="bs-Latn-BA" sz="1200">
                        <a:effectLst/>
                        <a:latin typeface="Calibri"/>
                        <a:ea typeface="MS Mincho"/>
                        <a:cs typeface="Times New Roman"/>
                      </a:endParaRPr>
                    </a:p>
                  </a:txBody>
                  <a:tcPr marL="68580" marR="68580" marT="0" marB="0"/>
                </a:tc>
                <a:tc>
                  <a:txBody>
                    <a:bodyPr/>
                    <a:lstStyle/>
                    <a:p>
                      <a:pPr algn="just">
                        <a:spcBef>
                          <a:spcPts val="300"/>
                        </a:spcBef>
                        <a:spcAft>
                          <a:spcPts val="300"/>
                        </a:spcAft>
                      </a:pPr>
                      <a:r>
                        <a:rPr lang="bs-Latn-BA" sz="1100" u="sng">
                          <a:effectLst/>
                          <a:hlinkClick r:id="rId4"/>
                        </a:rPr>
                        <a:t>http://purl.org/dc/elements/1.1/description</a:t>
                      </a:r>
                      <a:endParaRPr lang="bs-Latn-BA" sz="1200">
                        <a:effectLst/>
                        <a:latin typeface="Calibri"/>
                        <a:ea typeface="MS Mincho"/>
                        <a:cs typeface="Times New Roman"/>
                      </a:endParaRPr>
                    </a:p>
                  </a:txBody>
                  <a:tcPr marL="68580" marR="68580" marT="0" marB="0"/>
                </a:tc>
                <a:extLst>
                  <a:ext uri="{0D108BD9-81ED-4DB2-BD59-A6C34878D82A}">
                    <a16:rowId xmlns:a16="http://schemas.microsoft.com/office/drawing/2014/main" val="10012"/>
                  </a:ext>
                </a:extLst>
              </a:tr>
              <a:tr h="203165">
                <a:tc>
                  <a:txBody>
                    <a:bodyPr/>
                    <a:lstStyle/>
                    <a:p>
                      <a:pPr algn="just">
                        <a:spcBef>
                          <a:spcPts val="300"/>
                        </a:spcBef>
                        <a:spcAft>
                          <a:spcPts val="300"/>
                        </a:spcAft>
                      </a:pPr>
                      <a:r>
                        <a:rPr lang="bs-Latn-BA" sz="1100">
                          <a:effectLst/>
                        </a:rPr>
                        <a:t>Label</a:t>
                      </a:r>
                      <a:endParaRPr lang="bs-Latn-BA" sz="1200">
                        <a:effectLst/>
                        <a:latin typeface="Calibri"/>
                        <a:ea typeface="MS Mincho"/>
                        <a:cs typeface="Times New Roman"/>
                      </a:endParaRPr>
                    </a:p>
                  </a:txBody>
                  <a:tcPr marL="68580" marR="68580" marT="0" marB="0"/>
                </a:tc>
                <a:tc>
                  <a:txBody>
                    <a:bodyPr/>
                    <a:lstStyle/>
                    <a:p>
                      <a:pPr algn="just">
                        <a:spcBef>
                          <a:spcPts val="300"/>
                        </a:spcBef>
                        <a:spcAft>
                          <a:spcPts val="300"/>
                        </a:spcAft>
                      </a:pPr>
                      <a:r>
                        <a:rPr lang="bs-Latn-BA" sz="1100">
                          <a:effectLst/>
                        </a:rPr>
                        <a:t>Opis</a:t>
                      </a:r>
                      <a:endParaRPr lang="bs-Latn-BA" sz="1200">
                        <a:effectLst/>
                        <a:latin typeface="Calibri"/>
                        <a:ea typeface="MS Mincho"/>
                        <a:cs typeface="Times New Roman"/>
                      </a:endParaRPr>
                    </a:p>
                  </a:txBody>
                  <a:tcPr marL="68580" marR="68580" marT="0" marB="0"/>
                </a:tc>
                <a:extLst>
                  <a:ext uri="{0D108BD9-81ED-4DB2-BD59-A6C34878D82A}">
                    <a16:rowId xmlns:a16="http://schemas.microsoft.com/office/drawing/2014/main" val="10013"/>
                  </a:ext>
                </a:extLst>
              </a:tr>
              <a:tr h="203165">
                <a:tc>
                  <a:txBody>
                    <a:bodyPr/>
                    <a:lstStyle/>
                    <a:p>
                      <a:pPr algn="just">
                        <a:spcBef>
                          <a:spcPts val="300"/>
                        </a:spcBef>
                        <a:spcAft>
                          <a:spcPts val="300"/>
                        </a:spcAft>
                      </a:pPr>
                      <a:r>
                        <a:rPr lang="bs-Latn-BA" sz="1100">
                          <a:effectLst/>
                        </a:rPr>
                        <a:t>Definition</a:t>
                      </a:r>
                      <a:endParaRPr lang="bs-Latn-BA" sz="1200">
                        <a:effectLst/>
                        <a:latin typeface="Calibri"/>
                        <a:ea typeface="MS Mincho"/>
                        <a:cs typeface="Times New Roman"/>
                      </a:endParaRPr>
                    </a:p>
                  </a:txBody>
                  <a:tcPr marL="68580" marR="68580" marT="0" marB="0"/>
                </a:tc>
                <a:tc>
                  <a:txBody>
                    <a:bodyPr/>
                    <a:lstStyle/>
                    <a:p>
                      <a:pPr algn="just">
                        <a:spcBef>
                          <a:spcPts val="300"/>
                        </a:spcBef>
                        <a:spcAft>
                          <a:spcPts val="300"/>
                        </a:spcAft>
                      </a:pPr>
                      <a:r>
                        <a:rPr lang="bs-Latn-BA" sz="1100">
                          <a:effectLst/>
                        </a:rPr>
                        <a:t>Izvješće o resursu</a:t>
                      </a:r>
                      <a:endParaRPr lang="bs-Latn-BA" sz="1200">
                        <a:effectLst/>
                        <a:latin typeface="Calibri"/>
                        <a:ea typeface="MS Mincho"/>
                        <a:cs typeface="Times New Roman"/>
                      </a:endParaRPr>
                    </a:p>
                  </a:txBody>
                  <a:tcPr marL="68580" marR="68580" marT="0" marB="0"/>
                </a:tc>
                <a:extLst>
                  <a:ext uri="{0D108BD9-81ED-4DB2-BD59-A6C34878D82A}">
                    <a16:rowId xmlns:a16="http://schemas.microsoft.com/office/drawing/2014/main" val="10014"/>
                  </a:ext>
                </a:extLst>
              </a:tr>
              <a:tr h="406332">
                <a:tc>
                  <a:txBody>
                    <a:bodyPr/>
                    <a:lstStyle/>
                    <a:p>
                      <a:pPr algn="just">
                        <a:spcBef>
                          <a:spcPts val="300"/>
                        </a:spcBef>
                        <a:spcAft>
                          <a:spcPts val="300"/>
                        </a:spcAft>
                      </a:pPr>
                      <a:r>
                        <a:rPr lang="bs-Latn-BA" sz="1100">
                          <a:effectLst/>
                        </a:rPr>
                        <a:t>Comment</a:t>
                      </a:r>
                      <a:endParaRPr lang="bs-Latn-BA" sz="1200">
                        <a:effectLst/>
                        <a:latin typeface="Calibri"/>
                        <a:ea typeface="MS Mincho"/>
                        <a:cs typeface="Times New Roman"/>
                      </a:endParaRPr>
                    </a:p>
                  </a:txBody>
                  <a:tcPr marL="68580" marR="68580" marT="0" marB="0"/>
                </a:tc>
                <a:tc>
                  <a:txBody>
                    <a:bodyPr/>
                    <a:lstStyle/>
                    <a:p>
                      <a:pPr algn="just">
                        <a:spcBef>
                          <a:spcPts val="300"/>
                        </a:spcBef>
                        <a:spcAft>
                          <a:spcPts val="300"/>
                        </a:spcAft>
                      </a:pPr>
                      <a:r>
                        <a:rPr lang="bs-Latn-BA" sz="1100" dirty="0">
                          <a:effectLst/>
                        </a:rPr>
                        <a:t>Opis može uključivati, ali nije ograničeno na: sažetak, sadržaj, grafički prikaz ili izvješće o resursu u formi slobodnog teksta.</a:t>
                      </a:r>
                      <a:endParaRPr lang="bs-Latn-BA" sz="1200" dirty="0">
                        <a:effectLst/>
                        <a:latin typeface="Calibri"/>
                        <a:ea typeface="MS Mincho"/>
                        <a:cs typeface="Times New Roman"/>
                      </a:endParaRPr>
                    </a:p>
                  </a:txBody>
                  <a:tcPr marL="68580" marR="68580" marT="0" marB="0"/>
                </a:tc>
                <a:extLst>
                  <a:ext uri="{0D108BD9-81ED-4DB2-BD59-A6C34878D82A}">
                    <a16:rowId xmlns:a16="http://schemas.microsoft.com/office/drawing/2014/main" val="10015"/>
                  </a:ext>
                </a:extLst>
              </a:tr>
              <a:tr h="203165">
                <a:tc gridSpan="2">
                  <a:txBody>
                    <a:bodyPr/>
                    <a:lstStyle/>
                    <a:p>
                      <a:pPr algn="just">
                        <a:spcBef>
                          <a:spcPts val="300"/>
                        </a:spcBef>
                        <a:spcAft>
                          <a:spcPts val="300"/>
                        </a:spcAft>
                      </a:pPr>
                      <a:r>
                        <a:rPr lang="bs-Latn-BA" sz="1100">
                          <a:effectLst/>
                        </a:rPr>
                        <a:t>Term name: format</a:t>
                      </a:r>
                      <a:endParaRPr lang="bs-Latn-BA" sz="1200">
                        <a:effectLst/>
                        <a:latin typeface="Calibri"/>
                        <a:ea typeface="MS Mincho"/>
                        <a:cs typeface="Times New Roman"/>
                      </a:endParaRPr>
                    </a:p>
                  </a:txBody>
                  <a:tcPr marL="68580" marR="68580" marT="0" marB="0"/>
                </a:tc>
                <a:tc hMerge="1">
                  <a:txBody>
                    <a:bodyPr/>
                    <a:lstStyle/>
                    <a:p>
                      <a:endParaRPr lang="bs-Latn-BA"/>
                    </a:p>
                  </a:txBody>
                  <a:tcPr/>
                </a:tc>
                <a:extLst>
                  <a:ext uri="{0D108BD9-81ED-4DB2-BD59-A6C34878D82A}">
                    <a16:rowId xmlns:a16="http://schemas.microsoft.com/office/drawing/2014/main" val="10016"/>
                  </a:ext>
                </a:extLst>
              </a:tr>
              <a:tr h="203165">
                <a:tc>
                  <a:txBody>
                    <a:bodyPr/>
                    <a:lstStyle/>
                    <a:p>
                      <a:pPr algn="just">
                        <a:spcBef>
                          <a:spcPts val="300"/>
                        </a:spcBef>
                        <a:spcAft>
                          <a:spcPts val="300"/>
                        </a:spcAft>
                      </a:pPr>
                      <a:r>
                        <a:rPr lang="bs-Latn-BA" sz="1100">
                          <a:effectLst/>
                        </a:rPr>
                        <a:t>URI</a:t>
                      </a:r>
                      <a:endParaRPr lang="bs-Latn-BA" sz="1200">
                        <a:effectLst/>
                        <a:latin typeface="Calibri"/>
                        <a:ea typeface="MS Mincho"/>
                        <a:cs typeface="Times New Roman"/>
                      </a:endParaRPr>
                    </a:p>
                  </a:txBody>
                  <a:tcPr marL="68580" marR="68580" marT="0" marB="0"/>
                </a:tc>
                <a:tc>
                  <a:txBody>
                    <a:bodyPr/>
                    <a:lstStyle/>
                    <a:p>
                      <a:pPr algn="just">
                        <a:spcBef>
                          <a:spcPts val="300"/>
                        </a:spcBef>
                        <a:spcAft>
                          <a:spcPts val="300"/>
                        </a:spcAft>
                      </a:pPr>
                      <a:r>
                        <a:rPr lang="bs-Latn-BA" sz="1100" u="sng">
                          <a:effectLst/>
                          <a:hlinkClick r:id="rId5"/>
                        </a:rPr>
                        <a:t>http://purl.org/dc/elements/1.1/format</a:t>
                      </a:r>
                      <a:endParaRPr lang="bs-Latn-BA" sz="1200">
                        <a:effectLst/>
                        <a:latin typeface="Calibri"/>
                        <a:ea typeface="MS Mincho"/>
                        <a:cs typeface="Times New Roman"/>
                      </a:endParaRPr>
                    </a:p>
                  </a:txBody>
                  <a:tcPr marL="68580" marR="68580" marT="0" marB="0"/>
                </a:tc>
                <a:extLst>
                  <a:ext uri="{0D108BD9-81ED-4DB2-BD59-A6C34878D82A}">
                    <a16:rowId xmlns:a16="http://schemas.microsoft.com/office/drawing/2014/main" val="10017"/>
                  </a:ext>
                </a:extLst>
              </a:tr>
              <a:tr h="203165">
                <a:tc>
                  <a:txBody>
                    <a:bodyPr/>
                    <a:lstStyle/>
                    <a:p>
                      <a:pPr algn="just">
                        <a:spcBef>
                          <a:spcPts val="300"/>
                        </a:spcBef>
                        <a:spcAft>
                          <a:spcPts val="300"/>
                        </a:spcAft>
                      </a:pPr>
                      <a:r>
                        <a:rPr lang="bs-Latn-BA" sz="1100">
                          <a:effectLst/>
                        </a:rPr>
                        <a:t>Label</a:t>
                      </a:r>
                      <a:endParaRPr lang="bs-Latn-BA" sz="1200">
                        <a:effectLst/>
                        <a:latin typeface="Calibri"/>
                        <a:ea typeface="MS Mincho"/>
                        <a:cs typeface="Times New Roman"/>
                      </a:endParaRPr>
                    </a:p>
                  </a:txBody>
                  <a:tcPr marL="68580" marR="68580" marT="0" marB="0"/>
                </a:tc>
                <a:tc>
                  <a:txBody>
                    <a:bodyPr/>
                    <a:lstStyle/>
                    <a:p>
                      <a:pPr algn="just">
                        <a:spcBef>
                          <a:spcPts val="300"/>
                        </a:spcBef>
                        <a:spcAft>
                          <a:spcPts val="300"/>
                        </a:spcAft>
                      </a:pPr>
                      <a:r>
                        <a:rPr lang="bs-Latn-BA" sz="1100">
                          <a:effectLst/>
                        </a:rPr>
                        <a:t>Format</a:t>
                      </a:r>
                      <a:endParaRPr lang="bs-Latn-BA" sz="1200">
                        <a:effectLst/>
                        <a:latin typeface="Calibri"/>
                        <a:ea typeface="MS Mincho"/>
                        <a:cs typeface="Times New Roman"/>
                      </a:endParaRPr>
                    </a:p>
                  </a:txBody>
                  <a:tcPr marL="68580" marR="68580" marT="0" marB="0"/>
                </a:tc>
                <a:extLst>
                  <a:ext uri="{0D108BD9-81ED-4DB2-BD59-A6C34878D82A}">
                    <a16:rowId xmlns:a16="http://schemas.microsoft.com/office/drawing/2014/main" val="10018"/>
                  </a:ext>
                </a:extLst>
              </a:tr>
              <a:tr h="203165">
                <a:tc>
                  <a:txBody>
                    <a:bodyPr/>
                    <a:lstStyle/>
                    <a:p>
                      <a:pPr algn="just">
                        <a:spcBef>
                          <a:spcPts val="300"/>
                        </a:spcBef>
                        <a:spcAft>
                          <a:spcPts val="300"/>
                        </a:spcAft>
                      </a:pPr>
                      <a:r>
                        <a:rPr lang="bs-Latn-BA" sz="1100">
                          <a:effectLst/>
                        </a:rPr>
                        <a:t>Definition</a:t>
                      </a:r>
                      <a:endParaRPr lang="bs-Latn-BA" sz="1200">
                        <a:effectLst/>
                        <a:latin typeface="Calibri"/>
                        <a:ea typeface="MS Mincho"/>
                        <a:cs typeface="Times New Roman"/>
                      </a:endParaRPr>
                    </a:p>
                  </a:txBody>
                  <a:tcPr marL="68580" marR="68580" marT="0" marB="0"/>
                </a:tc>
                <a:tc>
                  <a:txBody>
                    <a:bodyPr/>
                    <a:lstStyle/>
                    <a:p>
                      <a:pPr algn="just">
                        <a:spcBef>
                          <a:spcPts val="300"/>
                        </a:spcBef>
                        <a:spcAft>
                          <a:spcPts val="300"/>
                        </a:spcAft>
                      </a:pPr>
                      <a:r>
                        <a:rPr lang="bs-Latn-BA" sz="1100">
                          <a:effectLst/>
                        </a:rPr>
                        <a:t>Format datoteke, fizičkog medija ili dimenzije izvora.</a:t>
                      </a:r>
                      <a:endParaRPr lang="bs-Latn-BA" sz="1200">
                        <a:effectLst/>
                        <a:latin typeface="Calibri"/>
                        <a:ea typeface="MS Mincho"/>
                        <a:cs typeface="Times New Roman"/>
                      </a:endParaRPr>
                    </a:p>
                  </a:txBody>
                  <a:tcPr marL="68580" marR="68580" marT="0" marB="0"/>
                </a:tc>
                <a:extLst>
                  <a:ext uri="{0D108BD9-81ED-4DB2-BD59-A6C34878D82A}">
                    <a16:rowId xmlns:a16="http://schemas.microsoft.com/office/drawing/2014/main" val="10019"/>
                  </a:ext>
                </a:extLst>
              </a:tr>
              <a:tr h="609497">
                <a:tc>
                  <a:txBody>
                    <a:bodyPr/>
                    <a:lstStyle/>
                    <a:p>
                      <a:pPr algn="just">
                        <a:spcBef>
                          <a:spcPts val="300"/>
                        </a:spcBef>
                        <a:spcAft>
                          <a:spcPts val="300"/>
                        </a:spcAft>
                      </a:pPr>
                      <a:r>
                        <a:rPr lang="bs-Latn-BA" sz="1100">
                          <a:effectLst/>
                        </a:rPr>
                        <a:t>Comment</a:t>
                      </a:r>
                      <a:endParaRPr lang="bs-Latn-BA" sz="1200">
                        <a:effectLst/>
                        <a:latin typeface="Calibri"/>
                        <a:ea typeface="MS Mincho"/>
                        <a:cs typeface="Times New Roman"/>
                      </a:endParaRPr>
                    </a:p>
                  </a:txBody>
                  <a:tcPr marL="68580" marR="68580" marT="0" marB="0"/>
                </a:tc>
                <a:tc>
                  <a:txBody>
                    <a:bodyPr/>
                    <a:lstStyle/>
                    <a:p>
                      <a:pPr algn="just">
                        <a:spcBef>
                          <a:spcPts val="300"/>
                        </a:spcBef>
                        <a:spcAft>
                          <a:spcPts val="300"/>
                        </a:spcAft>
                      </a:pPr>
                      <a:r>
                        <a:rPr lang="bs-Latn-BA" sz="1100">
                          <a:effectLst/>
                        </a:rPr>
                        <a:t>Na primjer, dimenzija uključuje veličinu i trajanje. Preporučuje se upotreba kontroliranog vokabulara kao što je popis vrsta Internet medija [MIME].</a:t>
                      </a:r>
                      <a:endParaRPr lang="bs-Latn-BA" sz="1200">
                        <a:effectLst/>
                        <a:latin typeface="Calibri"/>
                        <a:ea typeface="MS Mincho"/>
                        <a:cs typeface="Times New Roman"/>
                      </a:endParaRPr>
                    </a:p>
                  </a:txBody>
                  <a:tcPr marL="68580" marR="68580" marT="0" marB="0"/>
                </a:tc>
                <a:extLst>
                  <a:ext uri="{0D108BD9-81ED-4DB2-BD59-A6C34878D82A}">
                    <a16:rowId xmlns:a16="http://schemas.microsoft.com/office/drawing/2014/main" val="10020"/>
                  </a:ext>
                </a:extLst>
              </a:tr>
              <a:tr h="203165">
                <a:tc>
                  <a:txBody>
                    <a:bodyPr/>
                    <a:lstStyle/>
                    <a:p>
                      <a:pPr algn="just">
                        <a:spcBef>
                          <a:spcPts val="300"/>
                        </a:spcBef>
                        <a:spcAft>
                          <a:spcPts val="300"/>
                        </a:spcAft>
                      </a:pPr>
                      <a:r>
                        <a:rPr lang="bs-Latn-BA" sz="1100">
                          <a:effectLst/>
                        </a:rPr>
                        <a:t>References</a:t>
                      </a:r>
                      <a:endParaRPr lang="bs-Latn-BA" sz="1200">
                        <a:effectLst/>
                        <a:latin typeface="Calibri"/>
                        <a:ea typeface="MS Mincho"/>
                        <a:cs typeface="Times New Roman"/>
                      </a:endParaRPr>
                    </a:p>
                  </a:txBody>
                  <a:tcPr marL="68580" marR="68580" marT="0" marB="0"/>
                </a:tc>
                <a:tc>
                  <a:txBody>
                    <a:bodyPr/>
                    <a:lstStyle/>
                    <a:p>
                      <a:pPr algn="just">
                        <a:spcBef>
                          <a:spcPts val="300"/>
                        </a:spcBef>
                        <a:spcAft>
                          <a:spcPts val="300"/>
                        </a:spcAft>
                      </a:pPr>
                      <a:r>
                        <a:rPr lang="bs-Latn-BA" sz="1100" dirty="0">
                          <a:effectLst/>
                        </a:rPr>
                        <a:t>[MIME] http://www.iana.org/assignments/media-types/</a:t>
                      </a:r>
                      <a:endParaRPr lang="bs-Latn-BA" sz="1200" dirty="0">
                        <a:effectLst/>
                        <a:latin typeface="Calibri"/>
                        <a:ea typeface="MS Mincho"/>
                        <a:cs typeface="Times New Roman"/>
                      </a:endParaRPr>
                    </a:p>
                  </a:txBody>
                  <a:tcPr marL="68580" marR="68580" marT="0" marB="0"/>
                </a:tc>
                <a:extLst>
                  <a:ext uri="{0D108BD9-81ED-4DB2-BD59-A6C34878D82A}">
                    <a16:rowId xmlns:a16="http://schemas.microsoft.com/office/drawing/2014/main" val="10021"/>
                  </a:ext>
                </a:extLst>
              </a:tr>
            </a:tbl>
          </a:graphicData>
        </a:graphic>
      </p:graphicFrame>
    </p:spTree>
    <p:extLst>
      <p:ext uri="{BB962C8B-B14F-4D97-AF65-F5344CB8AC3E}">
        <p14:creationId xmlns:p14="http://schemas.microsoft.com/office/powerpoint/2010/main" val="33075044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bs-Latn-BA"/>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751136279"/>
              </p:ext>
            </p:extLst>
          </p:nvPr>
        </p:nvGraphicFramePr>
        <p:xfrm>
          <a:off x="611560" y="332654"/>
          <a:ext cx="6768751" cy="6336705"/>
        </p:xfrm>
        <a:graphic>
          <a:graphicData uri="http://schemas.openxmlformats.org/drawingml/2006/table">
            <a:tbl>
              <a:tblPr firstRow="1" firstCol="1" bandRow="1">
                <a:tableStyleId>{5C22544A-7EE6-4342-B048-85BDC9FD1C3A}</a:tableStyleId>
              </a:tblPr>
              <a:tblGrid>
                <a:gridCol w="1269650">
                  <a:extLst>
                    <a:ext uri="{9D8B030D-6E8A-4147-A177-3AD203B41FA5}">
                      <a16:colId xmlns:a16="http://schemas.microsoft.com/office/drawing/2014/main" val="20000"/>
                    </a:ext>
                  </a:extLst>
                </a:gridCol>
                <a:gridCol w="5499101">
                  <a:extLst>
                    <a:ext uri="{9D8B030D-6E8A-4147-A177-3AD203B41FA5}">
                      <a16:colId xmlns:a16="http://schemas.microsoft.com/office/drawing/2014/main" val="20001"/>
                    </a:ext>
                  </a:extLst>
                </a:gridCol>
              </a:tblGrid>
              <a:tr h="204410">
                <a:tc gridSpan="2">
                  <a:txBody>
                    <a:bodyPr/>
                    <a:lstStyle/>
                    <a:p>
                      <a:pPr algn="just">
                        <a:spcBef>
                          <a:spcPts val="300"/>
                        </a:spcBef>
                        <a:spcAft>
                          <a:spcPts val="300"/>
                        </a:spcAft>
                      </a:pPr>
                      <a:r>
                        <a:rPr lang="bs-Latn-BA" sz="1000">
                          <a:effectLst/>
                        </a:rPr>
                        <a:t>Term name: identifier (identifikator)</a:t>
                      </a:r>
                      <a:endParaRPr lang="bs-Latn-BA" sz="1100">
                        <a:effectLst/>
                        <a:latin typeface="Calibri"/>
                        <a:ea typeface="MS Mincho"/>
                        <a:cs typeface="Times New Roman"/>
                      </a:endParaRPr>
                    </a:p>
                  </a:txBody>
                  <a:tcPr marL="63351" marR="63351" marT="0" marB="0"/>
                </a:tc>
                <a:tc hMerge="1">
                  <a:txBody>
                    <a:bodyPr/>
                    <a:lstStyle/>
                    <a:p>
                      <a:endParaRPr lang="bs-Latn-BA"/>
                    </a:p>
                  </a:txBody>
                  <a:tcPr/>
                </a:tc>
                <a:extLst>
                  <a:ext uri="{0D108BD9-81ED-4DB2-BD59-A6C34878D82A}">
                    <a16:rowId xmlns:a16="http://schemas.microsoft.com/office/drawing/2014/main" val="10000"/>
                  </a:ext>
                </a:extLst>
              </a:tr>
              <a:tr h="204410">
                <a:tc>
                  <a:txBody>
                    <a:bodyPr/>
                    <a:lstStyle/>
                    <a:p>
                      <a:pPr algn="just">
                        <a:spcBef>
                          <a:spcPts val="300"/>
                        </a:spcBef>
                        <a:spcAft>
                          <a:spcPts val="300"/>
                        </a:spcAft>
                      </a:pPr>
                      <a:r>
                        <a:rPr lang="bs-Latn-BA" sz="1000">
                          <a:effectLst/>
                        </a:rPr>
                        <a:t>URI</a:t>
                      </a:r>
                      <a:endParaRPr lang="bs-Latn-BA" sz="1100">
                        <a:effectLst/>
                        <a:latin typeface="Calibri"/>
                        <a:ea typeface="MS Mincho"/>
                        <a:cs typeface="Times New Roman"/>
                      </a:endParaRPr>
                    </a:p>
                  </a:txBody>
                  <a:tcPr marL="63351" marR="63351" marT="0" marB="0"/>
                </a:tc>
                <a:tc>
                  <a:txBody>
                    <a:bodyPr/>
                    <a:lstStyle/>
                    <a:p>
                      <a:pPr algn="just">
                        <a:spcBef>
                          <a:spcPts val="300"/>
                        </a:spcBef>
                        <a:spcAft>
                          <a:spcPts val="300"/>
                        </a:spcAft>
                      </a:pPr>
                      <a:r>
                        <a:rPr lang="bs-Latn-BA" sz="1000" u="sng">
                          <a:effectLst/>
                          <a:hlinkClick r:id="rId2"/>
                        </a:rPr>
                        <a:t>http://purl.org/dc/elements/1.1/identifier</a:t>
                      </a:r>
                      <a:endParaRPr lang="bs-Latn-BA" sz="1100">
                        <a:effectLst/>
                        <a:latin typeface="Calibri"/>
                        <a:ea typeface="MS Mincho"/>
                        <a:cs typeface="Times New Roman"/>
                      </a:endParaRPr>
                    </a:p>
                  </a:txBody>
                  <a:tcPr marL="63351" marR="63351" marT="0" marB="0"/>
                </a:tc>
                <a:extLst>
                  <a:ext uri="{0D108BD9-81ED-4DB2-BD59-A6C34878D82A}">
                    <a16:rowId xmlns:a16="http://schemas.microsoft.com/office/drawing/2014/main" val="10001"/>
                  </a:ext>
                </a:extLst>
              </a:tr>
              <a:tr h="204410">
                <a:tc>
                  <a:txBody>
                    <a:bodyPr/>
                    <a:lstStyle/>
                    <a:p>
                      <a:pPr algn="just">
                        <a:spcBef>
                          <a:spcPts val="300"/>
                        </a:spcBef>
                        <a:spcAft>
                          <a:spcPts val="300"/>
                        </a:spcAft>
                      </a:pPr>
                      <a:r>
                        <a:rPr lang="bs-Latn-BA" sz="1000">
                          <a:effectLst/>
                        </a:rPr>
                        <a:t>Label</a:t>
                      </a:r>
                      <a:endParaRPr lang="bs-Latn-BA" sz="1100">
                        <a:effectLst/>
                        <a:latin typeface="Calibri"/>
                        <a:ea typeface="MS Mincho"/>
                        <a:cs typeface="Times New Roman"/>
                      </a:endParaRPr>
                    </a:p>
                  </a:txBody>
                  <a:tcPr marL="63351" marR="63351" marT="0" marB="0"/>
                </a:tc>
                <a:tc>
                  <a:txBody>
                    <a:bodyPr/>
                    <a:lstStyle/>
                    <a:p>
                      <a:pPr algn="just">
                        <a:spcBef>
                          <a:spcPts val="300"/>
                        </a:spcBef>
                        <a:spcAft>
                          <a:spcPts val="300"/>
                        </a:spcAft>
                      </a:pPr>
                      <a:r>
                        <a:rPr lang="bs-Latn-BA" sz="1000">
                          <a:effectLst/>
                        </a:rPr>
                        <a:t>Identifikator</a:t>
                      </a:r>
                      <a:endParaRPr lang="bs-Latn-BA" sz="1100">
                        <a:effectLst/>
                        <a:latin typeface="Calibri"/>
                        <a:ea typeface="MS Mincho"/>
                        <a:cs typeface="Times New Roman"/>
                      </a:endParaRPr>
                    </a:p>
                  </a:txBody>
                  <a:tcPr marL="63351" marR="63351" marT="0" marB="0"/>
                </a:tc>
                <a:extLst>
                  <a:ext uri="{0D108BD9-81ED-4DB2-BD59-A6C34878D82A}">
                    <a16:rowId xmlns:a16="http://schemas.microsoft.com/office/drawing/2014/main" val="10002"/>
                  </a:ext>
                </a:extLst>
              </a:tr>
              <a:tr h="204410">
                <a:tc>
                  <a:txBody>
                    <a:bodyPr/>
                    <a:lstStyle/>
                    <a:p>
                      <a:pPr algn="just">
                        <a:spcBef>
                          <a:spcPts val="300"/>
                        </a:spcBef>
                        <a:spcAft>
                          <a:spcPts val="300"/>
                        </a:spcAft>
                      </a:pPr>
                      <a:r>
                        <a:rPr lang="bs-Latn-BA" sz="1000">
                          <a:effectLst/>
                        </a:rPr>
                        <a:t>Definition</a:t>
                      </a:r>
                      <a:endParaRPr lang="bs-Latn-BA" sz="1100">
                        <a:effectLst/>
                        <a:latin typeface="Calibri"/>
                        <a:ea typeface="MS Mincho"/>
                        <a:cs typeface="Times New Roman"/>
                      </a:endParaRPr>
                    </a:p>
                  </a:txBody>
                  <a:tcPr marL="63351" marR="63351" marT="0" marB="0"/>
                </a:tc>
                <a:tc>
                  <a:txBody>
                    <a:bodyPr/>
                    <a:lstStyle/>
                    <a:p>
                      <a:pPr algn="just">
                        <a:spcBef>
                          <a:spcPts val="300"/>
                        </a:spcBef>
                        <a:spcAft>
                          <a:spcPts val="300"/>
                        </a:spcAft>
                      </a:pPr>
                      <a:r>
                        <a:rPr lang="bs-Latn-BA" sz="1000">
                          <a:effectLst/>
                        </a:rPr>
                        <a:t>Nedvosmisleno upućivanje na resurs u danom kontekstu.</a:t>
                      </a:r>
                      <a:endParaRPr lang="bs-Latn-BA" sz="1100">
                        <a:effectLst/>
                        <a:latin typeface="Calibri"/>
                        <a:ea typeface="MS Mincho"/>
                        <a:cs typeface="Times New Roman"/>
                      </a:endParaRPr>
                    </a:p>
                  </a:txBody>
                  <a:tcPr marL="63351" marR="63351" marT="0" marB="0"/>
                </a:tc>
                <a:extLst>
                  <a:ext uri="{0D108BD9-81ED-4DB2-BD59-A6C34878D82A}">
                    <a16:rowId xmlns:a16="http://schemas.microsoft.com/office/drawing/2014/main" val="10003"/>
                  </a:ext>
                </a:extLst>
              </a:tr>
              <a:tr h="408819">
                <a:tc>
                  <a:txBody>
                    <a:bodyPr/>
                    <a:lstStyle/>
                    <a:p>
                      <a:pPr algn="just">
                        <a:spcBef>
                          <a:spcPts val="300"/>
                        </a:spcBef>
                        <a:spcAft>
                          <a:spcPts val="300"/>
                        </a:spcAft>
                      </a:pPr>
                      <a:r>
                        <a:rPr lang="bs-Latn-BA" sz="1000">
                          <a:effectLst/>
                        </a:rPr>
                        <a:t>Comment</a:t>
                      </a:r>
                      <a:endParaRPr lang="bs-Latn-BA" sz="1100">
                        <a:effectLst/>
                        <a:latin typeface="Calibri"/>
                        <a:ea typeface="MS Mincho"/>
                        <a:cs typeface="Times New Roman"/>
                      </a:endParaRPr>
                    </a:p>
                  </a:txBody>
                  <a:tcPr marL="63351" marR="63351" marT="0" marB="0"/>
                </a:tc>
                <a:tc>
                  <a:txBody>
                    <a:bodyPr/>
                    <a:lstStyle/>
                    <a:p>
                      <a:pPr algn="just">
                        <a:spcBef>
                          <a:spcPts val="300"/>
                        </a:spcBef>
                        <a:spcAft>
                          <a:spcPts val="300"/>
                        </a:spcAft>
                      </a:pPr>
                      <a:r>
                        <a:rPr lang="bs-Latn-BA" sz="1000">
                          <a:effectLst/>
                        </a:rPr>
                        <a:t>Preporučuje se prepoznavanje resursa pomoću niza koji odgovara formalnom identifikacijskom sustavu.</a:t>
                      </a:r>
                      <a:endParaRPr lang="bs-Latn-BA" sz="1100">
                        <a:effectLst/>
                        <a:latin typeface="Calibri"/>
                        <a:ea typeface="MS Mincho"/>
                        <a:cs typeface="Times New Roman"/>
                      </a:endParaRPr>
                    </a:p>
                  </a:txBody>
                  <a:tcPr marL="63351" marR="63351" marT="0" marB="0"/>
                </a:tc>
                <a:extLst>
                  <a:ext uri="{0D108BD9-81ED-4DB2-BD59-A6C34878D82A}">
                    <a16:rowId xmlns:a16="http://schemas.microsoft.com/office/drawing/2014/main" val="10004"/>
                  </a:ext>
                </a:extLst>
              </a:tr>
              <a:tr h="204410">
                <a:tc gridSpan="2">
                  <a:txBody>
                    <a:bodyPr/>
                    <a:lstStyle/>
                    <a:p>
                      <a:pPr algn="just">
                        <a:spcBef>
                          <a:spcPts val="300"/>
                        </a:spcBef>
                        <a:spcAft>
                          <a:spcPts val="300"/>
                        </a:spcAft>
                      </a:pPr>
                      <a:r>
                        <a:rPr lang="bs-Latn-BA" sz="1000">
                          <a:effectLst/>
                        </a:rPr>
                        <a:t>Term name: language (jezik)</a:t>
                      </a:r>
                      <a:endParaRPr lang="bs-Latn-BA" sz="1100">
                        <a:effectLst/>
                        <a:latin typeface="Calibri"/>
                        <a:ea typeface="MS Mincho"/>
                        <a:cs typeface="Times New Roman"/>
                      </a:endParaRPr>
                    </a:p>
                  </a:txBody>
                  <a:tcPr marL="63351" marR="63351" marT="0" marB="0"/>
                </a:tc>
                <a:tc hMerge="1">
                  <a:txBody>
                    <a:bodyPr/>
                    <a:lstStyle/>
                    <a:p>
                      <a:endParaRPr lang="bs-Latn-BA"/>
                    </a:p>
                  </a:txBody>
                  <a:tcPr/>
                </a:tc>
                <a:extLst>
                  <a:ext uri="{0D108BD9-81ED-4DB2-BD59-A6C34878D82A}">
                    <a16:rowId xmlns:a16="http://schemas.microsoft.com/office/drawing/2014/main" val="10005"/>
                  </a:ext>
                </a:extLst>
              </a:tr>
              <a:tr h="204410">
                <a:tc>
                  <a:txBody>
                    <a:bodyPr/>
                    <a:lstStyle/>
                    <a:p>
                      <a:pPr algn="just">
                        <a:spcBef>
                          <a:spcPts val="300"/>
                        </a:spcBef>
                        <a:spcAft>
                          <a:spcPts val="300"/>
                        </a:spcAft>
                      </a:pPr>
                      <a:r>
                        <a:rPr lang="bs-Latn-BA" sz="1000">
                          <a:effectLst/>
                        </a:rPr>
                        <a:t>URI</a:t>
                      </a:r>
                      <a:endParaRPr lang="bs-Latn-BA" sz="1100">
                        <a:effectLst/>
                        <a:latin typeface="Calibri"/>
                        <a:ea typeface="MS Mincho"/>
                        <a:cs typeface="Times New Roman"/>
                      </a:endParaRPr>
                    </a:p>
                  </a:txBody>
                  <a:tcPr marL="63351" marR="63351" marT="0" marB="0"/>
                </a:tc>
                <a:tc>
                  <a:txBody>
                    <a:bodyPr/>
                    <a:lstStyle/>
                    <a:p>
                      <a:pPr algn="just">
                        <a:spcBef>
                          <a:spcPts val="300"/>
                        </a:spcBef>
                        <a:spcAft>
                          <a:spcPts val="300"/>
                        </a:spcAft>
                      </a:pPr>
                      <a:r>
                        <a:rPr lang="bs-Latn-BA" sz="1000" u="sng">
                          <a:effectLst/>
                          <a:hlinkClick r:id="rId3"/>
                        </a:rPr>
                        <a:t>http://purl.org/dc/elements/1.1/language</a:t>
                      </a:r>
                      <a:endParaRPr lang="bs-Latn-BA" sz="1100">
                        <a:effectLst/>
                        <a:latin typeface="Calibri"/>
                        <a:ea typeface="MS Mincho"/>
                        <a:cs typeface="Times New Roman"/>
                      </a:endParaRPr>
                    </a:p>
                  </a:txBody>
                  <a:tcPr marL="63351" marR="63351" marT="0" marB="0"/>
                </a:tc>
                <a:extLst>
                  <a:ext uri="{0D108BD9-81ED-4DB2-BD59-A6C34878D82A}">
                    <a16:rowId xmlns:a16="http://schemas.microsoft.com/office/drawing/2014/main" val="10006"/>
                  </a:ext>
                </a:extLst>
              </a:tr>
              <a:tr h="204410">
                <a:tc>
                  <a:txBody>
                    <a:bodyPr/>
                    <a:lstStyle/>
                    <a:p>
                      <a:pPr algn="just">
                        <a:spcBef>
                          <a:spcPts val="300"/>
                        </a:spcBef>
                        <a:spcAft>
                          <a:spcPts val="300"/>
                        </a:spcAft>
                      </a:pPr>
                      <a:r>
                        <a:rPr lang="bs-Latn-BA" sz="1000">
                          <a:effectLst/>
                        </a:rPr>
                        <a:t>Label</a:t>
                      </a:r>
                      <a:endParaRPr lang="bs-Latn-BA" sz="1100">
                        <a:effectLst/>
                        <a:latin typeface="Calibri"/>
                        <a:ea typeface="MS Mincho"/>
                        <a:cs typeface="Times New Roman"/>
                      </a:endParaRPr>
                    </a:p>
                  </a:txBody>
                  <a:tcPr marL="63351" marR="63351" marT="0" marB="0"/>
                </a:tc>
                <a:tc>
                  <a:txBody>
                    <a:bodyPr/>
                    <a:lstStyle/>
                    <a:p>
                      <a:pPr algn="just">
                        <a:spcBef>
                          <a:spcPts val="300"/>
                        </a:spcBef>
                        <a:spcAft>
                          <a:spcPts val="300"/>
                        </a:spcAft>
                      </a:pPr>
                      <a:r>
                        <a:rPr lang="bs-Latn-BA" sz="1000">
                          <a:effectLst/>
                        </a:rPr>
                        <a:t>Jezik</a:t>
                      </a:r>
                      <a:endParaRPr lang="bs-Latn-BA" sz="1100">
                        <a:effectLst/>
                        <a:latin typeface="Calibri"/>
                        <a:ea typeface="MS Mincho"/>
                        <a:cs typeface="Times New Roman"/>
                      </a:endParaRPr>
                    </a:p>
                  </a:txBody>
                  <a:tcPr marL="63351" marR="63351" marT="0" marB="0"/>
                </a:tc>
                <a:extLst>
                  <a:ext uri="{0D108BD9-81ED-4DB2-BD59-A6C34878D82A}">
                    <a16:rowId xmlns:a16="http://schemas.microsoft.com/office/drawing/2014/main" val="10007"/>
                  </a:ext>
                </a:extLst>
              </a:tr>
              <a:tr h="204410">
                <a:tc>
                  <a:txBody>
                    <a:bodyPr/>
                    <a:lstStyle/>
                    <a:p>
                      <a:pPr algn="just">
                        <a:spcBef>
                          <a:spcPts val="300"/>
                        </a:spcBef>
                        <a:spcAft>
                          <a:spcPts val="300"/>
                        </a:spcAft>
                      </a:pPr>
                      <a:r>
                        <a:rPr lang="bs-Latn-BA" sz="1000">
                          <a:effectLst/>
                        </a:rPr>
                        <a:t>Definition</a:t>
                      </a:r>
                      <a:endParaRPr lang="bs-Latn-BA" sz="1100">
                        <a:effectLst/>
                        <a:latin typeface="Calibri"/>
                        <a:ea typeface="MS Mincho"/>
                        <a:cs typeface="Times New Roman"/>
                      </a:endParaRPr>
                    </a:p>
                  </a:txBody>
                  <a:tcPr marL="63351" marR="63351" marT="0" marB="0"/>
                </a:tc>
                <a:tc>
                  <a:txBody>
                    <a:bodyPr/>
                    <a:lstStyle/>
                    <a:p>
                      <a:pPr algn="just">
                        <a:spcBef>
                          <a:spcPts val="300"/>
                        </a:spcBef>
                        <a:spcAft>
                          <a:spcPts val="300"/>
                        </a:spcAft>
                      </a:pPr>
                      <a:r>
                        <a:rPr lang="bs-Latn-BA" sz="1000">
                          <a:effectLst/>
                        </a:rPr>
                        <a:t>Jezik izvora podataka.</a:t>
                      </a:r>
                      <a:endParaRPr lang="bs-Latn-BA" sz="1100">
                        <a:effectLst/>
                        <a:latin typeface="Calibri"/>
                        <a:ea typeface="MS Mincho"/>
                        <a:cs typeface="Times New Roman"/>
                      </a:endParaRPr>
                    </a:p>
                  </a:txBody>
                  <a:tcPr marL="63351" marR="63351" marT="0" marB="0"/>
                </a:tc>
                <a:extLst>
                  <a:ext uri="{0D108BD9-81ED-4DB2-BD59-A6C34878D82A}">
                    <a16:rowId xmlns:a16="http://schemas.microsoft.com/office/drawing/2014/main" val="10008"/>
                  </a:ext>
                </a:extLst>
              </a:tr>
              <a:tr h="408819">
                <a:tc>
                  <a:txBody>
                    <a:bodyPr/>
                    <a:lstStyle/>
                    <a:p>
                      <a:pPr algn="just">
                        <a:spcBef>
                          <a:spcPts val="300"/>
                        </a:spcBef>
                        <a:spcAft>
                          <a:spcPts val="300"/>
                        </a:spcAft>
                      </a:pPr>
                      <a:r>
                        <a:rPr lang="bs-Latn-BA" sz="1000">
                          <a:effectLst/>
                        </a:rPr>
                        <a:t>Comment</a:t>
                      </a:r>
                      <a:endParaRPr lang="bs-Latn-BA" sz="1100">
                        <a:effectLst/>
                        <a:latin typeface="Calibri"/>
                        <a:ea typeface="MS Mincho"/>
                        <a:cs typeface="Times New Roman"/>
                      </a:endParaRPr>
                    </a:p>
                  </a:txBody>
                  <a:tcPr marL="63351" marR="63351" marT="0" marB="0"/>
                </a:tc>
                <a:tc>
                  <a:txBody>
                    <a:bodyPr/>
                    <a:lstStyle/>
                    <a:p>
                      <a:pPr algn="just">
                        <a:spcBef>
                          <a:spcPts val="300"/>
                        </a:spcBef>
                        <a:spcAft>
                          <a:spcPts val="300"/>
                        </a:spcAft>
                      </a:pPr>
                      <a:r>
                        <a:rPr lang="bs-Latn-BA" sz="1000">
                          <a:effectLst/>
                        </a:rPr>
                        <a:t>Preporučuje se upotreba kontroliranog vokabulara kao što je RFC 4646 [RFC4646].</a:t>
                      </a:r>
                      <a:endParaRPr lang="bs-Latn-BA" sz="1100">
                        <a:effectLst/>
                        <a:latin typeface="Calibri"/>
                        <a:ea typeface="MS Mincho"/>
                        <a:cs typeface="Times New Roman"/>
                      </a:endParaRPr>
                    </a:p>
                  </a:txBody>
                  <a:tcPr marL="63351" marR="63351" marT="0" marB="0"/>
                </a:tc>
                <a:extLst>
                  <a:ext uri="{0D108BD9-81ED-4DB2-BD59-A6C34878D82A}">
                    <a16:rowId xmlns:a16="http://schemas.microsoft.com/office/drawing/2014/main" val="10009"/>
                  </a:ext>
                </a:extLst>
              </a:tr>
              <a:tr h="204410">
                <a:tc>
                  <a:txBody>
                    <a:bodyPr/>
                    <a:lstStyle/>
                    <a:p>
                      <a:pPr algn="just">
                        <a:spcBef>
                          <a:spcPts val="300"/>
                        </a:spcBef>
                        <a:spcAft>
                          <a:spcPts val="300"/>
                        </a:spcAft>
                      </a:pPr>
                      <a:r>
                        <a:rPr lang="bs-Latn-BA" sz="1000">
                          <a:effectLst/>
                        </a:rPr>
                        <a:t>References</a:t>
                      </a:r>
                      <a:endParaRPr lang="bs-Latn-BA" sz="1100">
                        <a:effectLst/>
                        <a:latin typeface="Calibri"/>
                        <a:ea typeface="MS Mincho"/>
                        <a:cs typeface="Times New Roman"/>
                      </a:endParaRPr>
                    </a:p>
                  </a:txBody>
                  <a:tcPr marL="63351" marR="63351" marT="0" marB="0"/>
                </a:tc>
                <a:tc>
                  <a:txBody>
                    <a:bodyPr/>
                    <a:lstStyle/>
                    <a:p>
                      <a:pPr algn="just">
                        <a:spcBef>
                          <a:spcPts val="300"/>
                        </a:spcBef>
                        <a:spcAft>
                          <a:spcPts val="300"/>
                        </a:spcAft>
                      </a:pPr>
                      <a:r>
                        <a:rPr lang="bs-Latn-BA" sz="1000">
                          <a:effectLst/>
                        </a:rPr>
                        <a:t>[RFC4646] http://www.ietf.org/rfc/rfc4646.txt</a:t>
                      </a:r>
                      <a:endParaRPr lang="bs-Latn-BA" sz="1100">
                        <a:effectLst/>
                        <a:latin typeface="Calibri"/>
                        <a:ea typeface="MS Mincho"/>
                        <a:cs typeface="Times New Roman"/>
                      </a:endParaRPr>
                    </a:p>
                  </a:txBody>
                  <a:tcPr marL="63351" marR="63351" marT="0" marB="0"/>
                </a:tc>
                <a:extLst>
                  <a:ext uri="{0D108BD9-81ED-4DB2-BD59-A6C34878D82A}">
                    <a16:rowId xmlns:a16="http://schemas.microsoft.com/office/drawing/2014/main" val="10010"/>
                  </a:ext>
                </a:extLst>
              </a:tr>
              <a:tr h="204410">
                <a:tc gridSpan="2">
                  <a:txBody>
                    <a:bodyPr/>
                    <a:lstStyle/>
                    <a:p>
                      <a:pPr algn="just">
                        <a:spcBef>
                          <a:spcPts val="300"/>
                        </a:spcBef>
                        <a:spcAft>
                          <a:spcPts val="300"/>
                        </a:spcAft>
                      </a:pPr>
                      <a:r>
                        <a:rPr lang="bs-Latn-BA" sz="1000">
                          <a:effectLst/>
                        </a:rPr>
                        <a:t>Term name: publisher (izdavač)</a:t>
                      </a:r>
                      <a:endParaRPr lang="bs-Latn-BA" sz="1100">
                        <a:effectLst/>
                        <a:latin typeface="Calibri"/>
                        <a:ea typeface="MS Mincho"/>
                        <a:cs typeface="Times New Roman"/>
                      </a:endParaRPr>
                    </a:p>
                  </a:txBody>
                  <a:tcPr marL="63351" marR="63351" marT="0" marB="0"/>
                </a:tc>
                <a:tc hMerge="1">
                  <a:txBody>
                    <a:bodyPr/>
                    <a:lstStyle/>
                    <a:p>
                      <a:endParaRPr lang="bs-Latn-BA"/>
                    </a:p>
                  </a:txBody>
                  <a:tcPr/>
                </a:tc>
                <a:extLst>
                  <a:ext uri="{0D108BD9-81ED-4DB2-BD59-A6C34878D82A}">
                    <a16:rowId xmlns:a16="http://schemas.microsoft.com/office/drawing/2014/main" val="10011"/>
                  </a:ext>
                </a:extLst>
              </a:tr>
              <a:tr h="204410">
                <a:tc>
                  <a:txBody>
                    <a:bodyPr/>
                    <a:lstStyle/>
                    <a:p>
                      <a:pPr algn="just">
                        <a:spcBef>
                          <a:spcPts val="300"/>
                        </a:spcBef>
                        <a:spcAft>
                          <a:spcPts val="300"/>
                        </a:spcAft>
                      </a:pPr>
                      <a:r>
                        <a:rPr lang="bs-Latn-BA" sz="1000">
                          <a:effectLst/>
                        </a:rPr>
                        <a:t>URI</a:t>
                      </a:r>
                      <a:endParaRPr lang="bs-Latn-BA" sz="1100">
                        <a:effectLst/>
                        <a:latin typeface="Calibri"/>
                        <a:ea typeface="MS Mincho"/>
                        <a:cs typeface="Times New Roman"/>
                      </a:endParaRPr>
                    </a:p>
                  </a:txBody>
                  <a:tcPr marL="63351" marR="63351" marT="0" marB="0"/>
                </a:tc>
                <a:tc>
                  <a:txBody>
                    <a:bodyPr/>
                    <a:lstStyle/>
                    <a:p>
                      <a:pPr algn="just">
                        <a:spcBef>
                          <a:spcPts val="300"/>
                        </a:spcBef>
                        <a:spcAft>
                          <a:spcPts val="300"/>
                        </a:spcAft>
                      </a:pPr>
                      <a:r>
                        <a:rPr lang="bs-Latn-BA" sz="1000" u="sng">
                          <a:effectLst/>
                          <a:hlinkClick r:id="rId4"/>
                        </a:rPr>
                        <a:t>http://purl.org/dc/elements/1.1/publisher</a:t>
                      </a:r>
                      <a:endParaRPr lang="bs-Latn-BA" sz="1100">
                        <a:effectLst/>
                        <a:latin typeface="Calibri"/>
                        <a:ea typeface="MS Mincho"/>
                        <a:cs typeface="Times New Roman"/>
                      </a:endParaRPr>
                    </a:p>
                  </a:txBody>
                  <a:tcPr marL="63351" marR="63351" marT="0" marB="0"/>
                </a:tc>
                <a:extLst>
                  <a:ext uri="{0D108BD9-81ED-4DB2-BD59-A6C34878D82A}">
                    <a16:rowId xmlns:a16="http://schemas.microsoft.com/office/drawing/2014/main" val="10012"/>
                  </a:ext>
                </a:extLst>
              </a:tr>
              <a:tr h="204410">
                <a:tc>
                  <a:txBody>
                    <a:bodyPr/>
                    <a:lstStyle/>
                    <a:p>
                      <a:pPr algn="just">
                        <a:spcBef>
                          <a:spcPts val="300"/>
                        </a:spcBef>
                        <a:spcAft>
                          <a:spcPts val="300"/>
                        </a:spcAft>
                      </a:pPr>
                      <a:r>
                        <a:rPr lang="bs-Latn-BA" sz="1000">
                          <a:effectLst/>
                        </a:rPr>
                        <a:t>Label</a:t>
                      </a:r>
                      <a:endParaRPr lang="bs-Latn-BA" sz="1100">
                        <a:effectLst/>
                        <a:latin typeface="Calibri"/>
                        <a:ea typeface="MS Mincho"/>
                        <a:cs typeface="Times New Roman"/>
                      </a:endParaRPr>
                    </a:p>
                  </a:txBody>
                  <a:tcPr marL="63351" marR="63351" marT="0" marB="0"/>
                </a:tc>
                <a:tc>
                  <a:txBody>
                    <a:bodyPr/>
                    <a:lstStyle/>
                    <a:p>
                      <a:pPr algn="just">
                        <a:spcBef>
                          <a:spcPts val="300"/>
                        </a:spcBef>
                        <a:spcAft>
                          <a:spcPts val="300"/>
                        </a:spcAft>
                      </a:pPr>
                      <a:r>
                        <a:rPr lang="bs-Latn-BA" sz="1000">
                          <a:effectLst/>
                        </a:rPr>
                        <a:t>Izdavač</a:t>
                      </a:r>
                      <a:endParaRPr lang="bs-Latn-BA" sz="1100">
                        <a:effectLst/>
                        <a:latin typeface="Calibri"/>
                        <a:ea typeface="MS Mincho"/>
                        <a:cs typeface="Times New Roman"/>
                      </a:endParaRPr>
                    </a:p>
                  </a:txBody>
                  <a:tcPr marL="63351" marR="63351" marT="0" marB="0"/>
                </a:tc>
                <a:extLst>
                  <a:ext uri="{0D108BD9-81ED-4DB2-BD59-A6C34878D82A}">
                    <a16:rowId xmlns:a16="http://schemas.microsoft.com/office/drawing/2014/main" val="10013"/>
                  </a:ext>
                </a:extLst>
              </a:tr>
              <a:tr h="204410">
                <a:tc>
                  <a:txBody>
                    <a:bodyPr/>
                    <a:lstStyle/>
                    <a:p>
                      <a:pPr algn="just">
                        <a:spcBef>
                          <a:spcPts val="300"/>
                        </a:spcBef>
                        <a:spcAft>
                          <a:spcPts val="300"/>
                        </a:spcAft>
                      </a:pPr>
                      <a:r>
                        <a:rPr lang="bs-Latn-BA" sz="1000">
                          <a:effectLst/>
                        </a:rPr>
                        <a:t>Definition</a:t>
                      </a:r>
                      <a:endParaRPr lang="bs-Latn-BA" sz="1100">
                        <a:effectLst/>
                        <a:latin typeface="Calibri"/>
                        <a:ea typeface="MS Mincho"/>
                        <a:cs typeface="Times New Roman"/>
                      </a:endParaRPr>
                    </a:p>
                  </a:txBody>
                  <a:tcPr marL="63351" marR="63351" marT="0" marB="0"/>
                </a:tc>
                <a:tc>
                  <a:txBody>
                    <a:bodyPr/>
                    <a:lstStyle/>
                    <a:p>
                      <a:pPr algn="just">
                        <a:spcBef>
                          <a:spcPts val="300"/>
                        </a:spcBef>
                        <a:spcAft>
                          <a:spcPts val="300"/>
                        </a:spcAft>
                      </a:pPr>
                      <a:r>
                        <a:rPr lang="bs-Latn-BA" sz="1000">
                          <a:effectLst/>
                        </a:rPr>
                        <a:t>Subjekt odgovoran za stvaranje resursa koji je na raspolaganju.</a:t>
                      </a:r>
                      <a:endParaRPr lang="bs-Latn-BA" sz="1100">
                        <a:effectLst/>
                        <a:latin typeface="Calibri"/>
                        <a:ea typeface="MS Mincho"/>
                        <a:cs typeface="Times New Roman"/>
                      </a:endParaRPr>
                    </a:p>
                  </a:txBody>
                  <a:tcPr marL="63351" marR="63351" marT="0" marB="0"/>
                </a:tc>
                <a:extLst>
                  <a:ext uri="{0D108BD9-81ED-4DB2-BD59-A6C34878D82A}">
                    <a16:rowId xmlns:a16="http://schemas.microsoft.com/office/drawing/2014/main" val="10014"/>
                  </a:ext>
                </a:extLst>
              </a:tr>
              <a:tr h="408819">
                <a:tc>
                  <a:txBody>
                    <a:bodyPr/>
                    <a:lstStyle/>
                    <a:p>
                      <a:pPr algn="just">
                        <a:spcBef>
                          <a:spcPts val="300"/>
                        </a:spcBef>
                        <a:spcAft>
                          <a:spcPts val="300"/>
                        </a:spcAft>
                      </a:pPr>
                      <a:r>
                        <a:rPr lang="bs-Latn-BA" sz="1000">
                          <a:effectLst/>
                        </a:rPr>
                        <a:t>Comment</a:t>
                      </a:r>
                      <a:endParaRPr lang="bs-Latn-BA" sz="1100">
                        <a:effectLst/>
                        <a:latin typeface="Calibri"/>
                        <a:ea typeface="MS Mincho"/>
                        <a:cs typeface="Times New Roman"/>
                      </a:endParaRPr>
                    </a:p>
                  </a:txBody>
                  <a:tcPr marL="63351" marR="63351" marT="0" marB="0"/>
                </a:tc>
                <a:tc>
                  <a:txBody>
                    <a:bodyPr/>
                    <a:lstStyle/>
                    <a:p>
                      <a:pPr algn="just">
                        <a:spcBef>
                          <a:spcPts val="300"/>
                        </a:spcBef>
                        <a:spcAft>
                          <a:spcPts val="300"/>
                        </a:spcAft>
                      </a:pPr>
                      <a:r>
                        <a:rPr lang="bs-Latn-BA" sz="1000">
                          <a:effectLst/>
                        </a:rPr>
                        <a:t>Na primjer, pod izdavačem se podrazumijeva osoba, institucija ili usluga. Obično je naziv izdavača ujedno i Subjekt IPP.</a:t>
                      </a:r>
                      <a:endParaRPr lang="bs-Latn-BA" sz="1100">
                        <a:effectLst/>
                        <a:latin typeface="Calibri"/>
                        <a:ea typeface="MS Mincho"/>
                        <a:cs typeface="Times New Roman"/>
                      </a:endParaRPr>
                    </a:p>
                  </a:txBody>
                  <a:tcPr marL="63351" marR="63351" marT="0" marB="0"/>
                </a:tc>
                <a:extLst>
                  <a:ext uri="{0D108BD9-81ED-4DB2-BD59-A6C34878D82A}">
                    <a16:rowId xmlns:a16="http://schemas.microsoft.com/office/drawing/2014/main" val="10015"/>
                  </a:ext>
                </a:extLst>
              </a:tr>
              <a:tr h="204410">
                <a:tc gridSpan="2">
                  <a:txBody>
                    <a:bodyPr/>
                    <a:lstStyle/>
                    <a:p>
                      <a:pPr algn="just">
                        <a:spcBef>
                          <a:spcPts val="300"/>
                        </a:spcBef>
                        <a:spcAft>
                          <a:spcPts val="300"/>
                        </a:spcAft>
                      </a:pPr>
                      <a:r>
                        <a:rPr lang="bs-Latn-BA" sz="1000">
                          <a:effectLst/>
                        </a:rPr>
                        <a:t>Term name: relation (relacija/veza)</a:t>
                      </a:r>
                      <a:endParaRPr lang="bs-Latn-BA" sz="1100">
                        <a:effectLst/>
                        <a:latin typeface="Calibri"/>
                        <a:ea typeface="MS Mincho"/>
                        <a:cs typeface="Times New Roman"/>
                      </a:endParaRPr>
                    </a:p>
                  </a:txBody>
                  <a:tcPr marL="63351" marR="63351" marT="0" marB="0"/>
                </a:tc>
                <a:tc hMerge="1">
                  <a:txBody>
                    <a:bodyPr/>
                    <a:lstStyle/>
                    <a:p>
                      <a:endParaRPr lang="bs-Latn-BA"/>
                    </a:p>
                  </a:txBody>
                  <a:tcPr/>
                </a:tc>
                <a:extLst>
                  <a:ext uri="{0D108BD9-81ED-4DB2-BD59-A6C34878D82A}">
                    <a16:rowId xmlns:a16="http://schemas.microsoft.com/office/drawing/2014/main" val="10016"/>
                  </a:ext>
                </a:extLst>
              </a:tr>
              <a:tr h="204410">
                <a:tc>
                  <a:txBody>
                    <a:bodyPr/>
                    <a:lstStyle/>
                    <a:p>
                      <a:pPr algn="just">
                        <a:spcBef>
                          <a:spcPts val="300"/>
                        </a:spcBef>
                        <a:spcAft>
                          <a:spcPts val="300"/>
                        </a:spcAft>
                      </a:pPr>
                      <a:r>
                        <a:rPr lang="bs-Latn-BA" sz="1000">
                          <a:effectLst/>
                        </a:rPr>
                        <a:t>URI</a:t>
                      </a:r>
                      <a:endParaRPr lang="bs-Latn-BA" sz="1100">
                        <a:effectLst/>
                        <a:latin typeface="Calibri"/>
                        <a:ea typeface="MS Mincho"/>
                        <a:cs typeface="Times New Roman"/>
                      </a:endParaRPr>
                    </a:p>
                  </a:txBody>
                  <a:tcPr marL="63351" marR="63351" marT="0" marB="0"/>
                </a:tc>
                <a:tc>
                  <a:txBody>
                    <a:bodyPr/>
                    <a:lstStyle/>
                    <a:p>
                      <a:pPr algn="just">
                        <a:spcBef>
                          <a:spcPts val="300"/>
                        </a:spcBef>
                        <a:spcAft>
                          <a:spcPts val="300"/>
                        </a:spcAft>
                      </a:pPr>
                      <a:r>
                        <a:rPr lang="bs-Latn-BA" sz="1000" u="sng">
                          <a:effectLst/>
                          <a:hlinkClick r:id="rId5"/>
                        </a:rPr>
                        <a:t>http://purl.org/dc/elements/1.1/relation</a:t>
                      </a:r>
                      <a:endParaRPr lang="bs-Latn-BA" sz="1100">
                        <a:effectLst/>
                        <a:latin typeface="Calibri"/>
                        <a:ea typeface="MS Mincho"/>
                        <a:cs typeface="Times New Roman"/>
                      </a:endParaRPr>
                    </a:p>
                  </a:txBody>
                  <a:tcPr marL="63351" marR="63351" marT="0" marB="0"/>
                </a:tc>
                <a:extLst>
                  <a:ext uri="{0D108BD9-81ED-4DB2-BD59-A6C34878D82A}">
                    <a16:rowId xmlns:a16="http://schemas.microsoft.com/office/drawing/2014/main" val="10017"/>
                  </a:ext>
                </a:extLst>
              </a:tr>
              <a:tr h="204410">
                <a:tc>
                  <a:txBody>
                    <a:bodyPr/>
                    <a:lstStyle/>
                    <a:p>
                      <a:pPr algn="just">
                        <a:spcBef>
                          <a:spcPts val="300"/>
                        </a:spcBef>
                        <a:spcAft>
                          <a:spcPts val="300"/>
                        </a:spcAft>
                      </a:pPr>
                      <a:r>
                        <a:rPr lang="bs-Latn-BA" sz="1000">
                          <a:effectLst/>
                        </a:rPr>
                        <a:t>Label</a:t>
                      </a:r>
                      <a:endParaRPr lang="bs-Latn-BA" sz="1100">
                        <a:effectLst/>
                        <a:latin typeface="Calibri"/>
                        <a:ea typeface="MS Mincho"/>
                        <a:cs typeface="Times New Roman"/>
                      </a:endParaRPr>
                    </a:p>
                  </a:txBody>
                  <a:tcPr marL="63351" marR="63351" marT="0" marB="0"/>
                </a:tc>
                <a:tc>
                  <a:txBody>
                    <a:bodyPr/>
                    <a:lstStyle/>
                    <a:p>
                      <a:pPr algn="just">
                        <a:spcBef>
                          <a:spcPts val="300"/>
                        </a:spcBef>
                        <a:spcAft>
                          <a:spcPts val="300"/>
                        </a:spcAft>
                      </a:pPr>
                      <a:r>
                        <a:rPr lang="bs-Latn-BA" sz="1000">
                          <a:effectLst/>
                        </a:rPr>
                        <a:t>Veza</a:t>
                      </a:r>
                      <a:endParaRPr lang="bs-Latn-BA" sz="1100">
                        <a:effectLst/>
                        <a:latin typeface="Calibri"/>
                        <a:ea typeface="MS Mincho"/>
                        <a:cs typeface="Times New Roman"/>
                      </a:endParaRPr>
                    </a:p>
                  </a:txBody>
                  <a:tcPr marL="63351" marR="63351" marT="0" marB="0"/>
                </a:tc>
                <a:extLst>
                  <a:ext uri="{0D108BD9-81ED-4DB2-BD59-A6C34878D82A}">
                    <a16:rowId xmlns:a16="http://schemas.microsoft.com/office/drawing/2014/main" val="10018"/>
                  </a:ext>
                </a:extLst>
              </a:tr>
              <a:tr h="204410">
                <a:tc>
                  <a:txBody>
                    <a:bodyPr/>
                    <a:lstStyle/>
                    <a:p>
                      <a:pPr algn="just">
                        <a:spcBef>
                          <a:spcPts val="300"/>
                        </a:spcBef>
                        <a:spcAft>
                          <a:spcPts val="300"/>
                        </a:spcAft>
                      </a:pPr>
                      <a:r>
                        <a:rPr lang="bs-Latn-BA" sz="1000">
                          <a:effectLst/>
                        </a:rPr>
                        <a:t>Definition</a:t>
                      </a:r>
                      <a:endParaRPr lang="bs-Latn-BA" sz="1100">
                        <a:effectLst/>
                        <a:latin typeface="Calibri"/>
                        <a:ea typeface="MS Mincho"/>
                        <a:cs typeface="Times New Roman"/>
                      </a:endParaRPr>
                    </a:p>
                  </a:txBody>
                  <a:tcPr marL="63351" marR="63351" marT="0" marB="0"/>
                </a:tc>
                <a:tc>
                  <a:txBody>
                    <a:bodyPr/>
                    <a:lstStyle/>
                    <a:p>
                      <a:pPr algn="just">
                        <a:spcBef>
                          <a:spcPts val="300"/>
                        </a:spcBef>
                        <a:spcAft>
                          <a:spcPts val="300"/>
                        </a:spcAft>
                      </a:pPr>
                      <a:r>
                        <a:rPr lang="bs-Latn-BA" sz="1000">
                          <a:effectLst/>
                        </a:rPr>
                        <a:t>Povezan resurs.</a:t>
                      </a:r>
                      <a:endParaRPr lang="bs-Latn-BA" sz="1100">
                        <a:effectLst/>
                        <a:latin typeface="Calibri"/>
                        <a:ea typeface="MS Mincho"/>
                        <a:cs typeface="Times New Roman"/>
                      </a:endParaRPr>
                    </a:p>
                  </a:txBody>
                  <a:tcPr marL="63351" marR="63351" marT="0" marB="0"/>
                </a:tc>
                <a:extLst>
                  <a:ext uri="{0D108BD9-81ED-4DB2-BD59-A6C34878D82A}">
                    <a16:rowId xmlns:a16="http://schemas.microsoft.com/office/drawing/2014/main" val="10019"/>
                  </a:ext>
                </a:extLst>
              </a:tr>
              <a:tr h="408819">
                <a:tc>
                  <a:txBody>
                    <a:bodyPr/>
                    <a:lstStyle/>
                    <a:p>
                      <a:pPr algn="just">
                        <a:spcBef>
                          <a:spcPts val="300"/>
                        </a:spcBef>
                        <a:spcAft>
                          <a:spcPts val="300"/>
                        </a:spcAft>
                      </a:pPr>
                      <a:r>
                        <a:rPr lang="bs-Latn-BA" sz="1000">
                          <a:effectLst/>
                        </a:rPr>
                        <a:t>Comment</a:t>
                      </a:r>
                      <a:endParaRPr lang="bs-Latn-BA" sz="1100">
                        <a:effectLst/>
                        <a:latin typeface="Calibri"/>
                        <a:ea typeface="MS Mincho"/>
                        <a:cs typeface="Times New Roman"/>
                      </a:endParaRPr>
                    </a:p>
                  </a:txBody>
                  <a:tcPr marL="63351" marR="63351" marT="0" marB="0"/>
                </a:tc>
                <a:tc>
                  <a:txBody>
                    <a:bodyPr/>
                    <a:lstStyle/>
                    <a:p>
                      <a:pPr algn="just">
                        <a:spcBef>
                          <a:spcPts val="300"/>
                        </a:spcBef>
                        <a:spcAft>
                          <a:spcPts val="300"/>
                        </a:spcAft>
                      </a:pPr>
                      <a:r>
                        <a:rPr lang="bs-Latn-BA" sz="1000">
                          <a:effectLst/>
                        </a:rPr>
                        <a:t>Preporučuje se identificirati povezane resurse pomoću niza koji je u skladu s formalnim sustavom identifikacije.</a:t>
                      </a:r>
                      <a:endParaRPr lang="bs-Latn-BA" sz="1100">
                        <a:effectLst/>
                        <a:latin typeface="Calibri"/>
                        <a:ea typeface="MS Mincho"/>
                        <a:cs typeface="Times New Roman"/>
                      </a:endParaRPr>
                    </a:p>
                  </a:txBody>
                  <a:tcPr marL="63351" marR="63351" marT="0" marB="0"/>
                </a:tc>
                <a:extLst>
                  <a:ext uri="{0D108BD9-81ED-4DB2-BD59-A6C34878D82A}">
                    <a16:rowId xmlns:a16="http://schemas.microsoft.com/office/drawing/2014/main" val="10020"/>
                  </a:ext>
                </a:extLst>
              </a:tr>
              <a:tr h="204410">
                <a:tc gridSpan="2">
                  <a:txBody>
                    <a:bodyPr/>
                    <a:lstStyle/>
                    <a:p>
                      <a:pPr algn="just">
                        <a:spcBef>
                          <a:spcPts val="300"/>
                        </a:spcBef>
                        <a:spcAft>
                          <a:spcPts val="300"/>
                        </a:spcAft>
                      </a:pPr>
                      <a:r>
                        <a:rPr lang="bs-Latn-BA" sz="1000">
                          <a:effectLst/>
                        </a:rPr>
                        <a:t>Term name: rights (prava)</a:t>
                      </a:r>
                      <a:endParaRPr lang="bs-Latn-BA" sz="1100">
                        <a:effectLst/>
                        <a:latin typeface="Calibri"/>
                        <a:ea typeface="MS Mincho"/>
                        <a:cs typeface="Times New Roman"/>
                      </a:endParaRPr>
                    </a:p>
                  </a:txBody>
                  <a:tcPr marL="63351" marR="63351" marT="0" marB="0"/>
                </a:tc>
                <a:tc hMerge="1">
                  <a:txBody>
                    <a:bodyPr/>
                    <a:lstStyle/>
                    <a:p>
                      <a:endParaRPr lang="bs-Latn-BA"/>
                    </a:p>
                  </a:txBody>
                  <a:tcPr/>
                </a:tc>
                <a:extLst>
                  <a:ext uri="{0D108BD9-81ED-4DB2-BD59-A6C34878D82A}">
                    <a16:rowId xmlns:a16="http://schemas.microsoft.com/office/drawing/2014/main" val="10021"/>
                  </a:ext>
                </a:extLst>
              </a:tr>
              <a:tr h="204410">
                <a:tc>
                  <a:txBody>
                    <a:bodyPr/>
                    <a:lstStyle/>
                    <a:p>
                      <a:pPr algn="just">
                        <a:spcBef>
                          <a:spcPts val="300"/>
                        </a:spcBef>
                        <a:spcAft>
                          <a:spcPts val="300"/>
                        </a:spcAft>
                      </a:pPr>
                      <a:r>
                        <a:rPr lang="bs-Latn-BA" sz="1000">
                          <a:effectLst/>
                        </a:rPr>
                        <a:t>URI</a:t>
                      </a:r>
                      <a:endParaRPr lang="bs-Latn-BA" sz="1100">
                        <a:effectLst/>
                        <a:latin typeface="Calibri"/>
                        <a:ea typeface="MS Mincho"/>
                        <a:cs typeface="Times New Roman"/>
                      </a:endParaRPr>
                    </a:p>
                  </a:txBody>
                  <a:tcPr marL="63351" marR="63351" marT="0" marB="0"/>
                </a:tc>
                <a:tc>
                  <a:txBody>
                    <a:bodyPr/>
                    <a:lstStyle/>
                    <a:p>
                      <a:pPr algn="just">
                        <a:spcBef>
                          <a:spcPts val="300"/>
                        </a:spcBef>
                        <a:spcAft>
                          <a:spcPts val="300"/>
                        </a:spcAft>
                      </a:pPr>
                      <a:r>
                        <a:rPr lang="bs-Latn-BA" sz="1000" u="sng">
                          <a:effectLst/>
                          <a:hlinkClick r:id="rId6"/>
                        </a:rPr>
                        <a:t>http://purl.org/dc/elements/1.1/rights</a:t>
                      </a:r>
                      <a:endParaRPr lang="bs-Latn-BA" sz="1100">
                        <a:effectLst/>
                        <a:latin typeface="Calibri"/>
                        <a:ea typeface="MS Mincho"/>
                        <a:cs typeface="Times New Roman"/>
                      </a:endParaRPr>
                    </a:p>
                  </a:txBody>
                  <a:tcPr marL="63351" marR="63351" marT="0" marB="0"/>
                </a:tc>
                <a:extLst>
                  <a:ext uri="{0D108BD9-81ED-4DB2-BD59-A6C34878D82A}">
                    <a16:rowId xmlns:a16="http://schemas.microsoft.com/office/drawing/2014/main" val="10022"/>
                  </a:ext>
                </a:extLst>
              </a:tr>
              <a:tr h="204410">
                <a:tc>
                  <a:txBody>
                    <a:bodyPr/>
                    <a:lstStyle/>
                    <a:p>
                      <a:pPr algn="just">
                        <a:spcBef>
                          <a:spcPts val="300"/>
                        </a:spcBef>
                        <a:spcAft>
                          <a:spcPts val="300"/>
                        </a:spcAft>
                      </a:pPr>
                      <a:r>
                        <a:rPr lang="bs-Latn-BA" sz="1000">
                          <a:effectLst/>
                        </a:rPr>
                        <a:t>Label</a:t>
                      </a:r>
                      <a:endParaRPr lang="bs-Latn-BA" sz="1100">
                        <a:effectLst/>
                        <a:latin typeface="Calibri"/>
                        <a:ea typeface="MS Mincho"/>
                        <a:cs typeface="Times New Roman"/>
                      </a:endParaRPr>
                    </a:p>
                  </a:txBody>
                  <a:tcPr marL="63351" marR="63351" marT="0" marB="0"/>
                </a:tc>
                <a:tc>
                  <a:txBody>
                    <a:bodyPr/>
                    <a:lstStyle/>
                    <a:p>
                      <a:pPr algn="just">
                        <a:spcBef>
                          <a:spcPts val="300"/>
                        </a:spcBef>
                        <a:spcAft>
                          <a:spcPts val="300"/>
                        </a:spcAft>
                      </a:pPr>
                      <a:r>
                        <a:rPr lang="bs-Latn-BA" sz="1000">
                          <a:effectLst/>
                        </a:rPr>
                        <a:t>Prava</a:t>
                      </a:r>
                      <a:endParaRPr lang="bs-Latn-BA" sz="1100">
                        <a:effectLst/>
                        <a:latin typeface="Calibri"/>
                        <a:ea typeface="MS Mincho"/>
                        <a:cs typeface="Times New Roman"/>
                      </a:endParaRPr>
                    </a:p>
                  </a:txBody>
                  <a:tcPr marL="63351" marR="63351" marT="0" marB="0"/>
                </a:tc>
                <a:extLst>
                  <a:ext uri="{0D108BD9-81ED-4DB2-BD59-A6C34878D82A}">
                    <a16:rowId xmlns:a16="http://schemas.microsoft.com/office/drawing/2014/main" val="10023"/>
                  </a:ext>
                </a:extLst>
              </a:tr>
              <a:tr h="204410">
                <a:tc>
                  <a:txBody>
                    <a:bodyPr/>
                    <a:lstStyle/>
                    <a:p>
                      <a:pPr algn="just">
                        <a:spcBef>
                          <a:spcPts val="300"/>
                        </a:spcBef>
                        <a:spcAft>
                          <a:spcPts val="300"/>
                        </a:spcAft>
                      </a:pPr>
                      <a:r>
                        <a:rPr lang="bs-Latn-BA" sz="1000">
                          <a:effectLst/>
                        </a:rPr>
                        <a:t>Definition</a:t>
                      </a:r>
                      <a:endParaRPr lang="bs-Latn-BA" sz="1100">
                        <a:effectLst/>
                        <a:latin typeface="Calibri"/>
                        <a:ea typeface="MS Mincho"/>
                        <a:cs typeface="Times New Roman"/>
                      </a:endParaRPr>
                    </a:p>
                  </a:txBody>
                  <a:tcPr marL="63351" marR="63351" marT="0" marB="0"/>
                </a:tc>
                <a:tc>
                  <a:txBody>
                    <a:bodyPr/>
                    <a:lstStyle/>
                    <a:p>
                      <a:pPr algn="just">
                        <a:spcBef>
                          <a:spcPts val="300"/>
                        </a:spcBef>
                        <a:spcAft>
                          <a:spcPts val="300"/>
                        </a:spcAft>
                      </a:pPr>
                      <a:r>
                        <a:rPr lang="bs-Latn-BA" sz="1000">
                          <a:effectLst/>
                        </a:rPr>
                        <a:t>Informacije o pravima nad jednim ili više resursa.</a:t>
                      </a:r>
                      <a:endParaRPr lang="bs-Latn-BA" sz="1100">
                        <a:effectLst/>
                        <a:latin typeface="Calibri"/>
                        <a:ea typeface="MS Mincho"/>
                        <a:cs typeface="Times New Roman"/>
                      </a:endParaRPr>
                    </a:p>
                  </a:txBody>
                  <a:tcPr marL="63351" marR="63351" marT="0" marB="0"/>
                </a:tc>
                <a:extLst>
                  <a:ext uri="{0D108BD9-81ED-4DB2-BD59-A6C34878D82A}">
                    <a16:rowId xmlns:a16="http://schemas.microsoft.com/office/drawing/2014/main" val="10024"/>
                  </a:ext>
                </a:extLst>
              </a:tr>
              <a:tr h="408819">
                <a:tc>
                  <a:txBody>
                    <a:bodyPr/>
                    <a:lstStyle/>
                    <a:p>
                      <a:pPr algn="just">
                        <a:spcBef>
                          <a:spcPts val="300"/>
                        </a:spcBef>
                        <a:spcAft>
                          <a:spcPts val="300"/>
                        </a:spcAft>
                      </a:pPr>
                      <a:r>
                        <a:rPr lang="bs-Latn-BA" sz="1000">
                          <a:effectLst/>
                        </a:rPr>
                        <a:t>Comment</a:t>
                      </a:r>
                      <a:endParaRPr lang="bs-Latn-BA" sz="1100">
                        <a:effectLst/>
                        <a:latin typeface="Calibri"/>
                        <a:ea typeface="MS Mincho"/>
                        <a:cs typeface="Times New Roman"/>
                      </a:endParaRPr>
                    </a:p>
                  </a:txBody>
                  <a:tcPr marL="63351" marR="63351" marT="0" marB="0"/>
                </a:tc>
                <a:tc>
                  <a:txBody>
                    <a:bodyPr/>
                    <a:lstStyle/>
                    <a:p>
                      <a:pPr algn="just">
                        <a:spcBef>
                          <a:spcPts val="300"/>
                        </a:spcBef>
                        <a:spcAft>
                          <a:spcPts val="300"/>
                        </a:spcAft>
                      </a:pPr>
                      <a:r>
                        <a:rPr lang="bs-Latn-BA" sz="1000" dirty="0">
                          <a:effectLst/>
                        </a:rPr>
                        <a:t>Informacije o pravima sadrže izjavu o različitim pravima vlasništva povezanih s resursom, uključujući prava intelektualnog vlasništva.</a:t>
                      </a:r>
                      <a:endParaRPr lang="bs-Latn-BA" sz="1100" dirty="0">
                        <a:effectLst/>
                        <a:latin typeface="Calibri"/>
                        <a:ea typeface="MS Mincho"/>
                        <a:cs typeface="Times New Roman"/>
                      </a:endParaRPr>
                    </a:p>
                  </a:txBody>
                  <a:tcPr marL="63351" marR="63351" marT="0" marB="0"/>
                </a:tc>
                <a:extLst>
                  <a:ext uri="{0D108BD9-81ED-4DB2-BD59-A6C34878D82A}">
                    <a16:rowId xmlns:a16="http://schemas.microsoft.com/office/drawing/2014/main" val="10025"/>
                  </a:ext>
                </a:extLst>
              </a:tr>
            </a:tbl>
          </a:graphicData>
        </a:graphic>
      </p:graphicFrame>
    </p:spTree>
    <p:extLst>
      <p:ext uri="{BB962C8B-B14F-4D97-AF65-F5344CB8AC3E}">
        <p14:creationId xmlns:p14="http://schemas.microsoft.com/office/powerpoint/2010/main" val="28749368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bs-Latn-BA"/>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164463759"/>
              </p:ext>
            </p:extLst>
          </p:nvPr>
        </p:nvGraphicFramePr>
        <p:xfrm>
          <a:off x="467544" y="404671"/>
          <a:ext cx="7560840" cy="6120666"/>
        </p:xfrm>
        <a:graphic>
          <a:graphicData uri="http://schemas.openxmlformats.org/drawingml/2006/table">
            <a:tbl>
              <a:tblPr firstRow="1" firstCol="1" bandRow="1">
                <a:tableStyleId>{5C22544A-7EE6-4342-B048-85BDC9FD1C3A}</a:tableStyleId>
              </a:tblPr>
              <a:tblGrid>
                <a:gridCol w="1418227">
                  <a:extLst>
                    <a:ext uri="{9D8B030D-6E8A-4147-A177-3AD203B41FA5}">
                      <a16:colId xmlns:a16="http://schemas.microsoft.com/office/drawing/2014/main" val="20000"/>
                    </a:ext>
                  </a:extLst>
                </a:gridCol>
                <a:gridCol w="6142613">
                  <a:extLst>
                    <a:ext uri="{9D8B030D-6E8A-4147-A177-3AD203B41FA5}">
                      <a16:colId xmlns:a16="http://schemas.microsoft.com/office/drawing/2014/main" val="20001"/>
                    </a:ext>
                  </a:extLst>
                </a:gridCol>
              </a:tblGrid>
              <a:tr h="235410">
                <a:tc gridSpan="2">
                  <a:txBody>
                    <a:bodyPr/>
                    <a:lstStyle/>
                    <a:p>
                      <a:pPr algn="just">
                        <a:spcBef>
                          <a:spcPts val="300"/>
                        </a:spcBef>
                        <a:spcAft>
                          <a:spcPts val="300"/>
                        </a:spcAft>
                      </a:pPr>
                      <a:r>
                        <a:rPr lang="bs-Latn-BA" sz="1100">
                          <a:effectLst/>
                        </a:rPr>
                        <a:t>Term name: source (resurs/izvor)</a:t>
                      </a:r>
                      <a:endParaRPr lang="bs-Latn-BA" sz="1200">
                        <a:effectLst/>
                        <a:latin typeface="Calibri"/>
                        <a:ea typeface="MS Mincho"/>
                        <a:cs typeface="Times New Roman"/>
                      </a:endParaRPr>
                    </a:p>
                  </a:txBody>
                  <a:tcPr marL="68580" marR="68580" marT="0" marB="0"/>
                </a:tc>
                <a:tc hMerge="1">
                  <a:txBody>
                    <a:bodyPr/>
                    <a:lstStyle/>
                    <a:p>
                      <a:endParaRPr lang="bs-Latn-BA"/>
                    </a:p>
                  </a:txBody>
                  <a:tcPr/>
                </a:tc>
                <a:extLst>
                  <a:ext uri="{0D108BD9-81ED-4DB2-BD59-A6C34878D82A}">
                    <a16:rowId xmlns:a16="http://schemas.microsoft.com/office/drawing/2014/main" val="10000"/>
                  </a:ext>
                </a:extLst>
              </a:tr>
              <a:tr h="235410">
                <a:tc>
                  <a:txBody>
                    <a:bodyPr/>
                    <a:lstStyle/>
                    <a:p>
                      <a:pPr algn="just">
                        <a:spcBef>
                          <a:spcPts val="300"/>
                        </a:spcBef>
                        <a:spcAft>
                          <a:spcPts val="300"/>
                        </a:spcAft>
                      </a:pPr>
                      <a:r>
                        <a:rPr lang="bs-Latn-BA" sz="1100">
                          <a:effectLst/>
                        </a:rPr>
                        <a:t>URI</a:t>
                      </a:r>
                      <a:endParaRPr lang="bs-Latn-BA" sz="1200">
                        <a:effectLst/>
                        <a:latin typeface="Calibri"/>
                        <a:ea typeface="MS Mincho"/>
                        <a:cs typeface="Times New Roman"/>
                      </a:endParaRPr>
                    </a:p>
                  </a:txBody>
                  <a:tcPr marL="68580" marR="68580" marT="0" marB="0"/>
                </a:tc>
                <a:tc>
                  <a:txBody>
                    <a:bodyPr/>
                    <a:lstStyle/>
                    <a:p>
                      <a:pPr algn="just">
                        <a:spcBef>
                          <a:spcPts val="300"/>
                        </a:spcBef>
                        <a:spcAft>
                          <a:spcPts val="300"/>
                        </a:spcAft>
                      </a:pPr>
                      <a:r>
                        <a:rPr lang="bs-Latn-BA" sz="1100" u="sng">
                          <a:effectLst/>
                          <a:hlinkClick r:id="rId2"/>
                        </a:rPr>
                        <a:t>http://purl.org/dc/elements/1.1/source</a:t>
                      </a:r>
                      <a:endParaRPr lang="bs-Latn-BA" sz="1200">
                        <a:effectLst/>
                        <a:latin typeface="Calibri"/>
                        <a:ea typeface="MS Mincho"/>
                        <a:cs typeface="Times New Roman"/>
                      </a:endParaRPr>
                    </a:p>
                  </a:txBody>
                  <a:tcPr marL="68580" marR="68580" marT="0" marB="0"/>
                </a:tc>
                <a:extLst>
                  <a:ext uri="{0D108BD9-81ED-4DB2-BD59-A6C34878D82A}">
                    <a16:rowId xmlns:a16="http://schemas.microsoft.com/office/drawing/2014/main" val="10001"/>
                  </a:ext>
                </a:extLst>
              </a:tr>
              <a:tr h="235410">
                <a:tc>
                  <a:txBody>
                    <a:bodyPr/>
                    <a:lstStyle/>
                    <a:p>
                      <a:pPr algn="just">
                        <a:spcBef>
                          <a:spcPts val="300"/>
                        </a:spcBef>
                        <a:spcAft>
                          <a:spcPts val="300"/>
                        </a:spcAft>
                      </a:pPr>
                      <a:r>
                        <a:rPr lang="bs-Latn-BA" sz="1100">
                          <a:effectLst/>
                        </a:rPr>
                        <a:t>Label</a:t>
                      </a:r>
                      <a:endParaRPr lang="bs-Latn-BA" sz="1200">
                        <a:effectLst/>
                        <a:latin typeface="Calibri"/>
                        <a:ea typeface="MS Mincho"/>
                        <a:cs typeface="Times New Roman"/>
                      </a:endParaRPr>
                    </a:p>
                  </a:txBody>
                  <a:tcPr marL="68580" marR="68580" marT="0" marB="0"/>
                </a:tc>
                <a:tc>
                  <a:txBody>
                    <a:bodyPr/>
                    <a:lstStyle/>
                    <a:p>
                      <a:pPr algn="just">
                        <a:spcBef>
                          <a:spcPts val="300"/>
                        </a:spcBef>
                        <a:spcAft>
                          <a:spcPts val="300"/>
                        </a:spcAft>
                      </a:pPr>
                      <a:r>
                        <a:rPr lang="bs-Latn-BA" sz="1100">
                          <a:effectLst/>
                        </a:rPr>
                        <a:t>Resurs/izvor</a:t>
                      </a:r>
                      <a:endParaRPr lang="bs-Latn-BA" sz="1200">
                        <a:effectLst/>
                        <a:latin typeface="Calibri"/>
                        <a:ea typeface="MS Mincho"/>
                        <a:cs typeface="Times New Roman"/>
                      </a:endParaRPr>
                    </a:p>
                  </a:txBody>
                  <a:tcPr marL="68580" marR="68580" marT="0" marB="0"/>
                </a:tc>
                <a:extLst>
                  <a:ext uri="{0D108BD9-81ED-4DB2-BD59-A6C34878D82A}">
                    <a16:rowId xmlns:a16="http://schemas.microsoft.com/office/drawing/2014/main" val="10002"/>
                  </a:ext>
                </a:extLst>
              </a:tr>
              <a:tr h="235410">
                <a:tc>
                  <a:txBody>
                    <a:bodyPr/>
                    <a:lstStyle/>
                    <a:p>
                      <a:pPr algn="just">
                        <a:spcBef>
                          <a:spcPts val="300"/>
                        </a:spcBef>
                        <a:spcAft>
                          <a:spcPts val="300"/>
                        </a:spcAft>
                      </a:pPr>
                      <a:r>
                        <a:rPr lang="bs-Latn-BA" sz="1100">
                          <a:effectLst/>
                        </a:rPr>
                        <a:t>Definition</a:t>
                      </a:r>
                      <a:endParaRPr lang="bs-Latn-BA" sz="1200">
                        <a:effectLst/>
                        <a:latin typeface="Calibri"/>
                        <a:ea typeface="MS Mincho"/>
                        <a:cs typeface="Times New Roman"/>
                      </a:endParaRPr>
                    </a:p>
                  </a:txBody>
                  <a:tcPr marL="68580" marR="68580" marT="0" marB="0"/>
                </a:tc>
                <a:tc>
                  <a:txBody>
                    <a:bodyPr/>
                    <a:lstStyle/>
                    <a:p>
                      <a:pPr algn="just">
                        <a:spcBef>
                          <a:spcPts val="300"/>
                        </a:spcBef>
                        <a:spcAft>
                          <a:spcPts val="300"/>
                        </a:spcAft>
                      </a:pPr>
                      <a:r>
                        <a:rPr lang="bs-Latn-BA" sz="1100">
                          <a:effectLst/>
                        </a:rPr>
                        <a:t>Povezani resurs iz kojeg je izveden opisani resurs.</a:t>
                      </a:r>
                      <a:endParaRPr lang="bs-Latn-BA" sz="1200">
                        <a:effectLst/>
                        <a:latin typeface="Calibri"/>
                        <a:ea typeface="MS Mincho"/>
                        <a:cs typeface="Times New Roman"/>
                      </a:endParaRPr>
                    </a:p>
                  </a:txBody>
                  <a:tcPr marL="68580" marR="68580" marT="0" marB="0"/>
                </a:tc>
                <a:extLst>
                  <a:ext uri="{0D108BD9-81ED-4DB2-BD59-A6C34878D82A}">
                    <a16:rowId xmlns:a16="http://schemas.microsoft.com/office/drawing/2014/main" val="10003"/>
                  </a:ext>
                </a:extLst>
              </a:tr>
              <a:tr h="706232">
                <a:tc>
                  <a:txBody>
                    <a:bodyPr/>
                    <a:lstStyle/>
                    <a:p>
                      <a:pPr algn="just">
                        <a:spcBef>
                          <a:spcPts val="300"/>
                        </a:spcBef>
                        <a:spcAft>
                          <a:spcPts val="300"/>
                        </a:spcAft>
                      </a:pPr>
                      <a:r>
                        <a:rPr lang="bs-Latn-BA" sz="1100">
                          <a:effectLst/>
                        </a:rPr>
                        <a:t>Comment</a:t>
                      </a:r>
                      <a:endParaRPr lang="bs-Latn-BA" sz="1200">
                        <a:effectLst/>
                        <a:latin typeface="Calibri"/>
                        <a:ea typeface="MS Mincho"/>
                        <a:cs typeface="Times New Roman"/>
                      </a:endParaRPr>
                    </a:p>
                  </a:txBody>
                  <a:tcPr marL="68580" marR="68580" marT="0" marB="0"/>
                </a:tc>
                <a:tc>
                  <a:txBody>
                    <a:bodyPr/>
                    <a:lstStyle/>
                    <a:p>
                      <a:pPr algn="just">
                        <a:spcBef>
                          <a:spcPts val="300"/>
                        </a:spcBef>
                        <a:spcAft>
                          <a:spcPts val="300"/>
                        </a:spcAft>
                      </a:pPr>
                      <a:r>
                        <a:rPr lang="bs-Latn-BA" sz="1100">
                          <a:effectLst/>
                        </a:rPr>
                        <a:t>Opisani resurs može biti izveden iz povezanog resursa u cijelosti ili djelomično. Preporučuje se identificirati povezane resurse pomoću niza koji je u skladu s formalnim sustavom identifikacije.</a:t>
                      </a:r>
                      <a:endParaRPr lang="bs-Latn-BA" sz="1200">
                        <a:effectLst/>
                        <a:latin typeface="Calibri"/>
                        <a:ea typeface="MS Mincho"/>
                        <a:cs typeface="Times New Roman"/>
                      </a:endParaRPr>
                    </a:p>
                  </a:txBody>
                  <a:tcPr marL="68580" marR="68580" marT="0" marB="0"/>
                </a:tc>
                <a:extLst>
                  <a:ext uri="{0D108BD9-81ED-4DB2-BD59-A6C34878D82A}">
                    <a16:rowId xmlns:a16="http://schemas.microsoft.com/office/drawing/2014/main" val="10004"/>
                  </a:ext>
                </a:extLst>
              </a:tr>
              <a:tr h="235410">
                <a:tc gridSpan="2">
                  <a:txBody>
                    <a:bodyPr/>
                    <a:lstStyle/>
                    <a:p>
                      <a:pPr algn="just">
                        <a:spcBef>
                          <a:spcPts val="300"/>
                        </a:spcBef>
                        <a:spcAft>
                          <a:spcPts val="300"/>
                        </a:spcAft>
                      </a:pPr>
                      <a:r>
                        <a:rPr lang="bs-Latn-BA" sz="1100">
                          <a:effectLst/>
                        </a:rPr>
                        <a:t>Term name: subject (Tema)</a:t>
                      </a:r>
                      <a:endParaRPr lang="bs-Latn-BA" sz="1200">
                        <a:effectLst/>
                        <a:latin typeface="Calibri"/>
                        <a:ea typeface="MS Mincho"/>
                        <a:cs typeface="Times New Roman"/>
                      </a:endParaRPr>
                    </a:p>
                  </a:txBody>
                  <a:tcPr marL="68580" marR="68580" marT="0" marB="0"/>
                </a:tc>
                <a:tc hMerge="1">
                  <a:txBody>
                    <a:bodyPr/>
                    <a:lstStyle/>
                    <a:p>
                      <a:endParaRPr lang="bs-Latn-BA"/>
                    </a:p>
                  </a:txBody>
                  <a:tcPr/>
                </a:tc>
                <a:extLst>
                  <a:ext uri="{0D108BD9-81ED-4DB2-BD59-A6C34878D82A}">
                    <a16:rowId xmlns:a16="http://schemas.microsoft.com/office/drawing/2014/main" val="10005"/>
                  </a:ext>
                </a:extLst>
              </a:tr>
              <a:tr h="235410">
                <a:tc>
                  <a:txBody>
                    <a:bodyPr/>
                    <a:lstStyle/>
                    <a:p>
                      <a:pPr algn="just">
                        <a:spcBef>
                          <a:spcPts val="300"/>
                        </a:spcBef>
                        <a:spcAft>
                          <a:spcPts val="300"/>
                        </a:spcAft>
                      </a:pPr>
                      <a:r>
                        <a:rPr lang="bs-Latn-BA" sz="1100">
                          <a:effectLst/>
                        </a:rPr>
                        <a:t>URI</a:t>
                      </a:r>
                      <a:endParaRPr lang="bs-Latn-BA" sz="1200">
                        <a:effectLst/>
                        <a:latin typeface="Calibri"/>
                        <a:ea typeface="MS Mincho"/>
                        <a:cs typeface="Times New Roman"/>
                      </a:endParaRPr>
                    </a:p>
                  </a:txBody>
                  <a:tcPr marL="68580" marR="68580" marT="0" marB="0"/>
                </a:tc>
                <a:tc>
                  <a:txBody>
                    <a:bodyPr/>
                    <a:lstStyle/>
                    <a:p>
                      <a:pPr algn="just">
                        <a:spcBef>
                          <a:spcPts val="300"/>
                        </a:spcBef>
                        <a:spcAft>
                          <a:spcPts val="300"/>
                        </a:spcAft>
                      </a:pPr>
                      <a:r>
                        <a:rPr lang="bs-Latn-BA" sz="1100" u="sng">
                          <a:effectLst/>
                          <a:hlinkClick r:id="rId3"/>
                        </a:rPr>
                        <a:t>http://purl.org/dc/elements/1.1/subject</a:t>
                      </a:r>
                      <a:endParaRPr lang="bs-Latn-BA" sz="1200">
                        <a:effectLst/>
                        <a:latin typeface="Calibri"/>
                        <a:ea typeface="MS Mincho"/>
                        <a:cs typeface="Times New Roman"/>
                      </a:endParaRPr>
                    </a:p>
                  </a:txBody>
                  <a:tcPr marL="68580" marR="68580" marT="0" marB="0"/>
                </a:tc>
                <a:extLst>
                  <a:ext uri="{0D108BD9-81ED-4DB2-BD59-A6C34878D82A}">
                    <a16:rowId xmlns:a16="http://schemas.microsoft.com/office/drawing/2014/main" val="10006"/>
                  </a:ext>
                </a:extLst>
              </a:tr>
              <a:tr h="235410">
                <a:tc>
                  <a:txBody>
                    <a:bodyPr/>
                    <a:lstStyle/>
                    <a:p>
                      <a:pPr algn="just">
                        <a:spcBef>
                          <a:spcPts val="300"/>
                        </a:spcBef>
                        <a:spcAft>
                          <a:spcPts val="300"/>
                        </a:spcAft>
                      </a:pPr>
                      <a:r>
                        <a:rPr lang="bs-Latn-BA" sz="1100">
                          <a:effectLst/>
                        </a:rPr>
                        <a:t>Label</a:t>
                      </a:r>
                      <a:endParaRPr lang="bs-Latn-BA" sz="1200">
                        <a:effectLst/>
                        <a:latin typeface="Calibri"/>
                        <a:ea typeface="MS Mincho"/>
                        <a:cs typeface="Times New Roman"/>
                      </a:endParaRPr>
                    </a:p>
                  </a:txBody>
                  <a:tcPr marL="68580" marR="68580" marT="0" marB="0"/>
                </a:tc>
                <a:tc>
                  <a:txBody>
                    <a:bodyPr/>
                    <a:lstStyle/>
                    <a:p>
                      <a:pPr algn="just">
                        <a:spcBef>
                          <a:spcPts val="300"/>
                        </a:spcBef>
                        <a:spcAft>
                          <a:spcPts val="300"/>
                        </a:spcAft>
                      </a:pPr>
                      <a:r>
                        <a:rPr lang="bs-Latn-BA" sz="1100">
                          <a:effectLst/>
                        </a:rPr>
                        <a:t>Tema</a:t>
                      </a:r>
                      <a:endParaRPr lang="bs-Latn-BA" sz="1200">
                        <a:effectLst/>
                        <a:latin typeface="Calibri"/>
                        <a:ea typeface="MS Mincho"/>
                        <a:cs typeface="Times New Roman"/>
                      </a:endParaRPr>
                    </a:p>
                  </a:txBody>
                  <a:tcPr marL="68580" marR="68580" marT="0" marB="0"/>
                </a:tc>
                <a:extLst>
                  <a:ext uri="{0D108BD9-81ED-4DB2-BD59-A6C34878D82A}">
                    <a16:rowId xmlns:a16="http://schemas.microsoft.com/office/drawing/2014/main" val="10007"/>
                  </a:ext>
                </a:extLst>
              </a:tr>
              <a:tr h="235410">
                <a:tc>
                  <a:txBody>
                    <a:bodyPr/>
                    <a:lstStyle/>
                    <a:p>
                      <a:pPr algn="just">
                        <a:spcBef>
                          <a:spcPts val="300"/>
                        </a:spcBef>
                        <a:spcAft>
                          <a:spcPts val="300"/>
                        </a:spcAft>
                      </a:pPr>
                      <a:r>
                        <a:rPr lang="bs-Latn-BA" sz="1100">
                          <a:effectLst/>
                        </a:rPr>
                        <a:t>Definition</a:t>
                      </a:r>
                      <a:endParaRPr lang="bs-Latn-BA" sz="1200">
                        <a:effectLst/>
                        <a:latin typeface="Calibri"/>
                        <a:ea typeface="MS Mincho"/>
                        <a:cs typeface="Times New Roman"/>
                      </a:endParaRPr>
                    </a:p>
                  </a:txBody>
                  <a:tcPr marL="68580" marR="68580" marT="0" marB="0"/>
                </a:tc>
                <a:tc>
                  <a:txBody>
                    <a:bodyPr/>
                    <a:lstStyle/>
                    <a:p>
                      <a:pPr algn="just">
                        <a:spcBef>
                          <a:spcPts val="300"/>
                        </a:spcBef>
                        <a:spcAft>
                          <a:spcPts val="300"/>
                        </a:spcAft>
                      </a:pPr>
                      <a:r>
                        <a:rPr lang="bs-Latn-BA" sz="1100">
                          <a:effectLst/>
                        </a:rPr>
                        <a:t>Tema resursa.</a:t>
                      </a:r>
                      <a:endParaRPr lang="bs-Latn-BA" sz="1200">
                        <a:effectLst/>
                        <a:latin typeface="Calibri"/>
                        <a:ea typeface="MS Mincho"/>
                        <a:cs typeface="Times New Roman"/>
                      </a:endParaRPr>
                    </a:p>
                  </a:txBody>
                  <a:tcPr marL="68580" marR="68580" marT="0" marB="0"/>
                </a:tc>
                <a:extLst>
                  <a:ext uri="{0D108BD9-81ED-4DB2-BD59-A6C34878D82A}">
                    <a16:rowId xmlns:a16="http://schemas.microsoft.com/office/drawing/2014/main" val="10008"/>
                  </a:ext>
                </a:extLst>
              </a:tr>
              <a:tr h="470822">
                <a:tc>
                  <a:txBody>
                    <a:bodyPr/>
                    <a:lstStyle/>
                    <a:p>
                      <a:pPr algn="just">
                        <a:spcBef>
                          <a:spcPts val="300"/>
                        </a:spcBef>
                        <a:spcAft>
                          <a:spcPts val="300"/>
                        </a:spcAft>
                      </a:pPr>
                      <a:r>
                        <a:rPr lang="bs-Latn-BA" sz="1100">
                          <a:effectLst/>
                        </a:rPr>
                        <a:t>Comment</a:t>
                      </a:r>
                      <a:endParaRPr lang="bs-Latn-BA" sz="1200">
                        <a:effectLst/>
                        <a:latin typeface="Calibri"/>
                        <a:ea typeface="MS Mincho"/>
                        <a:cs typeface="Times New Roman"/>
                      </a:endParaRPr>
                    </a:p>
                  </a:txBody>
                  <a:tcPr marL="68580" marR="68580" marT="0" marB="0"/>
                </a:tc>
                <a:tc>
                  <a:txBody>
                    <a:bodyPr/>
                    <a:lstStyle/>
                    <a:p>
                      <a:pPr algn="just">
                        <a:spcBef>
                          <a:spcPts val="300"/>
                        </a:spcBef>
                        <a:spcAft>
                          <a:spcPts val="300"/>
                        </a:spcAft>
                      </a:pPr>
                      <a:r>
                        <a:rPr lang="bs-Latn-BA" sz="1100">
                          <a:effectLst/>
                        </a:rPr>
                        <a:t>Obično će se subjekt prikazivati pomoću ključnih riječi, ključnih fraza ili kodova klasifikacije. Preporučuje se upotreba kontroliranog rječnika.</a:t>
                      </a:r>
                      <a:endParaRPr lang="bs-Latn-BA" sz="1200">
                        <a:effectLst/>
                        <a:latin typeface="Calibri"/>
                        <a:ea typeface="MS Mincho"/>
                        <a:cs typeface="Times New Roman"/>
                      </a:endParaRPr>
                    </a:p>
                  </a:txBody>
                  <a:tcPr marL="68580" marR="68580" marT="0" marB="0"/>
                </a:tc>
                <a:extLst>
                  <a:ext uri="{0D108BD9-81ED-4DB2-BD59-A6C34878D82A}">
                    <a16:rowId xmlns:a16="http://schemas.microsoft.com/office/drawing/2014/main" val="10009"/>
                  </a:ext>
                </a:extLst>
              </a:tr>
              <a:tr h="235410">
                <a:tc gridSpan="2">
                  <a:txBody>
                    <a:bodyPr/>
                    <a:lstStyle/>
                    <a:p>
                      <a:pPr algn="just">
                        <a:spcBef>
                          <a:spcPts val="300"/>
                        </a:spcBef>
                        <a:spcAft>
                          <a:spcPts val="300"/>
                        </a:spcAft>
                      </a:pPr>
                      <a:r>
                        <a:rPr lang="bs-Latn-BA" sz="1100">
                          <a:effectLst/>
                        </a:rPr>
                        <a:t>Term name: title (Naslov)</a:t>
                      </a:r>
                      <a:endParaRPr lang="bs-Latn-BA" sz="1200">
                        <a:effectLst/>
                        <a:latin typeface="Calibri"/>
                        <a:ea typeface="MS Mincho"/>
                        <a:cs typeface="Times New Roman"/>
                      </a:endParaRPr>
                    </a:p>
                  </a:txBody>
                  <a:tcPr marL="68580" marR="68580" marT="0" marB="0"/>
                </a:tc>
                <a:tc hMerge="1">
                  <a:txBody>
                    <a:bodyPr/>
                    <a:lstStyle/>
                    <a:p>
                      <a:endParaRPr lang="bs-Latn-BA"/>
                    </a:p>
                  </a:txBody>
                  <a:tcPr/>
                </a:tc>
                <a:extLst>
                  <a:ext uri="{0D108BD9-81ED-4DB2-BD59-A6C34878D82A}">
                    <a16:rowId xmlns:a16="http://schemas.microsoft.com/office/drawing/2014/main" val="10010"/>
                  </a:ext>
                </a:extLst>
              </a:tr>
              <a:tr h="235410">
                <a:tc>
                  <a:txBody>
                    <a:bodyPr/>
                    <a:lstStyle/>
                    <a:p>
                      <a:pPr algn="just">
                        <a:spcBef>
                          <a:spcPts val="300"/>
                        </a:spcBef>
                        <a:spcAft>
                          <a:spcPts val="300"/>
                        </a:spcAft>
                      </a:pPr>
                      <a:r>
                        <a:rPr lang="bs-Latn-BA" sz="1100">
                          <a:effectLst/>
                        </a:rPr>
                        <a:t>URI</a:t>
                      </a:r>
                      <a:endParaRPr lang="bs-Latn-BA" sz="1200">
                        <a:effectLst/>
                        <a:latin typeface="Calibri"/>
                        <a:ea typeface="MS Mincho"/>
                        <a:cs typeface="Times New Roman"/>
                      </a:endParaRPr>
                    </a:p>
                  </a:txBody>
                  <a:tcPr marL="68580" marR="68580" marT="0" marB="0"/>
                </a:tc>
                <a:tc>
                  <a:txBody>
                    <a:bodyPr/>
                    <a:lstStyle/>
                    <a:p>
                      <a:pPr algn="just">
                        <a:spcBef>
                          <a:spcPts val="300"/>
                        </a:spcBef>
                        <a:spcAft>
                          <a:spcPts val="300"/>
                        </a:spcAft>
                      </a:pPr>
                      <a:r>
                        <a:rPr lang="bs-Latn-BA" sz="1100" u="sng">
                          <a:effectLst/>
                          <a:hlinkClick r:id="rId4"/>
                        </a:rPr>
                        <a:t>http://purl.org/dc/elements/1.1/title</a:t>
                      </a:r>
                      <a:endParaRPr lang="bs-Latn-BA" sz="1200">
                        <a:effectLst/>
                        <a:latin typeface="Calibri"/>
                        <a:ea typeface="MS Mincho"/>
                        <a:cs typeface="Times New Roman"/>
                      </a:endParaRPr>
                    </a:p>
                  </a:txBody>
                  <a:tcPr marL="68580" marR="68580" marT="0" marB="0"/>
                </a:tc>
                <a:extLst>
                  <a:ext uri="{0D108BD9-81ED-4DB2-BD59-A6C34878D82A}">
                    <a16:rowId xmlns:a16="http://schemas.microsoft.com/office/drawing/2014/main" val="10011"/>
                  </a:ext>
                </a:extLst>
              </a:tr>
              <a:tr h="235410">
                <a:tc>
                  <a:txBody>
                    <a:bodyPr/>
                    <a:lstStyle/>
                    <a:p>
                      <a:pPr algn="just">
                        <a:spcBef>
                          <a:spcPts val="300"/>
                        </a:spcBef>
                        <a:spcAft>
                          <a:spcPts val="300"/>
                        </a:spcAft>
                      </a:pPr>
                      <a:r>
                        <a:rPr lang="bs-Latn-BA" sz="1100">
                          <a:effectLst/>
                        </a:rPr>
                        <a:t>Label</a:t>
                      </a:r>
                      <a:endParaRPr lang="bs-Latn-BA" sz="1200">
                        <a:effectLst/>
                        <a:latin typeface="Calibri"/>
                        <a:ea typeface="MS Mincho"/>
                        <a:cs typeface="Times New Roman"/>
                      </a:endParaRPr>
                    </a:p>
                  </a:txBody>
                  <a:tcPr marL="68580" marR="68580" marT="0" marB="0"/>
                </a:tc>
                <a:tc>
                  <a:txBody>
                    <a:bodyPr/>
                    <a:lstStyle/>
                    <a:p>
                      <a:pPr algn="just">
                        <a:spcBef>
                          <a:spcPts val="300"/>
                        </a:spcBef>
                        <a:spcAft>
                          <a:spcPts val="300"/>
                        </a:spcAft>
                      </a:pPr>
                      <a:r>
                        <a:rPr lang="bs-Latn-BA" sz="1100">
                          <a:effectLst/>
                        </a:rPr>
                        <a:t>Naslov</a:t>
                      </a:r>
                      <a:endParaRPr lang="bs-Latn-BA" sz="1200">
                        <a:effectLst/>
                        <a:latin typeface="Calibri"/>
                        <a:ea typeface="MS Mincho"/>
                        <a:cs typeface="Times New Roman"/>
                      </a:endParaRPr>
                    </a:p>
                  </a:txBody>
                  <a:tcPr marL="68580" marR="68580" marT="0" marB="0"/>
                </a:tc>
                <a:extLst>
                  <a:ext uri="{0D108BD9-81ED-4DB2-BD59-A6C34878D82A}">
                    <a16:rowId xmlns:a16="http://schemas.microsoft.com/office/drawing/2014/main" val="10012"/>
                  </a:ext>
                </a:extLst>
              </a:tr>
              <a:tr h="235410">
                <a:tc>
                  <a:txBody>
                    <a:bodyPr/>
                    <a:lstStyle/>
                    <a:p>
                      <a:pPr algn="just">
                        <a:spcBef>
                          <a:spcPts val="300"/>
                        </a:spcBef>
                        <a:spcAft>
                          <a:spcPts val="300"/>
                        </a:spcAft>
                      </a:pPr>
                      <a:r>
                        <a:rPr lang="bs-Latn-BA" sz="1100">
                          <a:effectLst/>
                        </a:rPr>
                        <a:t>Definition</a:t>
                      </a:r>
                      <a:endParaRPr lang="bs-Latn-BA" sz="1200">
                        <a:effectLst/>
                        <a:latin typeface="Calibri"/>
                        <a:ea typeface="MS Mincho"/>
                        <a:cs typeface="Times New Roman"/>
                      </a:endParaRPr>
                    </a:p>
                  </a:txBody>
                  <a:tcPr marL="68580" marR="68580" marT="0" marB="0"/>
                </a:tc>
                <a:tc>
                  <a:txBody>
                    <a:bodyPr/>
                    <a:lstStyle/>
                    <a:p>
                      <a:pPr algn="just">
                        <a:spcBef>
                          <a:spcPts val="300"/>
                        </a:spcBef>
                        <a:spcAft>
                          <a:spcPts val="300"/>
                        </a:spcAft>
                      </a:pPr>
                      <a:r>
                        <a:rPr lang="bs-Latn-BA" sz="1100">
                          <a:effectLst/>
                        </a:rPr>
                        <a:t>Ime koje se daje resursu.</a:t>
                      </a:r>
                      <a:endParaRPr lang="bs-Latn-BA" sz="1200">
                        <a:effectLst/>
                        <a:latin typeface="Calibri"/>
                        <a:ea typeface="MS Mincho"/>
                        <a:cs typeface="Times New Roman"/>
                      </a:endParaRPr>
                    </a:p>
                  </a:txBody>
                  <a:tcPr marL="68580" marR="68580" marT="0" marB="0"/>
                </a:tc>
                <a:extLst>
                  <a:ext uri="{0D108BD9-81ED-4DB2-BD59-A6C34878D82A}">
                    <a16:rowId xmlns:a16="http://schemas.microsoft.com/office/drawing/2014/main" val="10013"/>
                  </a:ext>
                </a:extLst>
              </a:tr>
              <a:tr h="235410">
                <a:tc>
                  <a:txBody>
                    <a:bodyPr/>
                    <a:lstStyle/>
                    <a:p>
                      <a:pPr algn="just">
                        <a:spcBef>
                          <a:spcPts val="300"/>
                        </a:spcBef>
                        <a:spcAft>
                          <a:spcPts val="300"/>
                        </a:spcAft>
                      </a:pPr>
                      <a:r>
                        <a:rPr lang="bs-Latn-BA" sz="1100">
                          <a:effectLst/>
                        </a:rPr>
                        <a:t>Comment</a:t>
                      </a:r>
                      <a:endParaRPr lang="bs-Latn-BA" sz="1200">
                        <a:effectLst/>
                        <a:latin typeface="Calibri"/>
                        <a:ea typeface="MS Mincho"/>
                        <a:cs typeface="Times New Roman"/>
                      </a:endParaRPr>
                    </a:p>
                  </a:txBody>
                  <a:tcPr marL="68580" marR="68580" marT="0" marB="0"/>
                </a:tc>
                <a:tc>
                  <a:txBody>
                    <a:bodyPr/>
                    <a:lstStyle/>
                    <a:p>
                      <a:pPr algn="just">
                        <a:spcBef>
                          <a:spcPts val="300"/>
                        </a:spcBef>
                        <a:spcAft>
                          <a:spcPts val="300"/>
                        </a:spcAft>
                      </a:pPr>
                      <a:r>
                        <a:rPr lang="bs-Latn-BA" sz="1100">
                          <a:effectLst/>
                        </a:rPr>
                        <a:t>Obično, naslov će biti ime po kojem je izvor formalno poznat.</a:t>
                      </a:r>
                      <a:endParaRPr lang="bs-Latn-BA" sz="1200">
                        <a:effectLst/>
                        <a:latin typeface="Calibri"/>
                        <a:ea typeface="MS Mincho"/>
                        <a:cs typeface="Times New Roman"/>
                      </a:endParaRPr>
                    </a:p>
                  </a:txBody>
                  <a:tcPr marL="68580" marR="68580" marT="0" marB="0"/>
                </a:tc>
                <a:extLst>
                  <a:ext uri="{0D108BD9-81ED-4DB2-BD59-A6C34878D82A}">
                    <a16:rowId xmlns:a16="http://schemas.microsoft.com/office/drawing/2014/main" val="10014"/>
                  </a:ext>
                </a:extLst>
              </a:tr>
              <a:tr h="235410">
                <a:tc gridSpan="2">
                  <a:txBody>
                    <a:bodyPr/>
                    <a:lstStyle/>
                    <a:p>
                      <a:pPr algn="just">
                        <a:spcBef>
                          <a:spcPts val="300"/>
                        </a:spcBef>
                        <a:spcAft>
                          <a:spcPts val="300"/>
                        </a:spcAft>
                      </a:pPr>
                      <a:r>
                        <a:rPr lang="bs-Latn-BA" sz="1100">
                          <a:effectLst/>
                        </a:rPr>
                        <a:t>Term name: type (tip/vrsta)</a:t>
                      </a:r>
                      <a:endParaRPr lang="bs-Latn-BA" sz="1200">
                        <a:effectLst/>
                        <a:latin typeface="Calibri"/>
                        <a:ea typeface="MS Mincho"/>
                        <a:cs typeface="Times New Roman"/>
                      </a:endParaRPr>
                    </a:p>
                  </a:txBody>
                  <a:tcPr marL="68580" marR="68580" marT="0" marB="0"/>
                </a:tc>
                <a:tc hMerge="1">
                  <a:txBody>
                    <a:bodyPr/>
                    <a:lstStyle/>
                    <a:p>
                      <a:endParaRPr lang="bs-Latn-BA"/>
                    </a:p>
                  </a:txBody>
                  <a:tcPr/>
                </a:tc>
                <a:extLst>
                  <a:ext uri="{0D108BD9-81ED-4DB2-BD59-A6C34878D82A}">
                    <a16:rowId xmlns:a16="http://schemas.microsoft.com/office/drawing/2014/main" val="10015"/>
                  </a:ext>
                </a:extLst>
              </a:tr>
              <a:tr h="235410">
                <a:tc>
                  <a:txBody>
                    <a:bodyPr/>
                    <a:lstStyle/>
                    <a:p>
                      <a:pPr algn="just">
                        <a:spcBef>
                          <a:spcPts val="300"/>
                        </a:spcBef>
                        <a:spcAft>
                          <a:spcPts val="300"/>
                        </a:spcAft>
                      </a:pPr>
                      <a:r>
                        <a:rPr lang="bs-Latn-BA" sz="1100">
                          <a:effectLst/>
                        </a:rPr>
                        <a:t>URI</a:t>
                      </a:r>
                      <a:endParaRPr lang="bs-Latn-BA" sz="1200">
                        <a:effectLst/>
                        <a:latin typeface="Calibri"/>
                        <a:ea typeface="MS Mincho"/>
                        <a:cs typeface="Times New Roman"/>
                      </a:endParaRPr>
                    </a:p>
                  </a:txBody>
                  <a:tcPr marL="68580" marR="68580" marT="0" marB="0"/>
                </a:tc>
                <a:tc>
                  <a:txBody>
                    <a:bodyPr/>
                    <a:lstStyle/>
                    <a:p>
                      <a:pPr algn="just">
                        <a:spcBef>
                          <a:spcPts val="300"/>
                        </a:spcBef>
                        <a:spcAft>
                          <a:spcPts val="300"/>
                        </a:spcAft>
                      </a:pPr>
                      <a:r>
                        <a:rPr lang="bs-Latn-BA" sz="1100" u="sng">
                          <a:effectLst/>
                          <a:hlinkClick r:id="rId5"/>
                        </a:rPr>
                        <a:t>http://purl.org/dc/elements/1.1/type</a:t>
                      </a:r>
                      <a:endParaRPr lang="bs-Latn-BA" sz="1200">
                        <a:effectLst/>
                        <a:latin typeface="Calibri"/>
                        <a:ea typeface="MS Mincho"/>
                        <a:cs typeface="Times New Roman"/>
                      </a:endParaRPr>
                    </a:p>
                  </a:txBody>
                  <a:tcPr marL="68580" marR="68580" marT="0" marB="0"/>
                </a:tc>
                <a:extLst>
                  <a:ext uri="{0D108BD9-81ED-4DB2-BD59-A6C34878D82A}">
                    <a16:rowId xmlns:a16="http://schemas.microsoft.com/office/drawing/2014/main" val="10016"/>
                  </a:ext>
                </a:extLst>
              </a:tr>
              <a:tr h="235410">
                <a:tc>
                  <a:txBody>
                    <a:bodyPr/>
                    <a:lstStyle/>
                    <a:p>
                      <a:pPr algn="just">
                        <a:spcBef>
                          <a:spcPts val="300"/>
                        </a:spcBef>
                        <a:spcAft>
                          <a:spcPts val="300"/>
                        </a:spcAft>
                      </a:pPr>
                      <a:r>
                        <a:rPr lang="bs-Latn-BA" sz="1100">
                          <a:effectLst/>
                        </a:rPr>
                        <a:t>Label</a:t>
                      </a:r>
                      <a:endParaRPr lang="bs-Latn-BA" sz="1200">
                        <a:effectLst/>
                        <a:latin typeface="Calibri"/>
                        <a:ea typeface="MS Mincho"/>
                        <a:cs typeface="Times New Roman"/>
                      </a:endParaRPr>
                    </a:p>
                  </a:txBody>
                  <a:tcPr marL="68580" marR="68580" marT="0" marB="0"/>
                </a:tc>
                <a:tc>
                  <a:txBody>
                    <a:bodyPr/>
                    <a:lstStyle/>
                    <a:p>
                      <a:pPr algn="just">
                        <a:spcBef>
                          <a:spcPts val="300"/>
                        </a:spcBef>
                        <a:spcAft>
                          <a:spcPts val="300"/>
                        </a:spcAft>
                      </a:pPr>
                      <a:r>
                        <a:rPr lang="bs-Latn-BA" sz="1100">
                          <a:effectLst/>
                        </a:rPr>
                        <a:t>Tip/vrsta</a:t>
                      </a:r>
                      <a:endParaRPr lang="bs-Latn-BA" sz="1200">
                        <a:effectLst/>
                        <a:latin typeface="Calibri"/>
                        <a:ea typeface="MS Mincho"/>
                        <a:cs typeface="Times New Roman"/>
                      </a:endParaRPr>
                    </a:p>
                  </a:txBody>
                  <a:tcPr marL="68580" marR="68580" marT="0" marB="0"/>
                </a:tc>
                <a:extLst>
                  <a:ext uri="{0D108BD9-81ED-4DB2-BD59-A6C34878D82A}">
                    <a16:rowId xmlns:a16="http://schemas.microsoft.com/office/drawing/2014/main" val="10017"/>
                  </a:ext>
                </a:extLst>
              </a:tr>
              <a:tr h="235410">
                <a:tc>
                  <a:txBody>
                    <a:bodyPr/>
                    <a:lstStyle/>
                    <a:p>
                      <a:pPr algn="just">
                        <a:spcBef>
                          <a:spcPts val="300"/>
                        </a:spcBef>
                        <a:spcAft>
                          <a:spcPts val="300"/>
                        </a:spcAft>
                      </a:pPr>
                      <a:r>
                        <a:rPr lang="bs-Latn-BA" sz="1100">
                          <a:effectLst/>
                        </a:rPr>
                        <a:t>Definition</a:t>
                      </a:r>
                      <a:endParaRPr lang="bs-Latn-BA" sz="1200">
                        <a:effectLst/>
                        <a:latin typeface="Calibri"/>
                        <a:ea typeface="MS Mincho"/>
                        <a:cs typeface="Times New Roman"/>
                      </a:endParaRPr>
                    </a:p>
                  </a:txBody>
                  <a:tcPr marL="68580" marR="68580" marT="0" marB="0"/>
                </a:tc>
                <a:tc>
                  <a:txBody>
                    <a:bodyPr/>
                    <a:lstStyle/>
                    <a:p>
                      <a:pPr algn="just">
                        <a:spcBef>
                          <a:spcPts val="300"/>
                        </a:spcBef>
                        <a:spcAft>
                          <a:spcPts val="300"/>
                        </a:spcAft>
                      </a:pPr>
                      <a:r>
                        <a:rPr lang="bs-Latn-BA" sz="1100">
                          <a:effectLst/>
                        </a:rPr>
                        <a:t>Priroda ili žanr resursa.</a:t>
                      </a:r>
                      <a:endParaRPr lang="bs-Latn-BA" sz="1200">
                        <a:effectLst/>
                        <a:latin typeface="Calibri"/>
                        <a:ea typeface="MS Mincho"/>
                        <a:cs typeface="Times New Roman"/>
                      </a:endParaRPr>
                    </a:p>
                  </a:txBody>
                  <a:tcPr marL="68580" marR="68580" marT="0" marB="0"/>
                </a:tc>
                <a:extLst>
                  <a:ext uri="{0D108BD9-81ED-4DB2-BD59-A6C34878D82A}">
                    <a16:rowId xmlns:a16="http://schemas.microsoft.com/office/drawing/2014/main" val="10018"/>
                  </a:ext>
                </a:extLst>
              </a:tr>
              <a:tr h="706232">
                <a:tc>
                  <a:txBody>
                    <a:bodyPr/>
                    <a:lstStyle/>
                    <a:p>
                      <a:pPr algn="just">
                        <a:spcBef>
                          <a:spcPts val="300"/>
                        </a:spcBef>
                        <a:spcAft>
                          <a:spcPts val="300"/>
                        </a:spcAft>
                      </a:pPr>
                      <a:r>
                        <a:rPr lang="bs-Latn-BA" sz="1100">
                          <a:effectLst/>
                        </a:rPr>
                        <a:t>Comment</a:t>
                      </a:r>
                      <a:endParaRPr lang="bs-Latn-BA" sz="1200">
                        <a:effectLst/>
                        <a:latin typeface="Calibri"/>
                        <a:ea typeface="MS Mincho"/>
                        <a:cs typeface="Times New Roman"/>
                      </a:endParaRPr>
                    </a:p>
                  </a:txBody>
                  <a:tcPr marL="68580" marR="68580" marT="0" marB="0"/>
                </a:tc>
                <a:tc>
                  <a:txBody>
                    <a:bodyPr/>
                    <a:lstStyle/>
                    <a:p>
                      <a:pPr algn="just">
                        <a:spcBef>
                          <a:spcPts val="300"/>
                        </a:spcBef>
                        <a:spcAft>
                          <a:spcPts val="300"/>
                        </a:spcAft>
                      </a:pPr>
                      <a:r>
                        <a:rPr lang="bs-Latn-BA" sz="1100">
                          <a:effectLst/>
                        </a:rPr>
                        <a:t>Preporučuje se upotreba kontroliranog rječnika kao što je DCMI Type Vocabulary [DCMITYPE]. Da biste opisali format datoteke, fizički medij ili dimenzije resursa, upotrijebite Format element.</a:t>
                      </a:r>
                      <a:endParaRPr lang="bs-Latn-BA" sz="1200">
                        <a:effectLst/>
                        <a:latin typeface="Calibri"/>
                        <a:ea typeface="MS Mincho"/>
                        <a:cs typeface="Times New Roman"/>
                      </a:endParaRPr>
                    </a:p>
                  </a:txBody>
                  <a:tcPr marL="68580" marR="68580" marT="0" marB="0"/>
                </a:tc>
                <a:extLst>
                  <a:ext uri="{0D108BD9-81ED-4DB2-BD59-A6C34878D82A}">
                    <a16:rowId xmlns:a16="http://schemas.microsoft.com/office/drawing/2014/main" val="10019"/>
                  </a:ext>
                </a:extLst>
              </a:tr>
              <a:tr h="235410">
                <a:tc>
                  <a:txBody>
                    <a:bodyPr/>
                    <a:lstStyle/>
                    <a:p>
                      <a:pPr algn="just">
                        <a:spcBef>
                          <a:spcPts val="300"/>
                        </a:spcBef>
                        <a:spcAft>
                          <a:spcPts val="300"/>
                        </a:spcAft>
                      </a:pPr>
                      <a:r>
                        <a:rPr lang="bs-Latn-BA" sz="1100">
                          <a:effectLst/>
                        </a:rPr>
                        <a:t>References</a:t>
                      </a:r>
                      <a:endParaRPr lang="bs-Latn-BA" sz="1200">
                        <a:effectLst/>
                        <a:latin typeface="Calibri"/>
                        <a:ea typeface="MS Mincho"/>
                        <a:cs typeface="Times New Roman"/>
                      </a:endParaRPr>
                    </a:p>
                  </a:txBody>
                  <a:tcPr marL="68580" marR="68580" marT="0" marB="0"/>
                </a:tc>
                <a:tc>
                  <a:txBody>
                    <a:bodyPr/>
                    <a:lstStyle/>
                    <a:p>
                      <a:pPr algn="just">
                        <a:spcBef>
                          <a:spcPts val="300"/>
                        </a:spcBef>
                        <a:spcAft>
                          <a:spcPts val="300"/>
                        </a:spcAft>
                      </a:pPr>
                      <a:r>
                        <a:rPr lang="bs-Latn-BA" sz="1100" dirty="0">
                          <a:effectLst/>
                        </a:rPr>
                        <a:t>http://dublincore.org/documents/dcmi-type-vocabulary/</a:t>
                      </a:r>
                      <a:endParaRPr lang="bs-Latn-BA" sz="1200" dirty="0">
                        <a:effectLst/>
                        <a:latin typeface="Calibri"/>
                        <a:ea typeface="MS Mincho"/>
                        <a:cs typeface="Times New Roman"/>
                      </a:endParaRPr>
                    </a:p>
                  </a:txBody>
                  <a:tcPr marL="68580" marR="68580" marT="0" marB="0"/>
                </a:tc>
                <a:extLst>
                  <a:ext uri="{0D108BD9-81ED-4DB2-BD59-A6C34878D82A}">
                    <a16:rowId xmlns:a16="http://schemas.microsoft.com/office/drawing/2014/main" val="10020"/>
                  </a:ext>
                </a:extLst>
              </a:tr>
            </a:tbl>
          </a:graphicData>
        </a:graphic>
      </p:graphicFrame>
    </p:spTree>
    <p:extLst>
      <p:ext uri="{BB962C8B-B14F-4D97-AF65-F5344CB8AC3E}">
        <p14:creationId xmlns:p14="http://schemas.microsoft.com/office/powerpoint/2010/main" val="323292894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s-Latn-BA" dirty="0"/>
              <a:t>Metadata editor</a:t>
            </a:r>
          </a:p>
        </p:txBody>
      </p:sp>
      <p:sp>
        <p:nvSpPr>
          <p:cNvPr id="3" name="Content Placeholder 2"/>
          <p:cNvSpPr>
            <a:spLocks noGrp="1"/>
          </p:cNvSpPr>
          <p:nvPr>
            <p:ph idx="1"/>
          </p:nvPr>
        </p:nvSpPr>
        <p:spPr/>
        <p:txBody>
          <a:bodyPr/>
          <a:lstStyle/>
          <a:p>
            <a:r>
              <a:rPr lang="vi-VN" dirty="0">
                <a:latin typeface="Calibri" pitchFamily="34" charset="0"/>
              </a:rPr>
              <a:t>Metadata editor je alat za upisivanje i/ili uređivanje prostornih metapodataka. </a:t>
            </a:r>
            <a:endParaRPr lang="bs-Latn-BA" dirty="0">
              <a:latin typeface="Calibri" pitchFamily="34" charset="0"/>
            </a:endParaRPr>
          </a:p>
          <a:p>
            <a:r>
              <a:rPr lang="vi-VN" dirty="0">
                <a:latin typeface="Calibri" pitchFamily="34" charset="0"/>
              </a:rPr>
              <a:t>European Open Source Metadata Editor (EUOSME) je web aplikacija za izradu INSPIRE-usklađenih metapodataka</a:t>
            </a:r>
            <a:r>
              <a:rPr lang="bs-Latn-BA" dirty="0"/>
              <a:t>.</a:t>
            </a:r>
          </a:p>
          <a:p>
            <a:endParaRPr lang="bs-Latn-BA" dirty="0"/>
          </a:p>
        </p:txBody>
      </p:sp>
      <p:pic>
        <p:nvPicPr>
          <p:cNvPr id="2150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2106" t="10284" r="1689" b="6066"/>
          <a:stretch/>
        </p:blipFill>
        <p:spPr bwMode="auto">
          <a:xfrm>
            <a:off x="1509204" y="3116062"/>
            <a:ext cx="6391922" cy="348892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962755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s-Latn-BA" dirty="0"/>
              <a:t>Harmonizacija podataka</a:t>
            </a:r>
          </a:p>
        </p:txBody>
      </p:sp>
      <p:sp>
        <p:nvSpPr>
          <p:cNvPr id="3" name="Content Placeholder 2"/>
          <p:cNvSpPr>
            <a:spLocks noGrp="1"/>
          </p:cNvSpPr>
          <p:nvPr>
            <p:ph idx="1"/>
          </p:nvPr>
        </p:nvSpPr>
        <p:spPr/>
        <p:txBody>
          <a:bodyPr/>
          <a:lstStyle/>
          <a:p>
            <a:r>
              <a:rPr lang="bs-Latn-BA" dirty="0"/>
              <a:t>Šta se podrazumijeva pod harmonizacijom podataka?</a:t>
            </a:r>
          </a:p>
          <a:p>
            <a:endParaRPr lang="bs-Latn-BA" dirty="0"/>
          </a:p>
          <a:p>
            <a:r>
              <a:rPr lang="bs-Latn-BA" dirty="0"/>
              <a:t>Da li se harmoniziraju i modeli podataka?</a:t>
            </a:r>
          </a:p>
          <a:p>
            <a:endParaRPr lang="bs-Latn-BA" dirty="0"/>
          </a:p>
          <a:p>
            <a:r>
              <a:rPr lang="bs-Latn-BA" dirty="0"/>
              <a:t>Na koji način se implementira?</a:t>
            </a:r>
          </a:p>
          <a:p>
            <a:endParaRPr lang="bs-Latn-BA" dirty="0"/>
          </a:p>
        </p:txBody>
      </p:sp>
    </p:spTree>
    <p:extLst>
      <p:ext uri="{BB962C8B-B14F-4D97-AF65-F5344CB8AC3E}">
        <p14:creationId xmlns:p14="http://schemas.microsoft.com/office/powerpoint/2010/main" val="16357894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bs-Latn-BA"/>
          </a:p>
        </p:txBody>
      </p:sp>
      <p:sp>
        <p:nvSpPr>
          <p:cNvPr id="3" name="Content Placeholder 2"/>
          <p:cNvSpPr>
            <a:spLocks noGrp="1"/>
          </p:cNvSpPr>
          <p:nvPr>
            <p:ph idx="1"/>
          </p:nvPr>
        </p:nvSpPr>
        <p:spPr/>
        <p:txBody>
          <a:bodyPr/>
          <a:lstStyle/>
          <a:p>
            <a:r>
              <a:rPr lang="bs-Latn-BA" dirty="0"/>
              <a:t>Osnovni zahtjevi za harmonizaciju podataka u suvremenim informacijskim sustavima podrazumijeva: </a:t>
            </a:r>
          </a:p>
          <a:p>
            <a:pPr lvl="1"/>
            <a:r>
              <a:rPr lang="bs-Latn-BA" dirty="0"/>
              <a:t>interoperabilnost, odnosno sposobnost upravljanja različitim sustavima, organizacijama ili formatima podataka i </a:t>
            </a:r>
          </a:p>
          <a:p>
            <a:pPr lvl="1"/>
            <a:r>
              <a:rPr lang="bs-Latn-BA" dirty="0"/>
              <a:t>sposobnost da je moguće lako dijeliti podatke</a:t>
            </a:r>
          </a:p>
          <a:p>
            <a:endParaRPr lang="bs-Latn-BA" dirty="0"/>
          </a:p>
          <a:p>
            <a:r>
              <a:rPr lang="bs-Latn-BA" dirty="0"/>
              <a:t>Često potrebni podaci dolaze iz više izvora, što ukazuje na potrebu izdvajanja podataka iz različitih formata i modela podataka često s nekom kombinacijom upita i prijevoda. </a:t>
            </a:r>
          </a:p>
          <a:p>
            <a:endParaRPr lang="bs-Latn-BA" dirty="0"/>
          </a:p>
          <a:p>
            <a:r>
              <a:rPr lang="bs-Latn-BA" dirty="0"/>
              <a:t>To može uključivati kombinaciju CAD, GIS, vektora, rastera, baze podataka, teksta, XML, web, 3D, senzora i neprostornih izvora podataka.</a:t>
            </a:r>
          </a:p>
        </p:txBody>
      </p:sp>
    </p:spTree>
    <p:extLst>
      <p:ext uri="{BB962C8B-B14F-4D97-AF65-F5344CB8AC3E}">
        <p14:creationId xmlns:p14="http://schemas.microsoft.com/office/powerpoint/2010/main" val="9439580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bs-Latn-BA"/>
          </a:p>
        </p:txBody>
      </p:sp>
      <p:sp>
        <p:nvSpPr>
          <p:cNvPr id="3" name="Content Placeholder 2"/>
          <p:cNvSpPr>
            <a:spLocks noGrp="1"/>
          </p:cNvSpPr>
          <p:nvPr>
            <p:ph idx="1"/>
          </p:nvPr>
        </p:nvSpPr>
        <p:spPr/>
        <p:txBody>
          <a:bodyPr>
            <a:normAutofit lnSpcReduction="10000"/>
          </a:bodyPr>
          <a:lstStyle/>
          <a:p>
            <a:r>
              <a:rPr lang="bs-Latn-BA" dirty="0"/>
              <a:t>Nacionalna infrastruktura prostornih podataka (NIPP) je skup tehnologija, mjera, normi, provedbenih pravila, usluga, ljudskih kapaciteta i ostalih čimbenika koji omogućavaju djelotvorno objedinjavanje, upravljanje i održavanje dijeljenja prostornih podataka u svrhu zadovoljenja potreba na nacionalnoj i na europskoj razini. </a:t>
            </a:r>
          </a:p>
          <a:p>
            <a:endParaRPr lang="bs-Latn-BA" dirty="0"/>
          </a:p>
          <a:p>
            <a:r>
              <a:rPr lang="bs-Latn-BA" dirty="0"/>
              <a:t>Svrha uspostave NIPP-a jest racionaliziranje prikupljanja prostornih podataka te njihovo standardiziranje kako bi ih bilo moguće umrežiti i kvalitetno se njima koristiti.</a:t>
            </a:r>
          </a:p>
          <a:p>
            <a:endParaRPr lang="bs-Latn-BA" dirty="0"/>
          </a:p>
          <a:p>
            <a:r>
              <a:rPr lang="bs-Latn-BA" dirty="0"/>
              <a:t>Za države članice Europske unije, INSPIRE direktiva je obvezujuća, a njihove nacionalne IPP su sastavni dio europske infrastrukture prostornih podataka.</a:t>
            </a:r>
          </a:p>
        </p:txBody>
      </p:sp>
    </p:spTree>
    <p:extLst>
      <p:ext uri="{BB962C8B-B14F-4D97-AF65-F5344CB8AC3E}">
        <p14:creationId xmlns:p14="http://schemas.microsoft.com/office/powerpoint/2010/main" val="31443204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bs-Latn-BA"/>
          </a:p>
        </p:txBody>
      </p:sp>
      <p:sp>
        <p:nvSpPr>
          <p:cNvPr id="3" name="Content Placeholder 2"/>
          <p:cNvSpPr>
            <a:spLocks noGrp="1"/>
          </p:cNvSpPr>
          <p:nvPr>
            <p:ph idx="1"/>
          </p:nvPr>
        </p:nvSpPr>
        <p:spPr/>
        <p:txBody>
          <a:bodyPr>
            <a:normAutofit lnSpcReduction="10000"/>
          </a:bodyPr>
          <a:lstStyle/>
          <a:p>
            <a:r>
              <a:rPr lang="bs-Latn-BA" dirty="0">
                <a:latin typeface="Calibri" pitchFamily="34" charset="0"/>
              </a:rPr>
              <a:t>Č</a:t>
            </a:r>
            <a:r>
              <a:rPr lang="vi-VN" dirty="0">
                <a:latin typeface="Calibri" pitchFamily="34" charset="0"/>
              </a:rPr>
              <a:t>esto je potrebna neka vrsta geometrijske transformacije, bilo da se radi o reprojekciji koordinatnih sustava (ED50 do ETRF89), ili pretvorbi tipa (CAD linije do GIS poligona, ne-prostorni tekst koordinate do točke geometrije), generalizacija ili interpolacija. </a:t>
            </a:r>
            <a:endParaRPr lang="bs-Latn-BA" dirty="0">
              <a:latin typeface="Calibri" pitchFamily="34" charset="0"/>
            </a:endParaRPr>
          </a:p>
          <a:p>
            <a:endParaRPr lang="bs-Latn-BA" dirty="0">
              <a:latin typeface="Calibri" pitchFamily="34" charset="0"/>
            </a:endParaRPr>
          </a:p>
          <a:p>
            <a:r>
              <a:rPr lang="bs-Latn-BA" dirty="0">
                <a:latin typeface="Calibri" pitchFamily="34" charset="0"/>
              </a:rPr>
              <a:t>Osnovni </a:t>
            </a:r>
            <a:r>
              <a:rPr lang="vi-VN" dirty="0">
                <a:latin typeface="Calibri" pitchFamily="34" charset="0"/>
              </a:rPr>
              <a:t>procesi transformacije</a:t>
            </a:r>
            <a:r>
              <a:rPr lang="bs-Latn-BA" dirty="0">
                <a:latin typeface="Calibri" pitchFamily="34" charset="0"/>
              </a:rPr>
              <a:t> u HALE-u</a:t>
            </a:r>
            <a:r>
              <a:rPr lang="vi-VN" dirty="0">
                <a:latin typeface="Calibri" pitchFamily="34" charset="0"/>
              </a:rPr>
              <a:t>:</a:t>
            </a:r>
          </a:p>
          <a:p>
            <a:pPr lvl="1"/>
            <a:r>
              <a:rPr lang="vi-VN" dirty="0">
                <a:latin typeface="Calibri" pitchFamily="34" charset="0"/>
              </a:rPr>
              <a:t>Učitavanje izvorne sheme,</a:t>
            </a:r>
          </a:p>
          <a:p>
            <a:pPr lvl="1"/>
            <a:r>
              <a:rPr lang="vi-VN" dirty="0">
                <a:latin typeface="Calibri" pitchFamily="34" charset="0"/>
              </a:rPr>
              <a:t>Učitavanje ciljane sheme,</a:t>
            </a:r>
          </a:p>
          <a:p>
            <a:pPr lvl="1"/>
            <a:r>
              <a:rPr lang="vi-VN" dirty="0">
                <a:latin typeface="Calibri" pitchFamily="34" charset="0"/>
              </a:rPr>
              <a:t>(neobavezno) Učitavanje uzoraka izvora podataka,</a:t>
            </a:r>
          </a:p>
          <a:p>
            <a:pPr lvl="1"/>
            <a:r>
              <a:rPr lang="vi-VN" dirty="0">
                <a:latin typeface="Calibri" pitchFamily="34" charset="0"/>
              </a:rPr>
              <a:t>Identificiranje i stvaranje relacije između objektnih klasa,</a:t>
            </a:r>
          </a:p>
          <a:p>
            <a:pPr lvl="1"/>
            <a:r>
              <a:rPr lang="vi-VN" dirty="0">
                <a:latin typeface="Calibri" pitchFamily="34" charset="0"/>
              </a:rPr>
              <a:t>Za svaku relaciju izvršiti prepoznavanje objektne klase i stvoriti odgovarajući odnos i</a:t>
            </a:r>
          </a:p>
          <a:p>
            <a:pPr lvl="1"/>
            <a:r>
              <a:rPr lang="vi-VN" dirty="0">
                <a:latin typeface="Calibri" pitchFamily="34" charset="0"/>
              </a:rPr>
              <a:t>(neobavezno) Spremiti transformirane podatke</a:t>
            </a:r>
          </a:p>
          <a:p>
            <a:endParaRPr lang="bs-Latn-BA" dirty="0"/>
          </a:p>
        </p:txBody>
      </p:sp>
    </p:spTree>
    <p:extLst>
      <p:ext uri="{BB962C8B-B14F-4D97-AF65-F5344CB8AC3E}">
        <p14:creationId xmlns:p14="http://schemas.microsoft.com/office/powerpoint/2010/main" val="101198468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a:t>Dijeljenje – diseminacija prostornih podataka</a:t>
            </a:r>
            <a:endParaRPr lang="bs-Latn-BA" dirty="0"/>
          </a:p>
        </p:txBody>
      </p:sp>
      <p:sp>
        <p:nvSpPr>
          <p:cNvPr id="3" name="Content Placeholder 2"/>
          <p:cNvSpPr>
            <a:spLocks noGrp="1"/>
          </p:cNvSpPr>
          <p:nvPr>
            <p:ph idx="1"/>
          </p:nvPr>
        </p:nvSpPr>
        <p:spPr/>
        <p:txBody>
          <a:bodyPr/>
          <a:lstStyle/>
          <a:p>
            <a:r>
              <a:rPr lang="bs-Latn-BA" dirty="0"/>
              <a:t>Šta je dijeljenje – diseminacija prostornih podataka?</a:t>
            </a:r>
          </a:p>
          <a:p>
            <a:endParaRPr lang="bs-Latn-BA" dirty="0"/>
          </a:p>
          <a:p>
            <a:r>
              <a:rPr lang="bs-Latn-BA" dirty="0"/>
              <a:t>Na koji način se ona ostvaruje?</a:t>
            </a:r>
          </a:p>
          <a:p>
            <a:endParaRPr lang="bs-Latn-BA" dirty="0"/>
          </a:p>
          <a:p>
            <a:r>
              <a:rPr lang="bs-Latn-BA" dirty="0"/>
              <a:t>Šta je Geoportal IPP?</a:t>
            </a:r>
          </a:p>
          <a:p>
            <a:endParaRPr lang="bs-Latn-BA" dirty="0"/>
          </a:p>
          <a:p>
            <a:r>
              <a:rPr lang="bs-Latn-BA" dirty="0"/>
              <a:t>Na koji način Geoportal IPP doprinosi dijeljenju prostornih podataka?</a:t>
            </a:r>
          </a:p>
          <a:p>
            <a:endParaRPr lang="bs-Latn-BA" dirty="0"/>
          </a:p>
        </p:txBody>
      </p:sp>
    </p:spTree>
    <p:extLst>
      <p:ext uri="{BB962C8B-B14F-4D97-AF65-F5344CB8AC3E}">
        <p14:creationId xmlns:p14="http://schemas.microsoft.com/office/powerpoint/2010/main" val="12909934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bs-Latn-BA"/>
          </a:p>
        </p:txBody>
      </p:sp>
      <p:sp>
        <p:nvSpPr>
          <p:cNvPr id="3" name="Content Placeholder 2"/>
          <p:cNvSpPr>
            <a:spLocks noGrp="1"/>
          </p:cNvSpPr>
          <p:nvPr>
            <p:ph idx="1"/>
          </p:nvPr>
        </p:nvSpPr>
        <p:spPr/>
        <p:txBody>
          <a:bodyPr>
            <a:normAutofit fontScale="92500" lnSpcReduction="10000"/>
          </a:bodyPr>
          <a:lstStyle/>
          <a:p>
            <a:r>
              <a:rPr lang="vi-VN" dirty="0">
                <a:latin typeface="Calibri" pitchFamily="34" charset="0"/>
              </a:rPr>
              <a:t>Stvaranje mreže partnera (subjekata IPP) koja će rezultirati objavljivanjem podataka na Geoportalu IPP, podrazumijeva </a:t>
            </a:r>
            <a:endParaRPr lang="bs-Latn-BA" dirty="0">
              <a:latin typeface="Calibri" pitchFamily="34" charset="0"/>
            </a:endParaRPr>
          </a:p>
          <a:p>
            <a:pPr lvl="1"/>
            <a:r>
              <a:rPr lang="vi-VN" dirty="0">
                <a:latin typeface="Calibri" pitchFamily="34" charset="0"/>
              </a:rPr>
              <a:t>odgovarajuću zakonsku osnovu koja će omogućiti realizaciju Sporazuma o razmjeni, pristupu i korištenju prostornih podataka IPP na principima INSPIRE direktive, </a:t>
            </a:r>
            <a:endParaRPr lang="bs-Latn-BA" dirty="0">
              <a:latin typeface="Calibri" pitchFamily="34" charset="0"/>
            </a:endParaRPr>
          </a:p>
          <a:p>
            <a:pPr lvl="1"/>
            <a:r>
              <a:rPr lang="vi-VN" dirty="0">
                <a:latin typeface="Calibri" pitchFamily="34" charset="0"/>
              </a:rPr>
              <a:t>licenciranje podataka, </a:t>
            </a:r>
            <a:endParaRPr lang="bs-Latn-BA" dirty="0">
              <a:latin typeface="Calibri" pitchFamily="34" charset="0"/>
            </a:endParaRPr>
          </a:p>
          <a:p>
            <a:pPr lvl="1"/>
            <a:r>
              <a:rPr lang="vi-VN" dirty="0">
                <a:latin typeface="Calibri" pitchFamily="34" charset="0"/>
              </a:rPr>
              <a:t>metodologiju za efikasnu komunikaciju između zainteresiranih strana u IPP, </a:t>
            </a:r>
            <a:endParaRPr lang="bs-Latn-BA" dirty="0">
              <a:latin typeface="Calibri" pitchFamily="34" charset="0"/>
            </a:endParaRPr>
          </a:p>
          <a:p>
            <a:pPr lvl="1"/>
            <a:r>
              <a:rPr lang="vi-VN" dirty="0">
                <a:latin typeface="Calibri" pitchFamily="34" charset="0"/>
              </a:rPr>
              <a:t>izgradnju kapaciteta tj. razvoj modela mreže educiranih stručnjaka IPP, </a:t>
            </a:r>
            <a:endParaRPr lang="bs-Latn-BA" dirty="0">
              <a:latin typeface="Calibri" pitchFamily="34" charset="0"/>
            </a:endParaRPr>
          </a:p>
          <a:p>
            <a:pPr lvl="1"/>
            <a:r>
              <a:rPr lang="vi-VN" dirty="0">
                <a:latin typeface="Calibri" pitchFamily="34" charset="0"/>
              </a:rPr>
              <a:t>obuka i razvoj već zaposlenog i budućeg osoblja koje će raditi na uspostavi i održavanju IPP, </a:t>
            </a:r>
            <a:endParaRPr lang="bs-Latn-BA" dirty="0">
              <a:latin typeface="Calibri" pitchFamily="34" charset="0"/>
            </a:endParaRPr>
          </a:p>
          <a:p>
            <a:pPr lvl="1"/>
            <a:r>
              <a:rPr lang="vi-VN" dirty="0">
                <a:latin typeface="Calibri" pitchFamily="34" charset="0"/>
              </a:rPr>
              <a:t>pružanje informacija o IPP široj javnosti, te </a:t>
            </a:r>
            <a:endParaRPr lang="bs-Latn-BA" dirty="0">
              <a:latin typeface="Calibri" pitchFamily="34" charset="0"/>
            </a:endParaRPr>
          </a:p>
          <a:p>
            <a:pPr lvl="1"/>
            <a:r>
              <a:rPr lang="vi-VN" dirty="0">
                <a:latin typeface="Calibri" pitchFamily="34" charset="0"/>
              </a:rPr>
              <a:t>stvaranje poslovnog modela IPP (mogućnosti financiranja partnerstva, financijska održivost IPP</a:t>
            </a:r>
            <a:r>
              <a:rPr lang="vi-VN" dirty="0"/>
              <a:t>)</a:t>
            </a:r>
            <a:endParaRPr lang="bs-Latn-BA" dirty="0"/>
          </a:p>
        </p:txBody>
      </p:sp>
    </p:spTree>
    <p:extLst>
      <p:ext uri="{BB962C8B-B14F-4D97-AF65-F5344CB8AC3E}">
        <p14:creationId xmlns:p14="http://schemas.microsoft.com/office/powerpoint/2010/main" val="65772465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s-Latn-BA" dirty="0"/>
              <a:t>Geoportal IPP</a:t>
            </a:r>
          </a:p>
        </p:txBody>
      </p:sp>
      <p:sp>
        <p:nvSpPr>
          <p:cNvPr id="3" name="Content Placeholder 2"/>
          <p:cNvSpPr>
            <a:spLocks noGrp="1"/>
          </p:cNvSpPr>
          <p:nvPr>
            <p:ph idx="1"/>
          </p:nvPr>
        </p:nvSpPr>
        <p:spPr/>
        <p:txBody>
          <a:bodyPr/>
          <a:lstStyle/>
          <a:p>
            <a:r>
              <a:rPr lang="vi-VN" dirty="0">
                <a:latin typeface="Calibri" pitchFamily="34" charset="0"/>
              </a:rPr>
              <a:t>Da bi korisnik uspješno pronašao već postojeće podatke i provjerio da li su to podaci koji su mu potrebni, neophodno je stvoriti jednu zajedničku kontakt točku (Geoportal IPP) koja će omogućiti pretraživanje, otkrivanje i pristupanje geoprostornim podacima koji su u vlasništvu javnih institucija, javnih i privatnih poduzeća i drugih organizacija. </a:t>
            </a:r>
            <a:endParaRPr lang="bs-Latn-BA" dirty="0">
              <a:latin typeface="Calibri" pitchFamily="34" charset="0"/>
            </a:endParaRPr>
          </a:p>
          <a:p>
            <a:endParaRPr lang="bs-Latn-BA" dirty="0">
              <a:latin typeface="Calibri" pitchFamily="34" charset="0"/>
            </a:endParaRPr>
          </a:p>
          <a:p>
            <a:r>
              <a:rPr lang="vi-VN" dirty="0">
                <a:latin typeface="Calibri" pitchFamily="34" charset="0"/>
              </a:rPr>
              <a:t>Takva kontakt točka treba da zadovolji dva osnovna uvjeta:</a:t>
            </a:r>
          </a:p>
          <a:p>
            <a:pPr lvl="1"/>
            <a:r>
              <a:rPr lang="vi-VN" dirty="0">
                <a:latin typeface="Calibri" pitchFamily="34" charset="0"/>
              </a:rPr>
              <a:t>Da je izgrađen sukladno vlastitim arhitekturnim potrebama i platformama,</a:t>
            </a:r>
          </a:p>
          <a:p>
            <a:pPr lvl="1"/>
            <a:r>
              <a:rPr lang="vi-VN" dirty="0">
                <a:latin typeface="Calibri" pitchFamily="34" charset="0"/>
              </a:rPr>
              <a:t>Da kontakt točke institucija mogu podatke prilagoditi vlastitim korisničkim sučeljima i koristiti ih za izradu novih proizvoda.</a:t>
            </a:r>
          </a:p>
          <a:p>
            <a:endParaRPr lang="bs-Latn-BA" dirty="0"/>
          </a:p>
        </p:txBody>
      </p:sp>
    </p:spTree>
    <p:extLst>
      <p:ext uri="{BB962C8B-B14F-4D97-AF65-F5344CB8AC3E}">
        <p14:creationId xmlns:p14="http://schemas.microsoft.com/office/powerpoint/2010/main" val="36260516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bs-Latn-BA"/>
          </a:p>
        </p:txBody>
      </p:sp>
      <p:sp>
        <p:nvSpPr>
          <p:cNvPr id="3" name="Content Placeholder 2"/>
          <p:cNvSpPr>
            <a:spLocks noGrp="1"/>
          </p:cNvSpPr>
          <p:nvPr>
            <p:ph idx="1"/>
          </p:nvPr>
        </p:nvSpPr>
        <p:spPr/>
        <p:txBody>
          <a:bodyPr/>
          <a:lstStyle/>
          <a:p>
            <a:endParaRPr lang="bs-Latn-BA"/>
          </a:p>
        </p:txBody>
      </p:sp>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1124744"/>
            <a:ext cx="6846008" cy="4974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029104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s-Latn-BA" dirty="0"/>
              <a:t>Strategija NIPPa</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730515251"/>
              </p:ext>
            </p:extLst>
          </p:nvPr>
        </p:nvGraphicFramePr>
        <p:xfrm>
          <a:off x="1187624" y="1628800"/>
          <a:ext cx="6120680" cy="4248470"/>
        </p:xfrm>
        <a:graphic>
          <a:graphicData uri="http://schemas.openxmlformats.org/drawingml/2006/table">
            <a:tbl>
              <a:tblPr firstRow="1" firstCol="1" bandRow="1"/>
              <a:tblGrid>
                <a:gridCol w="3736023">
                  <a:extLst>
                    <a:ext uri="{9D8B030D-6E8A-4147-A177-3AD203B41FA5}">
                      <a16:colId xmlns:a16="http://schemas.microsoft.com/office/drawing/2014/main" val="20000"/>
                    </a:ext>
                  </a:extLst>
                </a:gridCol>
                <a:gridCol w="820933">
                  <a:extLst>
                    <a:ext uri="{9D8B030D-6E8A-4147-A177-3AD203B41FA5}">
                      <a16:colId xmlns:a16="http://schemas.microsoft.com/office/drawing/2014/main" val="20001"/>
                    </a:ext>
                  </a:extLst>
                </a:gridCol>
                <a:gridCol w="781402">
                  <a:extLst>
                    <a:ext uri="{9D8B030D-6E8A-4147-A177-3AD203B41FA5}">
                      <a16:colId xmlns:a16="http://schemas.microsoft.com/office/drawing/2014/main" val="20002"/>
                    </a:ext>
                  </a:extLst>
                </a:gridCol>
                <a:gridCol w="782322">
                  <a:extLst>
                    <a:ext uri="{9D8B030D-6E8A-4147-A177-3AD203B41FA5}">
                      <a16:colId xmlns:a16="http://schemas.microsoft.com/office/drawing/2014/main" val="20003"/>
                    </a:ext>
                  </a:extLst>
                </a:gridCol>
              </a:tblGrid>
              <a:tr h="424847">
                <a:tc>
                  <a:txBody>
                    <a:bodyPr/>
                    <a:lstStyle/>
                    <a:p>
                      <a:pPr algn="ctr">
                        <a:spcBef>
                          <a:spcPts val="300"/>
                        </a:spcBef>
                        <a:spcAft>
                          <a:spcPts val="300"/>
                        </a:spcAft>
                      </a:pPr>
                      <a:r>
                        <a:rPr lang="en-GB" sz="1200" dirty="0" err="1">
                          <a:effectLst/>
                          <a:latin typeface="Calibri"/>
                          <a:ea typeface="MS Mincho"/>
                          <a:cs typeface="Times New Roman"/>
                        </a:rPr>
                        <a:t>Obuhvaćene</a:t>
                      </a:r>
                      <a:r>
                        <a:rPr lang="en-GB" sz="1200" dirty="0">
                          <a:effectLst/>
                          <a:latin typeface="Calibri"/>
                          <a:ea typeface="MS Mincho"/>
                          <a:cs typeface="Times New Roman"/>
                        </a:rPr>
                        <a:t> </a:t>
                      </a:r>
                      <a:r>
                        <a:rPr lang="en-GB" sz="1200" dirty="0" err="1">
                          <a:effectLst/>
                          <a:latin typeface="Calibri"/>
                          <a:ea typeface="MS Mincho"/>
                          <a:cs typeface="Times New Roman"/>
                        </a:rPr>
                        <a:t>aktivnosti</a:t>
                      </a:r>
                      <a:r>
                        <a:rPr lang="en-GB" sz="1200" dirty="0">
                          <a:effectLst/>
                          <a:latin typeface="Calibri"/>
                          <a:ea typeface="MS Mincho"/>
                          <a:cs typeface="Times New Roman"/>
                        </a:rPr>
                        <a:t> i </a:t>
                      </a:r>
                      <a:r>
                        <a:rPr lang="en-GB" sz="1200" dirty="0" err="1">
                          <a:effectLst/>
                          <a:latin typeface="Calibri"/>
                          <a:ea typeface="MS Mincho"/>
                          <a:cs typeface="Times New Roman"/>
                        </a:rPr>
                        <a:t>ciljevi</a:t>
                      </a:r>
                      <a:endParaRPr lang="bs-Latn-BA" sz="1200" dirty="0">
                        <a:effectLst/>
                        <a:latin typeface="Calibri"/>
                        <a:ea typeface="MS Mincho"/>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0"/>
                        </a:spcBef>
                        <a:spcAft>
                          <a:spcPts val="300"/>
                        </a:spcAft>
                      </a:pPr>
                      <a:r>
                        <a:rPr lang="en-GB" sz="1200" dirty="0" err="1">
                          <a:effectLst/>
                          <a:latin typeface="Calibri"/>
                          <a:ea typeface="MS Mincho"/>
                          <a:cs typeface="Times New Roman"/>
                        </a:rPr>
                        <a:t>FBiH</a:t>
                      </a:r>
                      <a:endParaRPr lang="bs-Latn-BA" sz="1200" dirty="0">
                        <a:effectLst/>
                        <a:latin typeface="Calibri"/>
                        <a:ea typeface="MS Mincho"/>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spcBef>
                          <a:spcPts val="300"/>
                        </a:spcBef>
                        <a:spcAft>
                          <a:spcPts val="300"/>
                        </a:spcAft>
                      </a:pPr>
                      <a:r>
                        <a:rPr lang="en-GB" sz="1200">
                          <a:effectLst/>
                          <a:latin typeface="Calibri"/>
                          <a:ea typeface="MS Mincho"/>
                          <a:cs typeface="Times New Roman"/>
                        </a:rPr>
                        <a:t>HRV</a:t>
                      </a:r>
                      <a:endParaRPr lang="bs-Latn-BA" sz="1200">
                        <a:effectLst/>
                        <a:latin typeface="Calibri"/>
                        <a:ea typeface="MS Mincho"/>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0"/>
                        </a:spcBef>
                        <a:spcAft>
                          <a:spcPts val="300"/>
                        </a:spcAft>
                      </a:pPr>
                      <a:r>
                        <a:rPr lang="en-GB" sz="1200">
                          <a:effectLst/>
                          <a:latin typeface="Calibri"/>
                          <a:ea typeface="MS Mincho"/>
                          <a:cs typeface="Times New Roman"/>
                        </a:rPr>
                        <a:t>MAK</a:t>
                      </a:r>
                      <a:endParaRPr lang="bs-Latn-BA" sz="1200">
                        <a:effectLst/>
                        <a:latin typeface="Calibri"/>
                        <a:ea typeface="MS Mincho"/>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24847">
                <a:tc>
                  <a:txBody>
                    <a:bodyPr/>
                    <a:lstStyle/>
                    <a:p>
                      <a:pPr algn="ctr">
                        <a:spcBef>
                          <a:spcPts val="300"/>
                        </a:spcBef>
                        <a:spcAft>
                          <a:spcPts val="300"/>
                        </a:spcAft>
                      </a:pPr>
                      <a:r>
                        <a:rPr lang="en-GB" sz="1200" dirty="0" err="1">
                          <a:effectLst/>
                          <a:latin typeface="Calibri"/>
                          <a:ea typeface="MS Mincho"/>
                          <a:cs typeface="Times New Roman"/>
                        </a:rPr>
                        <a:t>Zakonodavni</a:t>
                      </a:r>
                      <a:r>
                        <a:rPr lang="en-GB" sz="1200" dirty="0">
                          <a:effectLst/>
                          <a:latin typeface="Calibri"/>
                          <a:ea typeface="MS Mincho"/>
                          <a:cs typeface="Times New Roman"/>
                        </a:rPr>
                        <a:t> i </a:t>
                      </a:r>
                      <a:r>
                        <a:rPr lang="en-GB" sz="1200" dirty="0" err="1">
                          <a:effectLst/>
                          <a:latin typeface="Calibri"/>
                          <a:ea typeface="MS Mincho"/>
                          <a:cs typeface="Times New Roman"/>
                        </a:rPr>
                        <a:t>organizacijski</a:t>
                      </a:r>
                      <a:endParaRPr lang="bs-Latn-BA" sz="1200" dirty="0">
                        <a:effectLst/>
                        <a:latin typeface="Calibri"/>
                        <a:ea typeface="MS Mincho"/>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0"/>
                        </a:spcBef>
                        <a:spcAft>
                          <a:spcPts val="300"/>
                        </a:spcAft>
                      </a:pPr>
                      <a:r>
                        <a:rPr lang="en-GB" sz="1200" dirty="0">
                          <a:effectLst/>
                          <a:latin typeface="Calibri"/>
                          <a:ea typeface="MS Mincho"/>
                          <a:cs typeface="Times New Roman"/>
                        </a:rPr>
                        <a:t>Yes</a:t>
                      </a:r>
                      <a:endParaRPr lang="bs-Latn-BA" sz="1200" dirty="0">
                        <a:effectLst/>
                        <a:latin typeface="Calibri"/>
                        <a:ea typeface="MS Mincho"/>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spcBef>
                          <a:spcPts val="300"/>
                        </a:spcBef>
                        <a:spcAft>
                          <a:spcPts val="300"/>
                        </a:spcAft>
                      </a:pPr>
                      <a:r>
                        <a:rPr lang="en-GB" sz="1200">
                          <a:effectLst/>
                          <a:latin typeface="Calibri"/>
                          <a:ea typeface="MS Mincho"/>
                          <a:cs typeface="Times New Roman"/>
                        </a:rPr>
                        <a:t>Yes</a:t>
                      </a:r>
                      <a:endParaRPr lang="bs-Latn-BA" sz="1200">
                        <a:effectLst/>
                        <a:latin typeface="Calibri"/>
                        <a:ea typeface="MS Mincho"/>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0"/>
                        </a:spcBef>
                        <a:spcAft>
                          <a:spcPts val="300"/>
                        </a:spcAft>
                      </a:pPr>
                      <a:r>
                        <a:rPr lang="en-GB" sz="1200">
                          <a:effectLst/>
                          <a:latin typeface="Calibri"/>
                          <a:ea typeface="MS Mincho"/>
                          <a:cs typeface="Times New Roman"/>
                        </a:rPr>
                        <a:t>Yes</a:t>
                      </a:r>
                      <a:endParaRPr lang="bs-Latn-BA" sz="1200">
                        <a:effectLst/>
                        <a:latin typeface="Calibri"/>
                        <a:ea typeface="MS Mincho"/>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24847">
                <a:tc>
                  <a:txBody>
                    <a:bodyPr/>
                    <a:lstStyle/>
                    <a:p>
                      <a:pPr algn="ctr">
                        <a:spcBef>
                          <a:spcPts val="300"/>
                        </a:spcBef>
                        <a:spcAft>
                          <a:spcPts val="300"/>
                        </a:spcAft>
                      </a:pPr>
                      <a:r>
                        <a:rPr lang="en-GB" sz="1200">
                          <a:effectLst/>
                          <a:latin typeface="Calibri"/>
                          <a:ea typeface="MS Mincho"/>
                          <a:cs typeface="Times New Roman"/>
                        </a:rPr>
                        <a:t>Tehnički</a:t>
                      </a:r>
                      <a:endParaRPr lang="bs-Latn-BA" sz="1200">
                        <a:effectLst/>
                        <a:latin typeface="Calibri"/>
                        <a:ea typeface="MS Mincho"/>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0"/>
                        </a:spcBef>
                        <a:spcAft>
                          <a:spcPts val="300"/>
                        </a:spcAft>
                      </a:pPr>
                      <a:r>
                        <a:rPr lang="en-GB" sz="1200" dirty="0">
                          <a:effectLst/>
                          <a:latin typeface="Calibri"/>
                          <a:ea typeface="MS Mincho"/>
                          <a:cs typeface="Times New Roman"/>
                        </a:rPr>
                        <a:t>Yes</a:t>
                      </a:r>
                      <a:endParaRPr lang="bs-Latn-BA" sz="1200" dirty="0">
                        <a:effectLst/>
                        <a:latin typeface="Calibri"/>
                        <a:ea typeface="MS Mincho"/>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spcBef>
                          <a:spcPts val="300"/>
                        </a:spcBef>
                        <a:spcAft>
                          <a:spcPts val="300"/>
                        </a:spcAft>
                      </a:pPr>
                      <a:r>
                        <a:rPr lang="en-GB" sz="1200">
                          <a:effectLst/>
                          <a:latin typeface="Calibri"/>
                          <a:ea typeface="MS Mincho"/>
                          <a:cs typeface="Times New Roman"/>
                        </a:rPr>
                        <a:t>Yes</a:t>
                      </a:r>
                      <a:endParaRPr lang="bs-Latn-BA" sz="1200">
                        <a:effectLst/>
                        <a:latin typeface="Calibri"/>
                        <a:ea typeface="MS Mincho"/>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0"/>
                        </a:spcBef>
                        <a:spcAft>
                          <a:spcPts val="300"/>
                        </a:spcAft>
                      </a:pPr>
                      <a:r>
                        <a:rPr lang="en-GB" sz="1200">
                          <a:effectLst/>
                          <a:latin typeface="Calibri"/>
                          <a:ea typeface="MS Mincho"/>
                          <a:cs typeface="Times New Roman"/>
                        </a:rPr>
                        <a:t>Yes</a:t>
                      </a:r>
                      <a:endParaRPr lang="bs-Latn-BA" sz="1200">
                        <a:effectLst/>
                        <a:latin typeface="Calibri"/>
                        <a:ea typeface="MS Mincho"/>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24847">
                <a:tc>
                  <a:txBody>
                    <a:bodyPr/>
                    <a:lstStyle/>
                    <a:p>
                      <a:pPr algn="ctr">
                        <a:spcBef>
                          <a:spcPts val="300"/>
                        </a:spcBef>
                        <a:spcAft>
                          <a:spcPts val="300"/>
                        </a:spcAft>
                      </a:pPr>
                      <a:r>
                        <a:rPr lang="en-GB" sz="1200">
                          <a:effectLst/>
                          <a:latin typeface="Calibri"/>
                          <a:ea typeface="MS Mincho"/>
                          <a:cs typeface="Times New Roman"/>
                        </a:rPr>
                        <a:t>Financjski</a:t>
                      </a:r>
                      <a:endParaRPr lang="bs-Latn-BA" sz="1200">
                        <a:effectLst/>
                        <a:latin typeface="Calibri"/>
                        <a:ea typeface="MS Mincho"/>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0"/>
                        </a:spcBef>
                        <a:spcAft>
                          <a:spcPts val="300"/>
                        </a:spcAft>
                      </a:pPr>
                      <a:r>
                        <a:rPr lang="en-GB" sz="1200" dirty="0">
                          <a:effectLst/>
                          <a:latin typeface="Calibri"/>
                          <a:ea typeface="MS Mincho"/>
                          <a:cs typeface="Times New Roman"/>
                        </a:rPr>
                        <a:t>Yes</a:t>
                      </a:r>
                      <a:endParaRPr lang="bs-Latn-BA" sz="1200" dirty="0">
                        <a:effectLst/>
                        <a:latin typeface="Calibri"/>
                        <a:ea typeface="MS Mincho"/>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spcBef>
                          <a:spcPts val="300"/>
                        </a:spcBef>
                        <a:spcAft>
                          <a:spcPts val="300"/>
                        </a:spcAft>
                      </a:pPr>
                      <a:r>
                        <a:rPr lang="en-GB" sz="1200">
                          <a:effectLst/>
                          <a:latin typeface="Calibri"/>
                          <a:ea typeface="MS Mincho"/>
                          <a:cs typeface="Times New Roman"/>
                        </a:rPr>
                        <a:t>Yes</a:t>
                      </a:r>
                      <a:endParaRPr lang="bs-Latn-BA" sz="1200">
                        <a:effectLst/>
                        <a:latin typeface="Calibri"/>
                        <a:ea typeface="MS Mincho"/>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0"/>
                        </a:spcBef>
                        <a:spcAft>
                          <a:spcPts val="300"/>
                        </a:spcAft>
                      </a:pPr>
                      <a:r>
                        <a:rPr lang="en-GB" sz="1200">
                          <a:effectLst/>
                          <a:latin typeface="Calibri"/>
                          <a:ea typeface="MS Mincho"/>
                          <a:cs typeface="Times New Roman"/>
                        </a:rPr>
                        <a:t>Yes</a:t>
                      </a:r>
                      <a:endParaRPr lang="bs-Latn-BA" sz="1200">
                        <a:effectLst/>
                        <a:latin typeface="Calibri"/>
                        <a:ea typeface="MS Mincho"/>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24847">
                <a:tc>
                  <a:txBody>
                    <a:bodyPr/>
                    <a:lstStyle/>
                    <a:p>
                      <a:pPr algn="ctr">
                        <a:spcBef>
                          <a:spcPts val="300"/>
                        </a:spcBef>
                        <a:spcAft>
                          <a:spcPts val="300"/>
                        </a:spcAft>
                      </a:pPr>
                      <a:r>
                        <a:rPr lang="en-GB" sz="1200">
                          <a:effectLst/>
                          <a:latin typeface="Calibri"/>
                          <a:ea typeface="MS Mincho"/>
                          <a:cs typeface="Times New Roman"/>
                        </a:rPr>
                        <a:t>Diseminatcija korištenja</a:t>
                      </a:r>
                      <a:endParaRPr lang="bs-Latn-BA" sz="1200">
                        <a:effectLst/>
                        <a:latin typeface="Calibri"/>
                        <a:ea typeface="MS Mincho"/>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0"/>
                        </a:spcBef>
                        <a:spcAft>
                          <a:spcPts val="300"/>
                        </a:spcAft>
                      </a:pPr>
                      <a:r>
                        <a:rPr lang="en-GB" sz="1200" dirty="0">
                          <a:effectLst/>
                          <a:latin typeface="Calibri"/>
                          <a:ea typeface="MS Mincho"/>
                          <a:cs typeface="Times New Roman"/>
                        </a:rPr>
                        <a:t>Yes</a:t>
                      </a:r>
                      <a:endParaRPr lang="bs-Latn-BA" sz="1200" dirty="0">
                        <a:effectLst/>
                        <a:latin typeface="Calibri"/>
                        <a:ea typeface="MS Mincho"/>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spcBef>
                          <a:spcPts val="300"/>
                        </a:spcBef>
                        <a:spcAft>
                          <a:spcPts val="300"/>
                        </a:spcAft>
                      </a:pPr>
                      <a:r>
                        <a:rPr lang="en-GB" sz="1200">
                          <a:effectLst/>
                          <a:latin typeface="Calibri"/>
                          <a:ea typeface="MS Mincho"/>
                          <a:cs typeface="Times New Roman"/>
                        </a:rPr>
                        <a:t>Yes</a:t>
                      </a:r>
                      <a:endParaRPr lang="bs-Latn-BA" sz="1200">
                        <a:effectLst/>
                        <a:latin typeface="Calibri"/>
                        <a:ea typeface="MS Mincho"/>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0"/>
                        </a:spcBef>
                        <a:spcAft>
                          <a:spcPts val="300"/>
                        </a:spcAft>
                      </a:pPr>
                      <a:r>
                        <a:rPr lang="en-GB" sz="1200">
                          <a:effectLst/>
                          <a:latin typeface="Calibri"/>
                          <a:ea typeface="MS Mincho"/>
                          <a:cs typeface="Times New Roman"/>
                        </a:rPr>
                        <a:t>Yes</a:t>
                      </a:r>
                      <a:endParaRPr lang="bs-Latn-BA" sz="1200">
                        <a:effectLst/>
                        <a:latin typeface="Calibri"/>
                        <a:ea typeface="MS Mincho"/>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24847">
                <a:tc>
                  <a:txBody>
                    <a:bodyPr/>
                    <a:lstStyle/>
                    <a:p>
                      <a:pPr algn="ctr">
                        <a:spcBef>
                          <a:spcPts val="300"/>
                        </a:spcBef>
                        <a:spcAft>
                          <a:spcPts val="300"/>
                        </a:spcAft>
                      </a:pPr>
                      <a:r>
                        <a:rPr lang="en-GB" sz="1200">
                          <a:effectLst/>
                          <a:latin typeface="Calibri"/>
                          <a:ea typeface="MS Mincho"/>
                          <a:cs typeface="Times New Roman"/>
                        </a:rPr>
                        <a:t>Komercijalni plan korištenja</a:t>
                      </a:r>
                      <a:endParaRPr lang="bs-Latn-BA" sz="1200">
                        <a:effectLst/>
                        <a:latin typeface="Calibri"/>
                        <a:ea typeface="MS Mincho"/>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0"/>
                        </a:spcBef>
                        <a:spcAft>
                          <a:spcPts val="300"/>
                        </a:spcAft>
                      </a:pPr>
                      <a:r>
                        <a:rPr lang="en-GB" sz="1200" dirty="0">
                          <a:effectLst/>
                          <a:latin typeface="Calibri"/>
                          <a:ea typeface="MS Mincho"/>
                          <a:cs typeface="Times New Roman"/>
                        </a:rPr>
                        <a:t>No</a:t>
                      </a:r>
                      <a:endParaRPr lang="bs-Latn-BA" sz="1200" dirty="0">
                        <a:effectLst/>
                        <a:latin typeface="Calibri"/>
                        <a:ea typeface="MS Mincho"/>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spcBef>
                          <a:spcPts val="300"/>
                        </a:spcBef>
                        <a:spcAft>
                          <a:spcPts val="300"/>
                        </a:spcAft>
                      </a:pPr>
                      <a:r>
                        <a:rPr lang="en-GB" sz="1200">
                          <a:effectLst/>
                          <a:latin typeface="Calibri"/>
                          <a:ea typeface="MS Mincho"/>
                          <a:cs typeface="Times New Roman"/>
                        </a:rPr>
                        <a:t>No</a:t>
                      </a:r>
                      <a:endParaRPr lang="bs-Latn-BA" sz="1200">
                        <a:effectLst/>
                        <a:latin typeface="Calibri"/>
                        <a:ea typeface="MS Mincho"/>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0"/>
                        </a:spcBef>
                        <a:spcAft>
                          <a:spcPts val="300"/>
                        </a:spcAft>
                      </a:pPr>
                      <a:r>
                        <a:rPr lang="en-GB" sz="1200">
                          <a:effectLst/>
                          <a:latin typeface="Calibri"/>
                          <a:ea typeface="MS Mincho"/>
                          <a:cs typeface="Times New Roman"/>
                        </a:rPr>
                        <a:t>No</a:t>
                      </a:r>
                      <a:endParaRPr lang="bs-Latn-BA" sz="1200">
                        <a:effectLst/>
                        <a:latin typeface="Calibri"/>
                        <a:ea typeface="MS Mincho"/>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424847">
                <a:tc>
                  <a:txBody>
                    <a:bodyPr/>
                    <a:lstStyle/>
                    <a:p>
                      <a:pPr algn="ctr">
                        <a:spcBef>
                          <a:spcPts val="300"/>
                        </a:spcBef>
                        <a:spcAft>
                          <a:spcPts val="300"/>
                        </a:spcAft>
                      </a:pPr>
                      <a:r>
                        <a:rPr lang="en-GB" sz="1200">
                          <a:effectLst/>
                          <a:latin typeface="Calibri"/>
                          <a:ea typeface="MS Mincho"/>
                          <a:cs typeface="Times New Roman"/>
                        </a:rPr>
                        <a:t>Stvaranje poslovnog okruženja</a:t>
                      </a:r>
                      <a:endParaRPr lang="bs-Latn-BA" sz="1200">
                        <a:effectLst/>
                        <a:latin typeface="Calibri"/>
                        <a:ea typeface="MS Mincho"/>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0"/>
                        </a:spcBef>
                        <a:spcAft>
                          <a:spcPts val="300"/>
                        </a:spcAft>
                      </a:pPr>
                      <a:r>
                        <a:rPr lang="en-GB" sz="1200" dirty="0">
                          <a:effectLst/>
                          <a:latin typeface="Calibri"/>
                          <a:ea typeface="MS Mincho"/>
                          <a:cs typeface="Times New Roman"/>
                        </a:rPr>
                        <a:t>No</a:t>
                      </a:r>
                      <a:endParaRPr lang="bs-Latn-BA" sz="1200" dirty="0">
                        <a:effectLst/>
                        <a:latin typeface="Calibri"/>
                        <a:ea typeface="MS Mincho"/>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spcBef>
                          <a:spcPts val="300"/>
                        </a:spcBef>
                        <a:spcAft>
                          <a:spcPts val="300"/>
                        </a:spcAft>
                      </a:pPr>
                      <a:r>
                        <a:rPr lang="en-GB" sz="1200">
                          <a:effectLst/>
                          <a:latin typeface="Calibri"/>
                          <a:ea typeface="MS Mincho"/>
                          <a:cs typeface="Times New Roman"/>
                        </a:rPr>
                        <a:t>No</a:t>
                      </a:r>
                      <a:endParaRPr lang="bs-Latn-BA" sz="1200">
                        <a:effectLst/>
                        <a:latin typeface="Calibri"/>
                        <a:ea typeface="MS Mincho"/>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0"/>
                        </a:spcBef>
                        <a:spcAft>
                          <a:spcPts val="300"/>
                        </a:spcAft>
                      </a:pPr>
                      <a:r>
                        <a:rPr lang="en-GB" sz="1200">
                          <a:effectLst/>
                          <a:latin typeface="Calibri"/>
                          <a:ea typeface="MS Mincho"/>
                          <a:cs typeface="Times New Roman"/>
                        </a:rPr>
                        <a:t>No</a:t>
                      </a:r>
                      <a:endParaRPr lang="bs-Latn-BA" sz="1200">
                        <a:effectLst/>
                        <a:latin typeface="Calibri"/>
                        <a:ea typeface="MS Mincho"/>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424847">
                <a:tc>
                  <a:txBody>
                    <a:bodyPr/>
                    <a:lstStyle/>
                    <a:p>
                      <a:pPr algn="ctr">
                        <a:spcBef>
                          <a:spcPts val="300"/>
                        </a:spcBef>
                        <a:spcAft>
                          <a:spcPts val="300"/>
                        </a:spcAft>
                      </a:pPr>
                      <a:r>
                        <a:rPr lang="en-GB" sz="1200">
                          <a:effectLst/>
                          <a:latin typeface="Calibri"/>
                          <a:ea typeface="MS Mincho"/>
                          <a:cs typeface="Times New Roman"/>
                        </a:rPr>
                        <a:t>Osiguranje ljudskih kapaciteta</a:t>
                      </a:r>
                      <a:endParaRPr lang="bs-Latn-BA" sz="1200">
                        <a:effectLst/>
                        <a:latin typeface="Calibri"/>
                        <a:ea typeface="MS Mincho"/>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0"/>
                        </a:spcBef>
                        <a:spcAft>
                          <a:spcPts val="300"/>
                        </a:spcAft>
                      </a:pPr>
                      <a:r>
                        <a:rPr lang="en-GB" sz="1200" dirty="0">
                          <a:effectLst/>
                          <a:latin typeface="Calibri"/>
                          <a:ea typeface="MS Mincho"/>
                          <a:cs typeface="Times New Roman"/>
                        </a:rPr>
                        <a:t>No</a:t>
                      </a:r>
                      <a:endParaRPr lang="bs-Latn-BA" sz="1200" dirty="0">
                        <a:effectLst/>
                        <a:latin typeface="Calibri"/>
                        <a:ea typeface="MS Mincho"/>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spcBef>
                          <a:spcPts val="300"/>
                        </a:spcBef>
                        <a:spcAft>
                          <a:spcPts val="300"/>
                        </a:spcAft>
                      </a:pPr>
                      <a:r>
                        <a:rPr lang="en-GB" sz="1200">
                          <a:effectLst/>
                          <a:latin typeface="Calibri"/>
                          <a:ea typeface="MS Mincho"/>
                          <a:cs typeface="Times New Roman"/>
                        </a:rPr>
                        <a:t>No</a:t>
                      </a:r>
                      <a:endParaRPr lang="bs-Latn-BA" sz="1200">
                        <a:effectLst/>
                        <a:latin typeface="Calibri"/>
                        <a:ea typeface="MS Mincho"/>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0"/>
                        </a:spcBef>
                        <a:spcAft>
                          <a:spcPts val="300"/>
                        </a:spcAft>
                      </a:pPr>
                      <a:r>
                        <a:rPr lang="en-GB" sz="1200">
                          <a:effectLst/>
                          <a:latin typeface="Calibri"/>
                          <a:ea typeface="MS Mincho"/>
                          <a:cs typeface="Times New Roman"/>
                        </a:rPr>
                        <a:t>No</a:t>
                      </a:r>
                      <a:endParaRPr lang="bs-Latn-BA" sz="1200">
                        <a:effectLst/>
                        <a:latin typeface="Calibri"/>
                        <a:ea typeface="MS Mincho"/>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424847">
                <a:tc>
                  <a:txBody>
                    <a:bodyPr/>
                    <a:lstStyle/>
                    <a:p>
                      <a:pPr algn="ctr">
                        <a:spcBef>
                          <a:spcPts val="300"/>
                        </a:spcBef>
                        <a:spcAft>
                          <a:spcPts val="300"/>
                        </a:spcAft>
                      </a:pPr>
                      <a:r>
                        <a:rPr lang="en-GB" sz="1200">
                          <a:effectLst/>
                          <a:latin typeface="Calibri"/>
                          <a:ea typeface="MS Mincho"/>
                          <a:cs typeface="Times New Roman"/>
                        </a:rPr>
                        <a:t>Podrška akademskom sektoru</a:t>
                      </a:r>
                      <a:endParaRPr lang="bs-Latn-BA" sz="1200">
                        <a:effectLst/>
                        <a:latin typeface="Calibri"/>
                        <a:ea typeface="MS Mincho"/>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0"/>
                        </a:spcBef>
                        <a:spcAft>
                          <a:spcPts val="300"/>
                        </a:spcAft>
                      </a:pPr>
                      <a:r>
                        <a:rPr lang="en-GB" sz="1200" dirty="0">
                          <a:effectLst/>
                          <a:latin typeface="Calibri"/>
                          <a:ea typeface="MS Mincho"/>
                          <a:cs typeface="Times New Roman"/>
                        </a:rPr>
                        <a:t>No</a:t>
                      </a:r>
                      <a:endParaRPr lang="bs-Latn-BA" sz="1200" dirty="0">
                        <a:effectLst/>
                        <a:latin typeface="Calibri"/>
                        <a:ea typeface="MS Mincho"/>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spcBef>
                          <a:spcPts val="300"/>
                        </a:spcBef>
                        <a:spcAft>
                          <a:spcPts val="300"/>
                        </a:spcAft>
                      </a:pPr>
                      <a:r>
                        <a:rPr lang="en-GB" sz="1200">
                          <a:effectLst/>
                          <a:latin typeface="Calibri"/>
                          <a:ea typeface="MS Mincho"/>
                          <a:cs typeface="Times New Roman"/>
                        </a:rPr>
                        <a:t>Yes</a:t>
                      </a:r>
                      <a:endParaRPr lang="bs-Latn-BA" sz="1200">
                        <a:effectLst/>
                        <a:latin typeface="Calibri"/>
                        <a:ea typeface="MS Mincho"/>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0"/>
                        </a:spcBef>
                        <a:spcAft>
                          <a:spcPts val="300"/>
                        </a:spcAft>
                      </a:pPr>
                      <a:r>
                        <a:rPr lang="en-GB" sz="1200">
                          <a:effectLst/>
                          <a:latin typeface="Calibri"/>
                          <a:ea typeface="MS Mincho"/>
                          <a:cs typeface="Times New Roman"/>
                        </a:rPr>
                        <a:t>No</a:t>
                      </a:r>
                      <a:endParaRPr lang="bs-Latn-BA" sz="1200">
                        <a:effectLst/>
                        <a:latin typeface="Calibri"/>
                        <a:ea typeface="MS Mincho"/>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424847">
                <a:tc>
                  <a:txBody>
                    <a:bodyPr/>
                    <a:lstStyle/>
                    <a:p>
                      <a:pPr algn="ctr">
                        <a:spcBef>
                          <a:spcPts val="300"/>
                        </a:spcBef>
                        <a:spcAft>
                          <a:spcPts val="300"/>
                        </a:spcAft>
                      </a:pPr>
                      <a:r>
                        <a:rPr lang="en-GB" sz="1200">
                          <a:effectLst/>
                          <a:latin typeface="Calibri"/>
                          <a:ea typeface="MS Mincho"/>
                          <a:cs typeface="Times New Roman"/>
                        </a:rPr>
                        <a:t>Promocija</a:t>
                      </a:r>
                      <a:endParaRPr lang="bs-Latn-BA" sz="1200">
                        <a:effectLst/>
                        <a:latin typeface="Calibri"/>
                        <a:ea typeface="MS Mincho"/>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0"/>
                        </a:spcBef>
                        <a:spcAft>
                          <a:spcPts val="300"/>
                        </a:spcAft>
                      </a:pPr>
                      <a:r>
                        <a:rPr lang="en-GB" sz="1200" dirty="0">
                          <a:effectLst/>
                          <a:latin typeface="Calibri"/>
                          <a:ea typeface="MS Mincho"/>
                          <a:cs typeface="Times New Roman"/>
                        </a:rPr>
                        <a:t>No</a:t>
                      </a:r>
                      <a:endParaRPr lang="bs-Latn-BA" sz="1200" dirty="0">
                        <a:effectLst/>
                        <a:latin typeface="Calibri"/>
                        <a:ea typeface="MS Mincho"/>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spcBef>
                          <a:spcPts val="300"/>
                        </a:spcBef>
                        <a:spcAft>
                          <a:spcPts val="300"/>
                        </a:spcAft>
                      </a:pPr>
                      <a:r>
                        <a:rPr lang="en-GB" sz="1200">
                          <a:effectLst/>
                          <a:latin typeface="Calibri"/>
                          <a:ea typeface="MS Mincho"/>
                          <a:cs typeface="Times New Roman"/>
                        </a:rPr>
                        <a:t>No</a:t>
                      </a:r>
                      <a:endParaRPr lang="bs-Latn-BA" sz="1200">
                        <a:effectLst/>
                        <a:latin typeface="Calibri"/>
                        <a:ea typeface="MS Mincho"/>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300"/>
                        </a:spcBef>
                        <a:spcAft>
                          <a:spcPts val="300"/>
                        </a:spcAft>
                      </a:pPr>
                      <a:r>
                        <a:rPr lang="en-GB" sz="1200" dirty="0">
                          <a:effectLst/>
                          <a:latin typeface="Calibri"/>
                          <a:ea typeface="MS Mincho"/>
                          <a:cs typeface="Times New Roman"/>
                        </a:rPr>
                        <a:t>No</a:t>
                      </a:r>
                      <a:endParaRPr lang="bs-Latn-BA" sz="1200" dirty="0">
                        <a:effectLst/>
                        <a:latin typeface="Calibri"/>
                        <a:ea typeface="MS Mincho"/>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318794211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s-Latn-BA" dirty="0"/>
              <a:t>Poslovni model IPPa</a:t>
            </a:r>
          </a:p>
        </p:txBody>
      </p:sp>
      <p:sp>
        <p:nvSpPr>
          <p:cNvPr id="3" name="Content Placeholder 2"/>
          <p:cNvSpPr>
            <a:spLocks noGrp="1"/>
          </p:cNvSpPr>
          <p:nvPr>
            <p:ph idx="1"/>
          </p:nvPr>
        </p:nvSpPr>
        <p:spPr/>
        <p:txBody>
          <a:bodyPr/>
          <a:lstStyle/>
          <a:p>
            <a:r>
              <a:rPr lang="bs-Latn-BA" dirty="0">
                <a:latin typeface="Calibri" pitchFamily="34" charset="0"/>
              </a:rPr>
              <a:t>P</a:t>
            </a:r>
            <a:r>
              <a:rPr lang="vi-VN" dirty="0">
                <a:latin typeface="Calibri" pitchFamily="34" charset="0"/>
              </a:rPr>
              <a:t>oslovni modeli infrastrukture prostornih podataka podrazumijevaju </a:t>
            </a:r>
            <a:endParaRPr lang="bs-Latn-BA" dirty="0">
              <a:latin typeface="Calibri" pitchFamily="34" charset="0"/>
            </a:endParaRPr>
          </a:p>
          <a:p>
            <a:pPr lvl="1"/>
            <a:r>
              <a:rPr lang="vi-VN" dirty="0">
                <a:latin typeface="Calibri" pitchFamily="34" charset="0"/>
              </a:rPr>
              <a:t>postavljanje strateških ciljeva (srednjoročnih i dugoročnih planova), </a:t>
            </a:r>
            <a:endParaRPr lang="bs-Latn-BA" dirty="0">
              <a:latin typeface="Calibri" pitchFamily="34" charset="0"/>
            </a:endParaRPr>
          </a:p>
          <a:p>
            <a:pPr lvl="1"/>
            <a:r>
              <a:rPr lang="vi-VN" dirty="0">
                <a:latin typeface="Calibri" pitchFamily="34" charset="0"/>
              </a:rPr>
              <a:t>definiranje poslovnih procesa vezanih za usposatavljanje geoportala i njegovo održavanje, </a:t>
            </a:r>
            <a:endParaRPr lang="bs-Latn-BA" dirty="0">
              <a:latin typeface="Calibri" pitchFamily="34" charset="0"/>
            </a:endParaRPr>
          </a:p>
          <a:p>
            <a:pPr lvl="1"/>
            <a:r>
              <a:rPr lang="vi-VN" dirty="0">
                <a:latin typeface="Calibri" pitchFamily="34" charset="0"/>
              </a:rPr>
              <a:t>politike (ne)naplate podataka. </a:t>
            </a:r>
            <a:endParaRPr lang="bs-Latn-BA" dirty="0">
              <a:latin typeface="Calibri" pitchFamily="34" charset="0"/>
            </a:endParaRPr>
          </a:p>
          <a:p>
            <a:endParaRPr lang="bs-Latn-BA" dirty="0">
              <a:latin typeface="Calibri" pitchFamily="34" charset="0"/>
            </a:endParaRPr>
          </a:p>
          <a:p>
            <a:r>
              <a:rPr lang="vi-VN" dirty="0">
                <a:latin typeface="Calibri" pitchFamily="34" charset="0"/>
              </a:rPr>
              <a:t>Na taj način se zatvara ciklus utroška financijskih sredstava za potrebe uspostave i održavanja IPP, te formiranja grupacija (javne institucije, građani i drugi subjekti IPP) koje na različite načine moraju poštivati vlasništvo nad podacima i plaćati njihovo korištenje</a:t>
            </a:r>
            <a:r>
              <a:rPr lang="vi-VN" dirty="0"/>
              <a:t>.</a:t>
            </a:r>
            <a:endParaRPr lang="bs-Latn-BA" dirty="0"/>
          </a:p>
        </p:txBody>
      </p:sp>
    </p:spTree>
    <p:extLst>
      <p:ext uri="{BB962C8B-B14F-4D97-AF65-F5344CB8AC3E}">
        <p14:creationId xmlns:p14="http://schemas.microsoft.com/office/powerpoint/2010/main" val="2901263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s-Latn-BA" dirty="0"/>
              <a:t>Primjeri poslovnih modela IPPa - Švedska</a:t>
            </a:r>
          </a:p>
        </p:txBody>
      </p:sp>
      <p:sp>
        <p:nvSpPr>
          <p:cNvPr id="3" name="Content Placeholder 2"/>
          <p:cNvSpPr>
            <a:spLocks noGrp="1"/>
          </p:cNvSpPr>
          <p:nvPr>
            <p:ph idx="1"/>
          </p:nvPr>
        </p:nvSpPr>
        <p:spPr/>
        <p:txBody>
          <a:bodyPr>
            <a:normAutofit fontScale="92500" lnSpcReduction="10000"/>
          </a:bodyPr>
          <a:lstStyle/>
          <a:p>
            <a:r>
              <a:rPr lang="bs-Latn-BA" dirty="0"/>
              <a:t>Pretpostavke modela:</a:t>
            </a:r>
          </a:p>
          <a:p>
            <a:pPr lvl="1"/>
            <a:r>
              <a:rPr lang="bs-Latn-BA" dirty="0"/>
              <a:t>Modeli trebaju poticati široku upotrebu geopodataka (tj. prostornih podataka), a njihova cijena bi trebala biti što je moguće niža;</a:t>
            </a:r>
          </a:p>
          <a:p>
            <a:pPr lvl="1"/>
            <a:r>
              <a:rPr lang="bs-Latn-BA" dirty="0"/>
              <a:t>Financiranje geopodataka mora biti dugoročno održivo i treba stvoriti preduvjete za suradnju između javnog i privatnog sektora;</a:t>
            </a:r>
          </a:p>
          <a:p>
            <a:pPr lvl="1"/>
            <a:r>
              <a:rPr lang="bs-Latn-BA" dirty="0"/>
              <a:t>Cjenovni modeli trebaju biti fleksibilni u odnosu na vrijednost, način korištenja i kategoriju korisnika.</a:t>
            </a:r>
          </a:p>
          <a:p>
            <a:pPr lvl="1"/>
            <a:endParaRPr lang="bs-Latn-BA" dirty="0"/>
          </a:p>
          <a:p>
            <a:r>
              <a:rPr lang="vi-VN" dirty="0">
                <a:latin typeface="Calibri" pitchFamily="34" charset="0"/>
              </a:rPr>
              <a:t>Švedska strategija navodi tri </a:t>
            </a:r>
            <a:r>
              <a:rPr lang="bs-Latn-BA" dirty="0">
                <a:latin typeface="Calibri" pitchFamily="34" charset="0"/>
              </a:rPr>
              <a:t>moguća načina financiranja Geoportala IPPa</a:t>
            </a:r>
            <a:r>
              <a:rPr lang="vi-VN" dirty="0">
                <a:latin typeface="Calibri" pitchFamily="34" charset="0"/>
              </a:rPr>
              <a:t>:</a:t>
            </a:r>
          </a:p>
          <a:p>
            <a:pPr lvl="1"/>
            <a:r>
              <a:rPr lang="vi-VN" dirty="0">
                <a:latin typeface="Calibri" pitchFamily="34" charset="0"/>
              </a:rPr>
              <a:t>Centralizirano financiranje s državnim sredstvima (iz budžeta/</a:t>
            </a:r>
            <a:r>
              <a:rPr lang="bs-Latn-BA" dirty="0">
                <a:latin typeface="Calibri" pitchFamily="34" charset="0"/>
              </a:rPr>
              <a:t> </a:t>
            </a:r>
            <a:r>
              <a:rPr lang="vi-VN" dirty="0">
                <a:latin typeface="Calibri" pitchFamily="34" charset="0"/>
              </a:rPr>
              <a:t>proračuna);</a:t>
            </a:r>
          </a:p>
          <a:p>
            <a:pPr lvl="1"/>
            <a:r>
              <a:rPr lang="vi-VN" dirty="0">
                <a:latin typeface="Calibri" pitchFamily="34" charset="0"/>
              </a:rPr>
              <a:t>Decentralizirano financiranje temeljem doprinosa organizacija koje surađuju u uspostavi i održavanju geoportala; i</a:t>
            </a:r>
          </a:p>
          <a:p>
            <a:pPr lvl="1"/>
            <a:r>
              <a:rPr lang="vi-VN" dirty="0">
                <a:latin typeface="Calibri" pitchFamily="34" charset="0"/>
              </a:rPr>
              <a:t>Financiranje kroz kombinaciju državnih sredstava i zajedničkih doprinosa</a:t>
            </a:r>
            <a:r>
              <a:rPr lang="vi-VN" dirty="0"/>
              <a:t>.</a:t>
            </a:r>
          </a:p>
          <a:p>
            <a:endParaRPr lang="bs-Latn-BA" dirty="0"/>
          </a:p>
        </p:txBody>
      </p:sp>
    </p:spTree>
    <p:extLst>
      <p:ext uri="{BB962C8B-B14F-4D97-AF65-F5344CB8AC3E}">
        <p14:creationId xmlns:p14="http://schemas.microsoft.com/office/powerpoint/2010/main" val="23330686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bs-Latn-BA"/>
          </a:p>
        </p:txBody>
      </p:sp>
      <p:sp>
        <p:nvSpPr>
          <p:cNvPr id="3" name="Content Placeholder 2"/>
          <p:cNvSpPr>
            <a:spLocks noGrp="1"/>
          </p:cNvSpPr>
          <p:nvPr>
            <p:ph idx="1"/>
          </p:nvPr>
        </p:nvSpPr>
        <p:spPr/>
        <p:txBody>
          <a:bodyPr>
            <a:normAutofit/>
          </a:bodyPr>
          <a:lstStyle/>
          <a:p>
            <a:r>
              <a:rPr lang="vi-VN" dirty="0">
                <a:latin typeface="Calibri" pitchFamily="34" charset="0"/>
              </a:rPr>
              <a:t>Švedska strategija zaključuje da model financiranja nacionalnog Geoportala mora biti definiran u dijalogu s vladom, a strategija je identificirala prioritete kao što su:</a:t>
            </a:r>
          </a:p>
          <a:p>
            <a:pPr lvl="1"/>
            <a:r>
              <a:rPr lang="vi-VN" dirty="0">
                <a:latin typeface="Calibri" pitchFamily="34" charset="0"/>
              </a:rPr>
              <a:t>Razvoj modela cijena za prostorne podatke;</a:t>
            </a:r>
          </a:p>
          <a:p>
            <a:pPr lvl="1"/>
            <a:r>
              <a:rPr lang="vi-VN" dirty="0">
                <a:latin typeface="Calibri" pitchFamily="34" charset="0"/>
              </a:rPr>
              <a:t>Razvoj sporazuma i modela licenciranja za prostorne podatke;</a:t>
            </a:r>
          </a:p>
          <a:p>
            <a:pPr lvl="1"/>
            <a:r>
              <a:rPr lang="vi-VN" dirty="0">
                <a:latin typeface="Calibri" pitchFamily="34" charset="0"/>
              </a:rPr>
              <a:t>Razvoj modela financiranja za uspostavu, održavanje i korištenje Geoportala;</a:t>
            </a:r>
          </a:p>
          <a:p>
            <a:pPr lvl="1"/>
            <a:r>
              <a:rPr lang="vi-VN" dirty="0">
                <a:latin typeface="Calibri" pitchFamily="34" charset="0"/>
              </a:rPr>
              <a:t>Razvoj općeg poslovnog modela za Geoportal;</a:t>
            </a:r>
          </a:p>
          <a:p>
            <a:pPr lvl="1"/>
            <a:r>
              <a:rPr lang="vi-VN" dirty="0">
                <a:latin typeface="Calibri" pitchFamily="34" charset="0"/>
              </a:rPr>
              <a:t>Uvođenje automatiziranih poslovnih procesa za uspostavu, održavanje i korištenje Geoportala;</a:t>
            </a:r>
          </a:p>
          <a:p>
            <a:pPr lvl="1"/>
            <a:r>
              <a:rPr lang="vi-VN" dirty="0">
                <a:latin typeface="Calibri" pitchFamily="34" charset="0"/>
              </a:rPr>
              <a:t>Nastavak rada na analizi troškova i koristi vezano za isporuku i korištenje prostornih podataka. </a:t>
            </a:r>
          </a:p>
          <a:p>
            <a:endParaRPr lang="bs-Latn-BA" dirty="0"/>
          </a:p>
        </p:txBody>
      </p:sp>
    </p:spTree>
    <p:extLst>
      <p:ext uri="{BB962C8B-B14F-4D97-AF65-F5344CB8AC3E}">
        <p14:creationId xmlns:p14="http://schemas.microsoft.com/office/powerpoint/2010/main" val="330591018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s-Latn-BA" dirty="0"/>
              <a:t>Primjeri poslovnih modela IPPa - Norveška</a:t>
            </a:r>
          </a:p>
        </p:txBody>
      </p:sp>
      <p:sp>
        <p:nvSpPr>
          <p:cNvPr id="3" name="Content Placeholder 2"/>
          <p:cNvSpPr>
            <a:spLocks noGrp="1"/>
          </p:cNvSpPr>
          <p:nvPr>
            <p:ph idx="1"/>
          </p:nvPr>
        </p:nvSpPr>
        <p:spPr/>
        <p:txBody>
          <a:bodyPr>
            <a:normAutofit lnSpcReduction="10000"/>
          </a:bodyPr>
          <a:lstStyle/>
          <a:p>
            <a:r>
              <a:rPr lang="bs-Latn-BA" dirty="0"/>
              <a:t>Osnovni model financiranja NIPP-a u Norveškoj je centraliziran</a:t>
            </a:r>
          </a:p>
          <a:p>
            <a:r>
              <a:rPr lang="bs-Latn-BA" dirty="0"/>
              <a:t>Ministarstvo okoliša odgovorno je za sveukupne nacionalne troškove koordinacije, </a:t>
            </a:r>
          </a:p>
          <a:p>
            <a:r>
              <a:rPr lang="bs-Latn-BA" dirty="0"/>
              <a:t>ostala Ministarstva i njihove temeljne nacionalne agencije odgovorne za troškove stvaranja, održavanja i razvijanje prostornih podataka za koje su odgovorni</a:t>
            </a:r>
          </a:p>
          <a:p>
            <a:r>
              <a:rPr lang="vi-VN" dirty="0">
                <a:latin typeface="Calibri" pitchFamily="34" charset="0"/>
              </a:rPr>
              <a:t>Uspostavljen je sustav partnerskih naknada, nazvan "Kalkulator digitalne Norveške" tj. mehanizam određivanja cijena koji je fleksibilan. </a:t>
            </a:r>
            <a:endParaRPr lang="bs-Latn-BA" dirty="0">
              <a:latin typeface="Calibri" pitchFamily="34" charset="0"/>
            </a:endParaRPr>
          </a:p>
          <a:p>
            <a:r>
              <a:rPr lang="vi-VN" dirty="0">
                <a:latin typeface="Calibri" pitchFamily="34" charset="0"/>
              </a:rPr>
              <a:t>Taj mehanizam se temelji na definiranju vrste skupova podataka, njihovoj osnovnoj vrijednosti i drugim parametrima. </a:t>
            </a:r>
            <a:endParaRPr lang="bs-Latn-BA" dirty="0">
              <a:latin typeface="Calibri" pitchFamily="34" charset="0"/>
            </a:endParaRPr>
          </a:p>
          <a:p>
            <a:r>
              <a:rPr lang="vi-VN" dirty="0">
                <a:latin typeface="Calibri" pitchFamily="34" charset="0"/>
              </a:rPr>
              <a:t>Postoje pravila za druge korisnike, tako se na primjer podaci prodaju privatnim tvrtkama, ali svi podaci o okolišu su besplatni</a:t>
            </a:r>
            <a:endParaRPr lang="bs-Latn-BA" dirty="0">
              <a:latin typeface="Calibri" pitchFamily="34" charset="0"/>
            </a:endParaRPr>
          </a:p>
        </p:txBody>
      </p:sp>
    </p:spTree>
    <p:extLst>
      <p:ext uri="{BB962C8B-B14F-4D97-AF65-F5344CB8AC3E}">
        <p14:creationId xmlns:p14="http://schemas.microsoft.com/office/powerpoint/2010/main" val="38496449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a:t>Zakonodavni okvir NIPPa</a:t>
            </a:r>
            <a:endParaRPr lang="bs-Latn-BA" dirty="0"/>
          </a:p>
        </p:txBody>
      </p:sp>
      <p:sp>
        <p:nvSpPr>
          <p:cNvPr id="3" name="Content Placeholder 2"/>
          <p:cNvSpPr>
            <a:spLocks noGrp="1"/>
          </p:cNvSpPr>
          <p:nvPr>
            <p:ph idx="1"/>
          </p:nvPr>
        </p:nvSpPr>
        <p:spPr/>
        <p:txBody>
          <a:bodyPr/>
          <a:lstStyle/>
          <a:p>
            <a:r>
              <a:rPr lang="vi-VN" dirty="0">
                <a:latin typeface="Calibri" pitchFamily="34" charset="0"/>
              </a:rPr>
              <a:t>Zakonodavni okvir NIPP-a predstavljaju zakoni i podzakonski akti (uredbe i pravilnici) kojima je definiran NIPP</a:t>
            </a:r>
            <a:r>
              <a:rPr lang="bs-Latn-BA" dirty="0">
                <a:latin typeface="Calibri" pitchFamily="34" charset="0"/>
              </a:rPr>
              <a:t>,</a:t>
            </a:r>
          </a:p>
          <a:p>
            <a:pPr lvl="1"/>
            <a:r>
              <a:rPr lang="vi-VN" dirty="0">
                <a:latin typeface="Calibri" pitchFamily="34" charset="0"/>
              </a:rPr>
              <a:t>određen pristup prostornim informacijama, </a:t>
            </a:r>
            <a:endParaRPr lang="bs-Latn-BA" dirty="0">
              <a:latin typeface="Calibri" pitchFamily="34" charset="0"/>
            </a:endParaRPr>
          </a:p>
          <a:p>
            <a:pPr lvl="1"/>
            <a:r>
              <a:rPr lang="vi-VN" dirty="0">
                <a:latin typeface="Calibri" pitchFamily="34" charset="0"/>
              </a:rPr>
              <a:t>okvir za prikupljanje, obradu, distribuciju i korištenje prostornih informacija.</a:t>
            </a:r>
            <a:endParaRPr lang="bs-Latn-BA" dirty="0">
              <a:latin typeface="Calibri" pitchFamily="34" charset="0"/>
            </a:endParaRPr>
          </a:p>
          <a:p>
            <a:endParaRPr lang="bs-Latn-BA" dirty="0">
              <a:latin typeface="Calibri" pitchFamily="34" charset="0"/>
            </a:endParaRPr>
          </a:p>
          <a:p>
            <a:r>
              <a:rPr lang="vi-VN" dirty="0">
                <a:latin typeface="Calibri" pitchFamily="34" charset="0"/>
              </a:rPr>
              <a:t> Zakonom o NIPP-u uređuju se pravila za </a:t>
            </a:r>
            <a:endParaRPr lang="bs-Latn-BA" dirty="0">
              <a:latin typeface="Calibri" pitchFamily="34" charset="0"/>
            </a:endParaRPr>
          </a:p>
          <a:p>
            <a:pPr lvl="1"/>
            <a:r>
              <a:rPr lang="vi-VN" dirty="0">
                <a:latin typeface="Calibri" pitchFamily="34" charset="0"/>
              </a:rPr>
              <a:t>uspostavu, </a:t>
            </a:r>
            <a:endParaRPr lang="bs-Latn-BA" dirty="0">
              <a:latin typeface="Calibri" pitchFamily="34" charset="0"/>
            </a:endParaRPr>
          </a:p>
          <a:p>
            <a:pPr lvl="1"/>
            <a:r>
              <a:rPr lang="vi-VN" dirty="0">
                <a:latin typeface="Calibri" pitchFamily="34" charset="0"/>
              </a:rPr>
              <a:t>održavanje i </a:t>
            </a:r>
            <a:endParaRPr lang="bs-Latn-BA" dirty="0">
              <a:latin typeface="Calibri" pitchFamily="34" charset="0"/>
            </a:endParaRPr>
          </a:p>
          <a:p>
            <a:pPr lvl="1"/>
            <a:r>
              <a:rPr lang="vi-VN" dirty="0">
                <a:latin typeface="Calibri" pitchFamily="34" charset="0"/>
              </a:rPr>
              <a:t>razvoj NIPP-a te </a:t>
            </a:r>
            <a:endParaRPr lang="bs-Latn-BA" dirty="0">
              <a:latin typeface="Calibri" pitchFamily="34" charset="0"/>
            </a:endParaRPr>
          </a:p>
          <a:p>
            <a:pPr lvl="1"/>
            <a:r>
              <a:rPr lang="vi-VN" dirty="0">
                <a:latin typeface="Calibri" pitchFamily="34" charset="0"/>
              </a:rPr>
              <a:t>uspostava tijela NIPP-a odnosno institucionalnog okvira NIPP-a.</a:t>
            </a:r>
            <a:endParaRPr lang="bs-Latn-BA" dirty="0">
              <a:latin typeface="Calibri" pitchFamily="34" charset="0"/>
            </a:endParaRPr>
          </a:p>
        </p:txBody>
      </p:sp>
    </p:spTree>
    <p:extLst>
      <p:ext uri="{BB962C8B-B14F-4D97-AF65-F5344CB8AC3E}">
        <p14:creationId xmlns:p14="http://schemas.microsoft.com/office/powerpoint/2010/main" val="296710077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bs-Latn-BA"/>
          </a:p>
        </p:txBody>
      </p:sp>
      <p:sp>
        <p:nvSpPr>
          <p:cNvPr id="3" name="Content Placeholder 2"/>
          <p:cNvSpPr>
            <a:spLocks noGrp="1"/>
          </p:cNvSpPr>
          <p:nvPr>
            <p:ph idx="1"/>
          </p:nvPr>
        </p:nvSpPr>
        <p:spPr/>
        <p:txBody>
          <a:bodyPr/>
          <a:lstStyle/>
          <a:p>
            <a:endParaRPr lang="bs-Latn-BA"/>
          </a:p>
        </p:txBody>
      </p:sp>
    </p:spTree>
    <p:extLst>
      <p:ext uri="{BB962C8B-B14F-4D97-AF65-F5344CB8AC3E}">
        <p14:creationId xmlns:p14="http://schemas.microsoft.com/office/powerpoint/2010/main" val="24891717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a:t>Institucionalni okvir NIPPa</a:t>
            </a:r>
            <a:endParaRPr lang="bs-Latn-BA" dirty="0"/>
          </a:p>
        </p:txBody>
      </p:sp>
      <p:sp>
        <p:nvSpPr>
          <p:cNvPr id="3" name="Content Placeholder 2"/>
          <p:cNvSpPr>
            <a:spLocks noGrp="1"/>
          </p:cNvSpPr>
          <p:nvPr>
            <p:ph idx="1"/>
          </p:nvPr>
        </p:nvSpPr>
        <p:spPr/>
        <p:txBody>
          <a:bodyPr>
            <a:normAutofit fontScale="92500" lnSpcReduction="10000"/>
          </a:bodyPr>
          <a:lstStyle/>
          <a:p>
            <a:r>
              <a:rPr lang="bs-Latn-BA" dirty="0"/>
              <a:t>Svrha institucionalnog okvira je da osigura podršku geoinformatičkoj zajednici u državi na način da osigura upravljačke kapacitete za promjene u smislu </a:t>
            </a:r>
          </a:p>
          <a:p>
            <a:pPr lvl="1"/>
            <a:r>
              <a:rPr lang="bs-Latn-BA" dirty="0"/>
              <a:t>komunikacije, </a:t>
            </a:r>
          </a:p>
          <a:p>
            <a:pPr lvl="1"/>
            <a:r>
              <a:rPr lang="bs-Latn-BA" dirty="0"/>
              <a:t>koordinacije i </a:t>
            </a:r>
          </a:p>
          <a:p>
            <a:pPr lvl="1"/>
            <a:r>
              <a:rPr lang="bs-Latn-BA" dirty="0"/>
              <a:t>kontrole kvalitete.</a:t>
            </a:r>
          </a:p>
          <a:p>
            <a:r>
              <a:rPr lang="bs-Latn-BA" dirty="0"/>
              <a:t>Institucionalni okvir IPP obično sadrži tri ključna elementa:</a:t>
            </a:r>
          </a:p>
          <a:p>
            <a:pPr lvl="1"/>
            <a:r>
              <a:rPr lang="bs-Latn-BA" b="1" dirty="0"/>
              <a:t>Vijeće IPP</a:t>
            </a:r>
            <a:r>
              <a:rPr lang="bs-Latn-BA" dirty="0"/>
              <a:t>: vijeće javne uprave na najvišoj razini odgovorno za strategije i smjernice uspostave, te održavanja IPP. </a:t>
            </a:r>
          </a:p>
          <a:p>
            <a:pPr lvl="1"/>
            <a:r>
              <a:rPr lang="bs-Latn-BA" b="1" dirty="0"/>
              <a:t>Radne grupe i posebni projekti</a:t>
            </a:r>
            <a:r>
              <a:rPr lang="bs-Latn-BA" dirty="0"/>
              <a:t>: privremene ili stalne radne grupe, koje se bave konceptualnim aspektima, odnosno aspektima provedbe uspostave i održavanja IPP. </a:t>
            </a:r>
          </a:p>
          <a:p>
            <a:pPr lvl="1"/>
            <a:r>
              <a:rPr lang="bs-Latn-BA" b="1" dirty="0"/>
              <a:t>Subjekti</a:t>
            </a:r>
            <a:r>
              <a:rPr lang="bs-Latn-BA" dirty="0"/>
              <a:t> </a:t>
            </a:r>
            <a:r>
              <a:rPr lang="bs-Latn-BA" b="1" dirty="0"/>
              <a:t>IPP</a:t>
            </a:r>
            <a:r>
              <a:rPr lang="bs-Latn-BA" dirty="0"/>
              <a:t>: tijela svih razina javne vlasti i javne organizacije koje u nadležnosti imaju uspostavu ili održavanje prostornih podataka obuhvaćenih INSPIRE direktivom.</a:t>
            </a:r>
          </a:p>
        </p:txBody>
      </p:sp>
    </p:spTree>
    <p:extLst>
      <p:ext uri="{BB962C8B-B14F-4D97-AF65-F5344CB8AC3E}">
        <p14:creationId xmlns:p14="http://schemas.microsoft.com/office/powerpoint/2010/main" val="1948616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s-Latn-BA" dirty="0"/>
              <a:t>Instutucionalni okvir IPP FBiH </a:t>
            </a:r>
          </a:p>
        </p:txBody>
      </p:sp>
      <p:sp>
        <p:nvSpPr>
          <p:cNvPr id="3" name="Content Placeholder 2"/>
          <p:cNvSpPr>
            <a:spLocks noGrp="1"/>
          </p:cNvSpPr>
          <p:nvPr>
            <p:ph idx="1"/>
          </p:nvPr>
        </p:nvSpPr>
        <p:spPr/>
        <p:txBody>
          <a:bodyPr/>
          <a:lstStyle/>
          <a:p>
            <a:endParaRPr lang="bs-Latn-BA"/>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704" y="2089150"/>
            <a:ext cx="4129559" cy="37785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2456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a:t>Vijeće infrastrukture prostornih podataka</a:t>
            </a:r>
            <a:endParaRPr lang="bs-Latn-BA" dirty="0"/>
          </a:p>
        </p:txBody>
      </p:sp>
      <p:sp>
        <p:nvSpPr>
          <p:cNvPr id="3" name="Content Placeholder 2"/>
          <p:cNvSpPr>
            <a:spLocks noGrp="1"/>
          </p:cNvSpPr>
          <p:nvPr>
            <p:ph idx="1"/>
          </p:nvPr>
        </p:nvSpPr>
        <p:spPr/>
        <p:txBody>
          <a:bodyPr/>
          <a:lstStyle/>
          <a:p>
            <a:r>
              <a:rPr lang="vi-VN" dirty="0">
                <a:latin typeface="Calibri" pitchFamily="34" charset="0"/>
              </a:rPr>
              <a:t>Osnovni zadaci Vijeća IPP su:</a:t>
            </a:r>
            <a:endParaRPr lang="bs-Latn-BA" dirty="0">
              <a:latin typeface="Calibri" pitchFamily="34" charset="0"/>
            </a:endParaRPr>
          </a:p>
          <a:p>
            <a:endParaRPr lang="vi-VN" dirty="0">
              <a:latin typeface="Calibri" pitchFamily="34" charset="0"/>
            </a:endParaRPr>
          </a:p>
          <a:p>
            <a:pPr lvl="1"/>
            <a:r>
              <a:rPr lang="vi-VN" dirty="0">
                <a:latin typeface="Calibri" pitchFamily="34" charset="0"/>
              </a:rPr>
              <a:t>odlučivanje o ciljevima, strategijama, politici te bitnim aktivnostima unutar institucionalnog okvira IPP,</a:t>
            </a:r>
          </a:p>
          <a:p>
            <a:pPr lvl="1"/>
            <a:r>
              <a:rPr lang="vi-VN" dirty="0">
                <a:latin typeface="Calibri" pitchFamily="34" charset="0"/>
              </a:rPr>
              <a:t>usklađivanje aktivnosti IPP s državnom politikom i programima (u oba smjera, npr. e-Vlada),</a:t>
            </a:r>
          </a:p>
          <a:p>
            <a:pPr lvl="1"/>
            <a:r>
              <a:rPr lang="vi-VN" dirty="0">
                <a:latin typeface="Calibri" pitchFamily="34" charset="0"/>
              </a:rPr>
              <a:t>koordiniranje plana i korištenja proračunskih sredstava namijenjenih uspostavi i implementaciji IPP, te</a:t>
            </a:r>
          </a:p>
          <a:p>
            <a:pPr lvl="1"/>
            <a:r>
              <a:rPr lang="vi-VN" dirty="0">
                <a:latin typeface="Calibri" pitchFamily="34" charset="0"/>
              </a:rPr>
              <a:t>osiguranje snažne političke podrške sveukupnom razvojnom procesu IPP</a:t>
            </a:r>
            <a:endParaRPr lang="bs-Latn-BA" dirty="0">
              <a:latin typeface="Calibri" pitchFamily="34" charset="0"/>
            </a:endParaRPr>
          </a:p>
          <a:p>
            <a:endParaRPr lang="vi-VN" dirty="0"/>
          </a:p>
          <a:p>
            <a:endParaRPr lang="bs-Latn-BA" dirty="0"/>
          </a:p>
        </p:txBody>
      </p:sp>
    </p:spTree>
    <p:extLst>
      <p:ext uri="{BB962C8B-B14F-4D97-AF65-F5344CB8AC3E}">
        <p14:creationId xmlns:p14="http://schemas.microsoft.com/office/powerpoint/2010/main" val="32766943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a:t>Radne grupe IPPa</a:t>
            </a:r>
            <a:endParaRPr lang="bs-Latn-BA" dirty="0"/>
          </a:p>
        </p:txBody>
      </p:sp>
      <p:sp>
        <p:nvSpPr>
          <p:cNvPr id="3" name="Content Placeholder 2"/>
          <p:cNvSpPr>
            <a:spLocks noGrp="1"/>
          </p:cNvSpPr>
          <p:nvPr>
            <p:ph idx="1"/>
          </p:nvPr>
        </p:nvSpPr>
        <p:spPr/>
        <p:txBody>
          <a:bodyPr/>
          <a:lstStyle/>
          <a:p>
            <a:r>
              <a:rPr lang="bs-Latn-BA" dirty="0"/>
              <a:t>Radne grupe su </a:t>
            </a:r>
          </a:p>
          <a:p>
            <a:pPr lvl="1"/>
            <a:r>
              <a:rPr lang="bs-Latn-BA" dirty="0"/>
              <a:t>stalna radna tijela koja Koordinacijskom tijelu i Vijeću IPP pružaju savjetodavnu podršku; </a:t>
            </a:r>
          </a:p>
          <a:p>
            <a:pPr lvl="1"/>
            <a:r>
              <a:rPr lang="bs-Latn-BA" dirty="0"/>
              <a:t>svojim znanjima doprinose istraživanju u područjima za koja su zadužene, te</a:t>
            </a:r>
          </a:p>
          <a:p>
            <a:pPr lvl="1"/>
            <a:r>
              <a:rPr lang="bs-Latn-BA" dirty="0"/>
              <a:t> svojim savjetima, preporukama i prijedlozima rješenja konstruktivno doprinose uspostavi i razvoju IPP.</a:t>
            </a:r>
          </a:p>
          <a:p>
            <a:endParaRPr lang="bs-Latn-BA" dirty="0">
              <a:latin typeface="Calibri" pitchFamily="34" charset="0"/>
            </a:endParaRPr>
          </a:p>
          <a:p>
            <a:r>
              <a:rPr lang="vi-VN" dirty="0">
                <a:latin typeface="Calibri" pitchFamily="34" charset="0"/>
              </a:rPr>
              <a:t>Radne grupe osniva i raspušta Vijeće IPP na prijedlog Koordinacionog tijela, a preduvjet za djelovanje ovih grupa je postojanje jasno definiranog stava glede cjelokupnog pothvata te detaljno razrađen plan izvođenja rada.</a:t>
            </a:r>
            <a:endParaRPr lang="bs-Latn-BA" dirty="0">
              <a:latin typeface="Calibri" pitchFamily="34" charset="0"/>
            </a:endParaRPr>
          </a:p>
        </p:txBody>
      </p:sp>
    </p:spTree>
    <p:extLst>
      <p:ext uri="{BB962C8B-B14F-4D97-AF65-F5344CB8AC3E}">
        <p14:creationId xmlns:p14="http://schemas.microsoft.com/office/powerpoint/2010/main" val="13887759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s-Latn-BA" dirty="0"/>
              <a:t>Posebni projekti IPPa</a:t>
            </a:r>
          </a:p>
        </p:txBody>
      </p:sp>
      <p:sp>
        <p:nvSpPr>
          <p:cNvPr id="3" name="Content Placeholder 2"/>
          <p:cNvSpPr>
            <a:spLocks noGrp="1"/>
          </p:cNvSpPr>
          <p:nvPr>
            <p:ph idx="1"/>
          </p:nvPr>
        </p:nvSpPr>
        <p:spPr/>
        <p:txBody>
          <a:bodyPr/>
          <a:lstStyle/>
          <a:p>
            <a:r>
              <a:rPr lang="vi-VN" dirty="0">
                <a:latin typeface="Calibri" pitchFamily="34" charset="0"/>
              </a:rPr>
              <a:t>Posebni projekti (projektni timovi) su u osnovi privremena radna tijela koja su zadužena za realizaciju konkretnog projekta</a:t>
            </a:r>
            <a:r>
              <a:rPr lang="bs-Latn-BA" dirty="0">
                <a:latin typeface="Calibri" pitchFamily="34" charset="0"/>
              </a:rPr>
              <a:t> </a:t>
            </a:r>
            <a:r>
              <a:rPr lang="vi-VN" dirty="0">
                <a:latin typeface="Calibri" pitchFamily="34" charset="0"/>
              </a:rPr>
              <a:t>ispred</a:t>
            </a:r>
            <a:r>
              <a:rPr lang="bs-Latn-BA" dirty="0">
                <a:latin typeface="Calibri" pitchFamily="34" charset="0"/>
              </a:rPr>
              <a:t> </a:t>
            </a:r>
            <a:r>
              <a:rPr lang="vi-VN" dirty="0">
                <a:latin typeface="Calibri" pitchFamily="34" charset="0"/>
              </a:rPr>
              <a:t>Koordinacijskog tijela i Vijeća IPP</a:t>
            </a:r>
          </a:p>
          <a:p>
            <a:endParaRPr lang="bs-Latn-BA" dirty="0">
              <a:latin typeface="Calibri" pitchFamily="34" charset="0"/>
            </a:endParaRPr>
          </a:p>
          <a:p>
            <a:r>
              <a:rPr lang="vi-VN" dirty="0">
                <a:latin typeface="Calibri" pitchFamily="34" charset="0"/>
              </a:rPr>
              <a:t>Njihova zadaća je jednoznačna i vremenski definirana s ciljem da se određeni projekt realizira sukladno planiranom i u predviđenim rokovima. </a:t>
            </a:r>
            <a:endParaRPr lang="bs-Latn-BA" dirty="0">
              <a:latin typeface="Calibri" pitchFamily="34" charset="0"/>
            </a:endParaRPr>
          </a:p>
          <a:p>
            <a:endParaRPr lang="bs-Latn-BA" dirty="0">
              <a:latin typeface="Calibri" pitchFamily="34" charset="0"/>
            </a:endParaRPr>
          </a:p>
          <a:p>
            <a:r>
              <a:rPr lang="vi-VN" dirty="0">
                <a:latin typeface="Calibri" pitchFamily="34" charset="0"/>
              </a:rPr>
              <a:t>Koji projekti će imati status Posebnog projekta odlučivati će Vijeće IPP-a, a sastav projektnog tijela Koordinaciono tijelo u suradnji s institucijom koja neposredno realizira/financira projekt</a:t>
            </a:r>
            <a:r>
              <a:rPr lang="bs-Latn-BA" dirty="0">
                <a:latin typeface="Calibri" pitchFamily="34" charset="0"/>
              </a:rPr>
              <a:t>.</a:t>
            </a:r>
            <a:endParaRPr lang="vi-VN" dirty="0">
              <a:latin typeface="Calibri" pitchFamily="34" charset="0"/>
            </a:endParaRPr>
          </a:p>
          <a:p>
            <a:endParaRPr lang="bs-Latn-BA" dirty="0"/>
          </a:p>
        </p:txBody>
      </p:sp>
    </p:spTree>
    <p:extLst>
      <p:ext uri="{BB962C8B-B14F-4D97-AF65-F5344CB8AC3E}">
        <p14:creationId xmlns:p14="http://schemas.microsoft.com/office/powerpoint/2010/main" val="17626631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Adjacency">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emplate>
  <TotalTime>204</TotalTime>
  <Words>3400</Words>
  <Application>Microsoft Office PowerPoint</Application>
  <PresentationFormat>On-screen Show (4:3)</PresentationFormat>
  <Paragraphs>435</Paragraphs>
  <Slides>40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40</vt:i4>
      </vt:variant>
    </vt:vector>
  </HeadingPairs>
  <TitlesOfParts>
    <vt:vector size="44" baseType="lpstr">
      <vt:lpstr>Arial</vt:lpstr>
      <vt:lpstr>Calibri</vt:lpstr>
      <vt:lpstr>Cambria</vt:lpstr>
      <vt:lpstr>Adjacency</vt:lpstr>
      <vt:lpstr>Nacionalna Infrastruktura prostornih podataka (NIPP)</vt:lpstr>
      <vt:lpstr>Nacionalna Infrastruktura prostornih podataka (NIPP)</vt:lpstr>
      <vt:lpstr>PowerPoint Presentation</vt:lpstr>
      <vt:lpstr>Zakonodavni okvir NIPPa</vt:lpstr>
      <vt:lpstr>Institucionalni okvir NIPPa</vt:lpstr>
      <vt:lpstr>Instutucionalni okvir IPP FBiH </vt:lpstr>
      <vt:lpstr>Vijeće infrastrukture prostornih podataka</vt:lpstr>
      <vt:lpstr>Radne grupe IPPa</vt:lpstr>
      <vt:lpstr>Posebni projekti IPPa</vt:lpstr>
      <vt:lpstr>Subjekti IPPa</vt:lpstr>
      <vt:lpstr>Koordinaciono tijelo IPPa</vt:lpstr>
      <vt:lpstr>Tehnološki okvir IPPa</vt:lpstr>
      <vt:lpstr>Hardverske komponente</vt:lpstr>
      <vt:lpstr>Softverske komponente</vt:lpstr>
      <vt:lpstr>PowerPoint Presentation</vt:lpstr>
      <vt:lpstr>Financijski okvir IPP</vt:lpstr>
      <vt:lpstr>Prilagođavanje nacionalnih pravila INSPIRE pravilima</vt:lpstr>
      <vt:lpstr>PowerPoint Presentation</vt:lpstr>
      <vt:lpstr>Metapodaci</vt:lpstr>
      <vt:lpstr>Metapodaci </vt:lpstr>
      <vt:lpstr>PowerPoint Presentation</vt:lpstr>
      <vt:lpstr>PowerPoint Presentation</vt:lpstr>
      <vt:lpstr>Elementi metapodataka</vt:lpstr>
      <vt:lpstr>PowerPoint Presentation</vt:lpstr>
      <vt:lpstr>PowerPoint Presentation</vt:lpstr>
      <vt:lpstr>PowerPoint Presentation</vt:lpstr>
      <vt:lpstr>Metadata editor</vt:lpstr>
      <vt:lpstr>Harmonizacija podataka</vt:lpstr>
      <vt:lpstr>PowerPoint Presentation</vt:lpstr>
      <vt:lpstr>PowerPoint Presentation</vt:lpstr>
      <vt:lpstr>Dijeljenje – diseminacija prostornih podataka</vt:lpstr>
      <vt:lpstr>PowerPoint Presentation</vt:lpstr>
      <vt:lpstr>Geoportal IPP</vt:lpstr>
      <vt:lpstr>PowerPoint Presentation</vt:lpstr>
      <vt:lpstr>Strategija NIPPa</vt:lpstr>
      <vt:lpstr>Poslovni model IPPa</vt:lpstr>
      <vt:lpstr>Primjeri poslovnih modela IPPa - Švedska</vt:lpstr>
      <vt:lpstr>PowerPoint Presentation</vt:lpstr>
      <vt:lpstr>Primjeri poslovnih modela IPPa - Norveška</vt:lpstr>
      <vt:lpstr>PowerPoint Presentation</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Tehnologija za geoinformacijsku interoperabilnost</dc:title>
  <dc:creator>Slobodanka Ključanin</dc:creator>
  <cp:lastModifiedBy>mic625043</cp:lastModifiedBy>
  <cp:revision>87</cp:revision>
  <dcterms:created xsi:type="dcterms:W3CDTF">2019-01-25T09:51:52Z</dcterms:created>
  <dcterms:modified xsi:type="dcterms:W3CDTF">2019-03-27T09:33:54Z</dcterms:modified>
</cp:coreProperties>
</file>