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sldIdLst>
    <p:sldId id="256" r:id="rId2"/>
    <p:sldId id="257" r:id="rId3"/>
    <p:sldId id="258" r:id="rId4"/>
    <p:sldId id="259" r:id="rId5"/>
    <p:sldId id="447" r:id="rId6"/>
    <p:sldId id="448" r:id="rId7"/>
    <p:sldId id="449" r:id="rId8"/>
    <p:sldId id="450" r:id="rId9"/>
    <p:sldId id="451" r:id="rId10"/>
    <p:sldId id="452" r:id="rId11"/>
    <p:sldId id="497" r:id="rId12"/>
    <p:sldId id="453" r:id="rId13"/>
    <p:sldId id="454" r:id="rId14"/>
    <p:sldId id="455" r:id="rId15"/>
    <p:sldId id="456" r:id="rId16"/>
    <p:sldId id="457" r:id="rId17"/>
    <p:sldId id="459" r:id="rId18"/>
    <p:sldId id="460" r:id="rId19"/>
    <p:sldId id="461" r:id="rId20"/>
    <p:sldId id="468" r:id="rId21"/>
    <p:sldId id="469" r:id="rId22"/>
    <p:sldId id="470" r:id="rId23"/>
    <p:sldId id="260" r:id="rId24"/>
    <p:sldId id="261" r:id="rId25"/>
    <p:sldId id="262" r:id="rId26"/>
    <p:sldId id="263" r:id="rId27"/>
    <p:sldId id="264" r:id="rId28"/>
    <p:sldId id="265" r:id="rId29"/>
    <p:sldId id="269" r:id="rId30"/>
    <p:sldId id="271" r:id="rId31"/>
    <p:sldId id="272" r:id="rId32"/>
    <p:sldId id="273" r:id="rId33"/>
    <p:sldId id="274" r:id="rId34"/>
    <p:sldId id="276" r:id="rId35"/>
    <p:sldId id="277" r:id="rId36"/>
    <p:sldId id="280" r:id="rId37"/>
    <p:sldId id="278" r:id="rId38"/>
    <p:sldId id="279" r:id="rId39"/>
    <p:sldId id="281" r:id="rId40"/>
    <p:sldId id="284" r:id="rId41"/>
    <p:sldId id="286" r:id="rId42"/>
    <p:sldId id="287" r:id="rId43"/>
    <p:sldId id="288" r:id="rId44"/>
    <p:sldId id="289" r:id="rId45"/>
    <p:sldId id="290" r:id="rId46"/>
    <p:sldId id="291" r:id="rId47"/>
    <p:sldId id="292" r:id="rId48"/>
    <p:sldId id="296" r:id="rId49"/>
    <p:sldId id="297" r:id="rId50"/>
    <p:sldId id="495" r:id="rId51"/>
    <p:sldId id="496" r:id="rId52"/>
    <p:sldId id="294" r:id="rId53"/>
    <p:sldId id="295" r:id="rId54"/>
    <p:sldId id="498" r:id="rId55"/>
    <p:sldId id="298" r:id="rId56"/>
    <p:sldId id="299" r:id="rId57"/>
    <p:sldId id="300" r:id="rId58"/>
    <p:sldId id="301" r:id="rId59"/>
    <p:sldId id="302" r:id="rId60"/>
    <p:sldId id="303" r:id="rId61"/>
    <p:sldId id="304" r:id="rId62"/>
    <p:sldId id="305" r:id="rId63"/>
    <p:sldId id="306" r:id="rId64"/>
    <p:sldId id="307" r:id="rId65"/>
    <p:sldId id="505" r:id="rId66"/>
    <p:sldId id="506" r:id="rId67"/>
    <p:sldId id="507" r:id="rId68"/>
    <p:sldId id="508" r:id="rId69"/>
    <p:sldId id="509" r:id="rId70"/>
    <p:sldId id="309" r:id="rId71"/>
    <p:sldId id="310" r:id="rId72"/>
    <p:sldId id="311" r:id="rId73"/>
    <p:sldId id="313" r:id="rId74"/>
    <p:sldId id="314" r:id="rId75"/>
    <p:sldId id="315" r:id="rId76"/>
    <p:sldId id="501" r:id="rId77"/>
    <p:sldId id="502" r:id="rId78"/>
    <p:sldId id="316" r:id="rId79"/>
    <p:sldId id="503" r:id="rId80"/>
    <p:sldId id="317" r:id="rId81"/>
    <p:sldId id="504" r:id="rId82"/>
    <p:sldId id="322" r:id="rId83"/>
    <p:sldId id="323" r:id="rId84"/>
    <p:sldId id="324" r:id="rId85"/>
    <p:sldId id="325" r:id="rId86"/>
    <p:sldId id="326" r:id="rId87"/>
    <p:sldId id="327" r:id="rId88"/>
    <p:sldId id="328" r:id="rId89"/>
    <p:sldId id="329" r:id="rId90"/>
    <p:sldId id="319" r:id="rId91"/>
    <p:sldId id="320" r:id="rId92"/>
    <p:sldId id="321" r:id="rId93"/>
    <p:sldId id="342" r:id="rId94"/>
    <p:sldId id="343" r:id="rId95"/>
    <p:sldId id="344" r:id="rId96"/>
    <p:sldId id="345" r:id="rId97"/>
    <p:sldId id="346" r:id="rId98"/>
    <p:sldId id="360" r:id="rId99"/>
    <p:sldId id="361" r:id="rId100"/>
    <p:sldId id="362" r:id="rId101"/>
    <p:sldId id="363" r:id="rId102"/>
    <p:sldId id="364" r:id="rId103"/>
    <p:sldId id="365" r:id="rId104"/>
    <p:sldId id="366" r:id="rId105"/>
    <p:sldId id="367" r:id="rId106"/>
    <p:sldId id="368" r:id="rId107"/>
    <p:sldId id="369" r:id="rId108"/>
    <p:sldId id="370" r:id="rId109"/>
    <p:sldId id="371" r:id="rId110"/>
    <p:sldId id="372" r:id="rId111"/>
    <p:sldId id="373" r:id="rId112"/>
    <p:sldId id="374" r:id="rId113"/>
    <p:sldId id="347" r:id="rId114"/>
    <p:sldId id="348" r:id="rId115"/>
    <p:sldId id="349" r:id="rId116"/>
    <p:sldId id="350" r:id="rId117"/>
    <p:sldId id="351" r:id="rId118"/>
    <p:sldId id="352" r:id="rId119"/>
    <p:sldId id="353" r:id="rId120"/>
    <p:sldId id="354" r:id="rId121"/>
    <p:sldId id="355" r:id="rId122"/>
    <p:sldId id="356" r:id="rId123"/>
    <p:sldId id="357" r:id="rId124"/>
    <p:sldId id="358" r:id="rId125"/>
    <p:sldId id="359" r:id="rId126"/>
    <p:sldId id="375" r:id="rId127"/>
    <p:sldId id="376" r:id="rId128"/>
    <p:sldId id="377" r:id="rId129"/>
    <p:sldId id="378" r:id="rId130"/>
    <p:sldId id="499" r:id="rId131"/>
    <p:sldId id="419" r:id="rId132"/>
    <p:sldId id="420" r:id="rId133"/>
    <p:sldId id="421" r:id="rId134"/>
    <p:sldId id="422" r:id="rId135"/>
    <p:sldId id="423" r:id="rId136"/>
    <p:sldId id="424" r:id="rId137"/>
    <p:sldId id="425" r:id="rId138"/>
    <p:sldId id="426" r:id="rId139"/>
    <p:sldId id="427" r:id="rId140"/>
    <p:sldId id="428" r:id="rId141"/>
    <p:sldId id="429" r:id="rId142"/>
    <p:sldId id="430" r:id="rId143"/>
    <p:sldId id="431" r:id="rId144"/>
    <p:sldId id="432" r:id="rId145"/>
    <p:sldId id="433" r:id="rId146"/>
    <p:sldId id="383" r:id="rId147"/>
    <p:sldId id="384" r:id="rId148"/>
    <p:sldId id="385" r:id="rId149"/>
    <p:sldId id="389" r:id="rId150"/>
    <p:sldId id="390" r:id="rId151"/>
    <p:sldId id="391" r:id="rId152"/>
    <p:sldId id="392" r:id="rId153"/>
    <p:sldId id="393" r:id="rId154"/>
    <p:sldId id="434" r:id="rId155"/>
    <p:sldId id="435" r:id="rId156"/>
    <p:sldId id="436" r:id="rId157"/>
    <p:sldId id="437" r:id="rId158"/>
    <p:sldId id="438" r:id="rId159"/>
    <p:sldId id="439" r:id="rId160"/>
    <p:sldId id="440" r:id="rId161"/>
    <p:sldId id="441" r:id="rId162"/>
    <p:sldId id="442" r:id="rId163"/>
    <p:sldId id="443" r:id="rId164"/>
    <p:sldId id="444" r:id="rId165"/>
    <p:sldId id="445" r:id="rId166"/>
    <p:sldId id="446" r:id="rId167"/>
    <p:sldId id="394" r:id="rId168"/>
    <p:sldId id="395" r:id="rId169"/>
    <p:sldId id="396" r:id="rId170"/>
    <p:sldId id="397" r:id="rId171"/>
    <p:sldId id="398" r:id="rId172"/>
    <p:sldId id="399" r:id="rId173"/>
    <p:sldId id="400" r:id="rId174"/>
    <p:sldId id="401" r:id="rId175"/>
    <p:sldId id="402" r:id="rId176"/>
    <p:sldId id="471" r:id="rId177"/>
    <p:sldId id="472" r:id="rId178"/>
    <p:sldId id="473" r:id="rId179"/>
    <p:sldId id="474" r:id="rId180"/>
    <p:sldId id="475" r:id="rId181"/>
    <p:sldId id="476" r:id="rId182"/>
    <p:sldId id="477" r:id="rId183"/>
  </p:sldIdLst>
  <p:sldSz cx="9144000" cy="6858000" type="screen4x3"/>
  <p:notesSz cx="6858000" cy="9144000"/>
  <p:defaultTextStyle>
    <a:defPPr>
      <a:defRPr lang="en-US"/>
    </a:defPPr>
    <a:lvl1pPr algn="r" rtl="0" eaLnBrk="0" fontAlgn="base" hangingPunct="0">
      <a:spcBef>
        <a:spcPct val="0"/>
      </a:spcBef>
      <a:spcAft>
        <a:spcPct val="0"/>
      </a:spcAft>
      <a:defRPr sz="1400" kern="1200">
        <a:solidFill>
          <a:schemeClr val="tx1"/>
        </a:solidFill>
        <a:latin typeface="Garamond" pitchFamily="18" charset="0"/>
        <a:ea typeface="+mn-ea"/>
        <a:cs typeface="+mn-cs"/>
      </a:defRPr>
    </a:lvl1pPr>
    <a:lvl2pPr marL="457200" algn="r" rtl="0" eaLnBrk="0" fontAlgn="base" hangingPunct="0">
      <a:spcBef>
        <a:spcPct val="0"/>
      </a:spcBef>
      <a:spcAft>
        <a:spcPct val="0"/>
      </a:spcAft>
      <a:defRPr sz="1400" kern="1200">
        <a:solidFill>
          <a:schemeClr val="tx1"/>
        </a:solidFill>
        <a:latin typeface="Garamond" pitchFamily="18" charset="0"/>
        <a:ea typeface="+mn-ea"/>
        <a:cs typeface="+mn-cs"/>
      </a:defRPr>
    </a:lvl2pPr>
    <a:lvl3pPr marL="914400" algn="r" rtl="0" eaLnBrk="0" fontAlgn="base" hangingPunct="0">
      <a:spcBef>
        <a:spcPct val="0"/>
      </a:spcBef>
      <a:spcAft>
        <a:spcPct val="0"/>
      </a:spcAft>
      <a:defRPr sz="1400" kern="1200">
        <a:solidFill>
          <a:schemeClr val="tx1"/>
        </a:solidFill>
        <a:latin typeface="Garamond" pitchFamily="18" charset="0"/>
        <a:ea typeface="+mn-ea"/>
        <a:cs typeface="+mn-cs"/>
      </a:defRPr>
    </a:lvl3pPr>
    <a:lvl4pPr marL="1371600" algn="r" rtl="0" eaLnBrk="0" fontAlgn="base" hangingPunct="0">
      <a:spcBef>
        <a:spcPct val="0"/>
      </a:spcBef>
      <a:spcAft>
        <a:spcPct val="0"/>
      </a:spcAft>
      <a:defRPr sz="1400" kern="1200">
        <a:solidFill>
          <a:schemeClr val="tx1"/>
        </a:solidFill>
        <a:latin typeface="Garamond" pitchFamily="18" charset="0"/>
        <a:ea typeface="+mn-ea"/>
        <a:cs typeface="+mn-cs"/>
      </a:defRPr>
    </a:lvl4pPr>
    <a:lvl5pPr marL="1828800" algn="r" rtl="0" eaLnBrk="0" fontAlgn="base" hangingPunct="0">
      <a:spcBef>
        <a:spcPct val="0"/>
      </a:spcBef>
      <a:spcAft>
        <a:spcPct val="0"/>
      </a:spcAft>
      <a:defRPr sz="1400" kern="1200">
        <a:solidFill>
          <a:schemeClr val="tx1"/>
        </a:solidFill>
        <a:latin typeface="Garamond" pitchFamily="18" charset="0"/>
        <a:ea typeface="+mn-ea"/>
        <a:cs typeface="+mn-cs"/>
      </a:defRPr>
    </a:lvl5pPr>
    <a:lvl6pPr marL="2286000" algn="l" defTabSz="914400" rtl="0" eaLnBrk="1" latinLnBrk="0" hangingPunct="1">
      <a:defRPr sz="1400" kern="1200">
        <a:solidFill>
          <a:schemeClr val="tx1"/>
        </a:solidFill>
        <a:latin typeface="Garamond" pitchFamily="18" charset="0"/>
        <a:ea typeface="+mn-ea"/>
        <a:cs typeface="+mn-cs"/>
      </a:defRPr>
    </a:lvl6pPr>
    <a:lvl7pPr marL="2743200" algn="l" defTabSz="914400" rtl="0" eaLnBrk="1" latinLnBrk="0" hangingPunct="1">
      <a:defRPr sz="1400" kern="1200">
        <a:solidFill>
          <a:schemeClr val="tx1"/>
        </a:solidFill>
        <a:latin typeface="Garamond" pitchFamily="18" charset="0"/>
        <a:ea typeface="+mn-ea"/>
        <a:cs typeface="+mn-cs"/>
      </a:defRPr>
    </a:lvl7pPr>
    <a:lvl8pPr marL="3200400" algn="l" defTabSz="914400" rtl="0" eaLnBrk="1" latinLnBrk="0" hangingPunct="1">
      <a:defRPr sz="1400" kern="1200">
        <a:solidFill>
          <a:schemeClr val="tx1"/>
        </a:solidFill>
        <a:latin typeface="Garamond" pitchFamily="18" charset="0"/>
        <a:ea typeface="+mn-ea"/>
        <a:cs typeface="+mn-cs"/>
      </a:defRPr>
    </a:lvl8pPr>
    <a:lvl9pPr marL="3657600" algn="l" defTabSz="914400" rtl="0" eaLnBrk="1" latinLnBrk="0" hangingPunct="1">
      <a:defRPr sz="14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D2FF8C-BB7E-4AFD-881A-40B89E5E6C1D}" type="doc">
      <dgm:prSet loTypeId="urn:microsoft.com/office/officeart/2005/8/layout/pyramid1" loCatId="pyramid" qsTypeId="urn:microsoft.com/office/officeart/2005/8/quickstyle/simple1" qsCatId="simple" csTypeId="urn:microsoft.com/office/officeart/2005/8/colors/accent1_2" csCatId="accent1"/>
      <dgm:spPr/>
    </dgm:pt>
    <dgm:pt modelId="{AD916929-01FE-4D17-A6CB-D0F5BF8B20A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rPr>
            <a:t>Država</a:t>
          </a:r>
          <a:endParaRPr kumimoji="0" lang="en-US"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endParaRPr>
        </a:p>
      </dgm:t>
    </dgm:pt>
    <dgm:pt modelId="{6BE39527-24BF-41B1-8C88-ECC64DF953F8}" type="parTrans" cxnId="{15FE4220-1B6E-4C3D-B272-6AA0050857EC}">
      <dgm:prSet/>
      <dgm:spPr/>
      <dgm:t>
        <a:bodyPr/>
        <a:lstStyle/>
        <a:p>
          <a:endParaRPr lang="bs-Latn-BA"/>
        </a:p>
      </dgm:t>
    </dgm:pt>
    <dgm:pt modelId="{ED3DA1FD-C427-4BFD-BBBD-190F47FC4806}" type="sibTrans" cxnId="{15FE4220-1B6E-4C3D-B272-6AA0050857EC}">
      <dgm:prSet/>
      <dgm:spPr/>
      <dgm:t>
        <a:bodyPr/>
        <a:lstStyle/>
        <a:p>
          <a:endParaRPr lang="bs-Latn-BA"/>
        </a:p>
      </dgm:t>
    </dgm:pt>
    <dgm:pt modelId="{1F529CA5-3555-4898-B37A-81D48B38C48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rPr>
            <a:t>Regija</a:t>
          </a:r>
          <a:endParaRPr kumimoji="0" lang="en-US"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endParaRPr>
        </a:p>
      </dgm:t>
    </dgm:pt>
    <dgm:pt modelId="{95F01751-9B4F-41A4-BBF4-F84AA6731CEB}" type="parTrans" cxnId="{9283BF85-FEC5-4210-ADA6-29E35BCCB68B}">
      <dgm:prSet/>
      <dgm:spPr/>
      <dgm:t>
        <a:bodyPr/>
        <a:lstStyle/>
        <a:p>
          <a:endParaRPr lang="bs-Latn-BA"/>
        </a:p>
      </dgm:t>
    </dgm:pt>
    <dgm:pt modelId="{0CE00336-BB13-431F-AF79-4036D04B70A4}" type="sibTrans" cxnId="{9283BF85-FEC5-4210-ADA6-29E35BCCB68B}">
      <dgm:prSet/>
      <dgm:spPr/>
      <dgm:t>
        <a:bodyPr/>
        <a:lstStyle/>
        <a:p>
          <a:endParaRPr lang="bs-Latn-BA"/>
        </a:p>
      </dgm:t>
    </dgm:pt>
    <dgm:pt modelId="{8CDF18C4-4E02-4A6C-A6E6-766699B2E3A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rPr>
            <a:t>Lokalni nivo</a:t>
          </a:r>
          <a:endParaRPr kumimoji="0" lang="en-US" altLang="sr-Latn-RS" b="0" i="0" u="none" strike="noStrike" cap="none" normalizeH="0" baseline="0">
            <a:ln>
              <a:noFill/>
            </a:ln>
            <a:solidFill>
              <a:schemeClr val="bg2"/>
            </a:solidFill>
            <a:effectLst/>
            <a:latin typeface="Arial" panose="020B0604020202020204" pitchFamily="34" charset="0"/>
            <a:cs typeface="Arial" panose="020B0604020202020204" pitchFamily="34" charset="0"/>
          </a:endParaRPr>
        </a:p>
      </dgm:t>
    </dgm:pt>
    <dgm:pt modelId="{BB2B4FF6-2002-4ECF-A6A8-73E879435E77}" type="parTrans" cxnId="{967F982B-43C0-4559-BDD7-CEF56AA219BD}">
      <dgm:prSet/>
      <dgm:spPr/>
      <dgm:t>
        <a:bodyPr/>
        <a:lstStyle/>
        <a:p>
          <a:endParaRPr lang="bs-Latn-BA"/>
        </a:p>
      </dgm:t>
    </dgm:pt>
    <dgm:pt modelId="{8E07C8E0-B7AC-4737-BA2B-8CAF5995AC48}" type="sibTrans" cxnId="{967F982B-43C0-4559-BDD7-CEF56AA219BD}">
      <dgm:prSet/>
      <dgm:spPr/>
      <dgm:t>
        <a:bodyPr/>
        <a:lstStyle/>
        <a:p>
          <a:endParaRPr lang="bs-Latn-BA"/>
        </a:p>
      </dgm:t>
    </dgm:pt>
    <dgm:pt modelId="{33A329D1-0B7A-4F09-A821-5E7BF69211AE}" type="pres">
      <dgm:prSet presAssocID="{F4D2FF8C-BB7E-4AFD-881A-40B89E5E6C1D}" presName="Name0" presStyleCnt="0">
        <dgm:presLayoutVars>
          <dgm:dir/>
          <dgm:animLvl val="lvl"/>
          <dgm:resizeHandles val="exact"/>
        </dgm:presLayoutVars>
      </dgm:prSet>
      <dgm:spPr/>
    </dgm:pt>
    <dgm:pt modelId="{64BCFFD7-0D64-40DC-B281-980C8BED7A09}" type="pres">
      <dgm:prSet presAssocID="{AD916929-01FE-4D17-A6CB-D0F5BF8B20AD}" presName="Name8" presStyleCnt="0"/>
      <dgm:spPr/>
    </dgm:pt>
    <dgm:pt modelId="{55D5D033-23E1-4DA8-8545-CB6FE6EF5EE8}" type="pres">
      <dgm:prSet presAssocID="{AD916929-01FE-4D17-A6CB-D0F5BF8B20AD}" presName="level" presStyleLbl="node1" presStyleIdx="0" presStyleCnt="3">
        <dgm:presLayoutVars>
          <dgm:chMax val="1"/>
          <dgm:bulletEnabled val="1"/>
        </dgm:presLayoutVars>
      </dgm:prSet>
      <dgm:spPr/>
      <dgm:t>
        <a:bodyPr/>
        <a:lstStyle/>
        <a:p>
          <a:endParaRPr lang="en-US"/>
        </a:p>
      </dgm:t>
    </dgm:pt>
    <dgm:pt modelId="{1DEF5E6A-2529-4E9E-8B16-A6BFF47EA817}" type="pres">
      <dgm:prSet presAssocID="{AD916929-01FE-4D17-A6CB-D0F5BF8B20AD}" presName="levelTx" presStyleLbl="revTx" presStyleIdx="0" presStyleCnt="0">
        <dgm:presLayoutVars>
          <dgm:chMax val="1"/>
          <dgm:bulletEnabled val="1"/>
        </dgm:presLayoutVars>
      </dgm:prSet>
      <dgm:spPr/>
      <dgm:t>
        <a:bodyPr/>
        <a:lstStyle/>
        <a:p>
          <a:endParaRPr lang="en-US"/>
        </a:p>
      </dgm:t>
    </dgm:pt>
    <dgm:pt modelId="{1C892AB7-CC39-4CF2-A2DA-70166F59D420}" type="pres">
      <dgm:prSet presAssocID="{1F529CA5-3555-4898-B37A-81D48B38C48F}" presName="Name8" presStyleCnt="0"/>
      <dgm:spPr/>
    </dgm:pt>
    <dgm:pt modelId="{B97EA6F6-048D-448F-8BB0-0A1066A401DB}" type="pres">
      <dgm:prSet presAssocID="{1F529CA5-3555-4898-B37A-81D48B38C48F}" presName="level" presStyleLbl="node1" presStyleIdx="1" presStyleCnt="3">
        <dgm:presLayoutVars>
          <dgm:chMax val="1"/>
          <dgm:bulletEnabled val="1"/>
        </dgm:presLayoutVars>
      </dgm:prSet>
      <dgm:spPr/>
      <dgm:t>
        <a:bodyPr/>
        <a:lstStyle/>
        <a:p>
          <a:endParaRPr lang="en-US"/>
        </a:p>
      </dgm:t>
    </dgm:pt>
    <dgm:pt modelId="{47431C12-640C-44AB-B0F0-0A898959E214}" type="pres">
      <dgm:prSet presAssocID="{1F529CA5-3555-4898-B37A-81D48B38C48F}" presName="levelTx" presStyleLbl="revTx" presStyleIdx="0" presStyleCnt="0">
        <dgm:presLayoutVars>
          <dgm:chMax val="1"/>
          <dgm:bulletEnabled val="1"/>
        </dgm:presLayoutVars>
      </dgm:prSet>
      <dgm:spPr/>
      <dgm:t>
        <a:bodyPr/>
        <a:lstStyle/>
        <a:p>
          <a:endParaRPr lang="en-US"/>
        </a:p>
      </dgm:t>
    </dgm:pt>
    <dgm:pt modelId="{44F8AFE9-4C20-4BC8-9050-AB7BDAA3B2A5}" type="pres">
      <dgm:prSet presAssocID="{8CDF18C4-4E02-4A6C-A6E6-766699B2E3AF}" presName="Name8" presStyleCnt="0"/>
      <dgm:spPr/>
    </dgm:pt>
    <dgm:pt modelId="{1CA546A0-4A99-47D6-9266-3ED3D8D98D5C}" type="pres">
      <dgm:prSet presAssocID="{8CDF18C4-4E02-4A6C-A6E6-766699B2E3AF}" presName="level" presStyleLbl="node1" presStyleIdx="2" presStyleCnt="3">
        <dgm:presLayoutVars>
          <dgm:chMax val="1"/>
          <dgm:bulletEnabled val="1"/>
        </dgm:presLayoutVars>
      </dgm:prSet>
      <dgm:spPr/>
      <dgm:t>
        <a:bodyPr/>
        <a:lstStyle/>
        <a:p>
          <a:endParaRPr lang="en-US"/>
        </a:p>
      </dgm:t>
    </dgm:pt>
    <dgm:pt modelId="{AB981D96-6B13-47B4-BE33-326C7D8345EC}" type="pres">
      <dgm:prSet presAssocID="{8CDF18C4-4E02-4A6C-A6E6-766699B2E3AF}" presName="levelTx" presStyleLbl="revTx" presStyleIdx="0" presStyleCnt="0">
        <dgm:presLayoutVars>
          <dgm:chMax val="1"/>
          <dgm:bulletEnabled val="1"/>
        </dgm:presLayoutVars>
      </dgm:prSet>
      <dgm:spPr/>
      <dgm:t>
        <a:bodyPr/>
        <a:lstStyle/>
        <a:p>
          <a:endParaRPr lang="en-US"/>
        </a:p>
      </dgm:t>
    </dgm:pt>
  </dgm:ptLst>
  <dgm:cxnLst>
    <dgm:cxn modelId="{7181D446-F979-4A36-82F0-16334B32CAE2}" type="presOf" srcId="{1F529CA5-3555-4898-B37A-81D48B38C48F}" destId="{B97EA6F6-048D-448F-8BB0-0A1066A401DB}" srcOrd="0" destOrd="0" presId="urn:microsoft.com/office/officeart/2005/8/layout/pyramid1"/>
    <dgm:cxn modelId="{203C4AAE-9A03-48F8-BF01-C0909CBF8C55}" type="presOf" srcId="{8CDF18C4-4E02-4A6C-A6E6-766699B2E3AF}" destId="{AB981D96-6B13-47B4-BE33-326C7D8345EC}" srcOrd="1" destOrd="0" presId="urn:microsoft.com/office/officeart/2005/8/layout/pyramid1"/>
    <dgm:cxn modelId="{15FE4220-1B6E-4C3D-B272-6AA0050857EC}" srcId="{F4D2FF8C-BB7E-4AFD-881A-40B89E5E6C1D}" destId="{AD916929-01FE-4D17-A6CB-D0F5BF8B20AD}" srcOrd="0" destOrd="0" parTransId="{6BE39527-24BF-41B1-8C88-ECC64DF953F8}" sibTransId="{ED3DA1FD-C427-4BFD-BBBD-190F47FC4806}"/>
    <dgm:cxn modelId="{967F982B-43C0-4559-BDD7-CEF56AA219BD}" srcId="{F4D2FF8C-BB7E-4AFD-881A-40B89E5E6C1D}" destId="{8CDF18C4-4E02-4A6C-A6E6-766699B2E3AF}" srcOrd="2" destOrd="0" parTransId="{BB2B4FF6-2002-4ECF-A6A8-73E879435E77}" sibTransId="{8E07C8E0-B7AC-4737-BA2B-8CAF5995AC48}"/>
    <dgm:cxn modelId="{8027E348-CAFF-4E52-A8B2-3854C16DA8F3}" type="presOf" srcId="{AD916929-01FE-4D17-A6CB-D0F5BF8B20AD}" destId="{1DEF5E6A-2529-4E9E-8B16-A6BFF47EA817}" srcOrd="1" destOrd="0" presId="urn:microsoft.com/office/officeart/2005/8/layout/pyramid1"/>
    <dgm:cxn modelId="{9283BF85-FEC5-4210-ADA6-29E35BCCB68B}" srcId="{F4D2FF8C-BB7E-4AFD-881A-40B89E5E6C1D}" destId="{1F529CA5-3555-4898-B37A-81D48B38C48F}" srcOrd="1" destOrd="0" parTransId="{95F01751-9B4F-41A4-BBF4-F84AA6731CEB}" sibTransId="{0CE00336-BB13-431F-AF79-4036D04B70A4}"/>
    <dgm:cxn modelId="{8C835895-43FA-420A-A19C-9110E069AFF9}" type="presOf" srcId="{AD916929-01FE-4D17-A6CB-D0F5BF8B20AD}" destId="{55D5D033-23E1-4DA8-8545-CB6FE6EF5EE8}" srcOrd="0" destOrd="0" presId="urn:microsoft.com/office/officeart/2005/8/layout/pyramid1"/>
    <dgm:cxn modelId="{75C55927-0DB4-4248-9ADE-E05AE6CF9E45}" type="presOf" srcId="{F4D2FF8C-BB7E-4AFD-881A-40B89E5E6C1D}" destId="{33A329D1-0B7A-4F09-A821-5E7BF69211AE}" srcOrd="0" destOrd="0" presId="urn:microsoft.com/office/officeart/2005/8/layout/pyramid1"/>
    <dgm:cxn modelId="{0A15D64E-9C91-4812-B46B-1773E42F6D66}" type="presOf" srcId="{8CDF18C4-4E02-4A6C-A6E6-766699B2E3AF}" destId="{1CA546A0-4A99-47D6-9266-3ED3D8D98D5C}" srcOrd="0" destOrd="0" presId="urn:microsoft.com/office/officeart/2005/8/layout/pyramid1"/>
    <dgm:cxn modelId="{44135A05-FA36-4F05-9ABC-9A49B9FF2A30}" type="presOf" srcId="{1F529CA5-3555-4898-B37A-81D48B38C48F}" destId="{47431C12-640C-44AB-B0F0-0A898959E214}" srcOrd="1" destOrd="0" presId="urn:microsoft.com/office/officeart/2005/8/layout/pyramid1"/>
    <dgm:cxn modelId="{B2923B45-D7A3-4BE0-8F0D-ADC53E9C2BDC}" type="presParOf" srcId="{33A329D1-0B7A-4F09-A821-5E7BF69211AE}" destId="{64BCFFD7-0D64-40DC-B281-980C8BED7A09}" srcOrd="0" destOrd="0" presId="urn:microsoft.com/office/officeart/2005/8/layout/pyramid1"/>
    <dgm:cxn modelId="{588FF080-F041-4983-A1E8-19857E1AB88F}" type="presParOf" srcId="{64BCFFD7-0D64-40DC-B281-980C8BED7A09}" destId="{55D5D033-23E1-4DA8-8545-CB6FE6EF5EE8}" srcOrd="0" destOrd="0" presId="urn:microsoft.com/office/officeart/2005/8/layout/pyramid1"/>
    <dgm:cxn modelId="{148F4E61-959F-4800-8F7E-C1FF8DB2E1B2}" type="presParOf" srcId="{64BCFFD7-0D64-40DC-B281-980C8BED7A09}" destId="{1DEF5E6A-2529-4E9E-8B16-A6BFF47EA817}" srcOrd="1" destOrd="0" presId="urn:microsoft.com/office/officeart/2005/8/layout/pyramid1"/>
    <dgm:cxn modelId="{42D7D4A4-A659-4777-92DD-4B0A25863EF6}" type="presParOf" srcId="{33A329D1-0B7A-4F09-A821-5E7BF69211AE}" destId="{1C892AB7-CC39-4CF2-A2DA-70166F59D420}" srcOrd="1" destOrd="0" presId="urn:microsoft.com/office/officeart/2005/8/layout/pyramid1"/>
    <dgm:cxn modelId="{4E7DAA7B-AE61-433A-B27F-08A89951A6A7}" type="presParOf" srcId="{1C892AB7-CC39-4CF2-A2DA-70166F59D420}" destId="{B97EA6F6-048D-448F-8BB0-0A1066A401DB}" srcOrd="0" destOrd="0" presId="urn:microsoft.com/office/officeart/2005/8/layout/pyramid1"/>
    <dgm:cxn modelId="{7036F457-E77C-47E8-83CE-239503198AB7}" type="presParOf" srcId="{1C892AB7-CC39-4CF2-A2DA-70166F59D420}" destId="{47431C12-640C-44AB-B0F0-0A898959E214}" srcOrd="1" destOrd="0" presId="urn:microsoft.com/office/officeart/2005/8/layout/pyramid1"/>
    <dgm:cxn modelId="{2F762792-FA59-4DBE-A56A-DB1934B590C5}" type="presParOf" srcId="{33A329D1-0B7A-4F09-A821-5E7BF69211AE}" destId="{44F8AFE9-4C20-4BC8-9050-AB7BDAA3B2A5}" srcOrd="2" destOrd="0" presId="urn:microsoft.com/office/officeart/2005/8/layout/pyramid1"/>
    <dgm:cxn modelId="{66E84ACB-B7CD-4FE4-9B42-BB345631345F}" type="presParOf" srcId="{44F8AFE9-4C20-4BC8-9050-AB7BDAA3B2A5}" destId="{1CA546A0-4A99-47D6-9266-3ED3D8D98D5C}" srcOrd="0" destOrd="0" presId="urn:microsoft.com/office/officeart/2005/8/layout/pyramid1"/>
    <dgm:cxn modelId="{C85D35DE-9DEC-4683-ABD8-9C067D7A9446}" type="presParOf" srcId="{44F8AFE9-4C20-4BC8-9050-AB7BDAA3B2A5}" destId="{AB981D96-6B13-47B4-BE33-326C7D8345EC}"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EFD639-DA2B-426D-B7FB-4B0AE677C835}" type="doc">
      <dgm:prSet loTypeId="urn:microsoft.com/office/officeart/2005/8/layout/pyramid1" loCatId="pyramid" qsTypeId="urn:microsoft.com/office/officeart/2005/8/quickstyle/simple1" qsCatId="simple" csTypeId="urn:microsoft.com/office/officeart/2005/8/colors/accent1_2" csCatId="accent1"/>
      <dgm:spPr/>
    </dgm:pt>
    <dgm:pt modelId="{E406A672-EAF5-4539-B8C1-FCE8826B533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Država</a:t>
          </a:r>
          <a:endParaRPr kumimoji="0" lang="en-US"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dgm:t>
    </dgm:pt>
    <dgm:pt modelId="{C1D7CE35-3A74-4CCE-860E-7B7C1A595A91}" type="parTrans" cxnId="{5BDB311C-103C-4DE9-A95B-30C84D9F934F}">
      <dgm:prSet/>
      <dgm:spPr/>
      <dgm:t>
        <a:bodyPr/>
        <a:lstStyle/>
        <a:p>
          <a:endParaRPr lang="bs-Latn-BA"/>
        </a:p>
      </dgm:t>
    </dgm:pt>
    <dgm:pt modelId="{7D1A9F25-A4F3-4150-A2C4-6BB827DBB7A3}" type="sibTrans" cxnId="{5BDB311C-103C-4DE9-A95B-30C84D9F934F}">
      <dgm:prSet/>
      <dgm:spPr/>
      <dgm:t>
        <a:bodyPr/>
        <a:lstStyle/>
        <a:p>
          <a:endParaRPr lang="bs-Latn-BA"/>
        </a:p>
      </dgm:t>
    </dgm:pt>
    <dgm:pt modelId="{C11DBCA9-FA77-4928-BED2-5FE683D627B8}">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Entitet</a:t>
          </a:r>
          <a:endParaRPr kumimoji="0" lang="en-US"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dgm:t>
    </dgm:pt>
    <dgm:pt modelId="{DA180FCC-DAD4-4E8D-9697-F5DF8ED81D68}" type="parTrans" cxnId="{11E58D84-8737-4A24-8FA1-757DF84C233C}">
      <dgm:prSet/>
      <dgm:spPr/>
      <dgm:t>
        <a:bodyPr/>
        <a:lstStyle/>
        <a:p>
          <a:endParaRPr lang="bs-Latn-BA"/>
        </a:p>
      </dgm:t>
    </dgm:pt>
    <dgm:pt modelId="{C4DFBA53-68D9-4F07-8BB1-EEBCE2BD80C3}" type="sibTrans" cxnId="{11E58D84-8737-4A24-8FA1-757DF84C233C}">
      <dgm:prSet/>
      <dgm:spPr/>
      <dgm:t>
        <a:bodyPr/>
        <a:lstStyle/>
        <a:p>
          <a:endParaRPr lang="bs-Latn-BA"/>
        </a:p>
      </dgm:t>
    </dgm:pt>
    <dgm:pt modelId="{4305F7B1-B82E-4A81-AD18-81E3FC377E0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Kanton/regija</a:t>
          </a:r>
          <a:endParaRPr kumimoji="0" lang="en-US"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dgm:t>
    </dgm:pt>
    <dgm:pt modelId="{B6F0D304-7CAB-4BDB-9D53-054DDBA46D51}" type="parTrans" cxnId="{F6292B24-5F01-4202-9DFE-625F6C08256A}">
      <dgm:prSet/>
      <dgm:spPr/>
      <dgm:t>
        <a:bodyPr/>
        <a:lstStyle/>
        <a:p>
          <a:endParaRPr lang="bs-Latn-BA"/>
        </a:p>
      </dgm:t>
    </dgm:pt>
    <dgm:pt modelId="{9A13AF76-FDE5-4D88-9CF9-9D3CFBD3704A}" type="sibTrans" cxnId="{F6292B24-5F01-4202-9DFE-625F6C08256A}">
      <dgm:prSet/>
      <dgm:spPr/>
      <dgm:t>
        <a:bodyPr/>
        <a:lstStyle/>
        <a:p>
          <a:endParaRPr lang="bs-Latn-BA"/>
        </a:p>
      </dgm:t>
    </dgm:pt>
    <dgm:pt modelId="{E7D4AEF1-089A-4D2F-ABC8-717D9F46F20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Lokalni</a:t>
          </a:r>
          <a:r>
            <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 </a:t>
          </a:r>
          <a:r>
            <a:rPr kumimoji="0" lang="hr-HR" altLang="sr-Latn-RS" sz="2400" b="0" i="0" u="none" strike="noStrike" cap="none" normalizeH="0" baseline="0" dirty="0">
              <a:ln>
                <a:noFill/>
              </a:ln>
              <a:solidFill>
                <a:schemeClr val="bg2"/>
              </a:solidFill>
              <a:effectLst/>
              <a:latin typeface="Arial" panose="020B0604020202020204" pitchFamily="34" charset="0"/>
              <a:cs typeface="Arial" panose="020B0604020202020204" pitchFamily="34" charset="0"/>
            </a:rPr>
            <a:t>nivo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Izrada i provedba</a:t>
          </a:r>
          <a:endParaRPr kumimoji="0" lang="en-US" altLang="sr-Latn-RS" sz="7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dgm:t>
    </dgm:pt>
    <dgm:pt modelId="{C448C1BB-99C7-4F74-A79A-23438A6ACBBC}" type="parTrans" cxnId="{F0F21E58-B457-4BF2-9CE1-CC4FC508F0C7}">
      <dgm:prSet/>
      <dgm:spPr/>
      <dgm:t>
        <a:bodyPr/>
        <a:lstStyle/>
        <a:p>
          <a:endParaRPr lang="bs-Latn-BA"/>
        </a:p>
      </dgm:t>
    </dgm:pt>
    <dgm:pt modelId="{CB07009E-26CF-4539-BC1C-1772616529A9}" type="sibTrans" cxnId="{F0F21E58-B457-4BF2-9CE1-CC4FC508F0C7}">
      <dgm:prSet/>
      <dgm:spPr/>
      <dgm:t>
        <a:bodyPr/>
        <a:lstStyle/>
        <a:p>
          <a:endParaRPr lang="bs-Latn-BA"/>
        </a:p>
      </dgm:t>
    </dgm:pt>
    <dgm:pt modelId="{758EE40F-379A-481C-AA0C-EED68CBB436F}" type="pres">
      <dgm:prSet presAssocID="{E3EFD639-DA2B-426D-B7FB-4B0AE677C835}" presName="Name0" presStyleCnt="0">
        <dgm:presLayoutVars>
          <dgm:dir/>
          <dgm:animLvl val="lvl"/>
          <dgm:resizeHandles val="exact"/>
        </dgm:presLayoutVars>
      </dgm:prSet>
      <dgm:spPr/>
    </dgm:pt>
    <dgm:pt modelId="{8D3A2BE1-6EB4-4B13-9E69-E35475C31C9E}" type="pres">
      <dgm:prSet presAssocID="{E406A672-EAF5-4539-B8C1-FCE8826B533F}" presName="Name8" presStyleCnt="0"/>
      <dgm:spPr/>
    </dgm:pt>
    <dgm:pt modelId="{A0D629A7-94C8-4ADC-AE57-0D6CF9E791FD}" type="pres">
      <dgm:prSet presAssocID="{E406A672-EAF5-4539-B8C1-FCE8826B533F}" presName="level" presStyleLbl="node1" presStyleIdx="0" presStyleCnt="4">
        <dgm:presLayoutVars>
          <dgm:chMax val="1"/>
          <dgm:bulletEnabled val="1"/>
        </dgm:presLayoutVars>
      </dgm:prSet>
      <dgm:spPr/>
      <dgm:t>
        <a:bodyPr/>
        <a:lstStyle/>
        <a:p>
          <a:endParaRPr lang="en-US"/>
        </a:p>
      </dgm:t>
    </dgm:pt>
    <dgm:pt modelId="{C03B1C48-FE16-47B5-82BC-0DB47DC63FA7}" type="pres">
      <dgm:prSet presAssocID="{E406A672-EAF5-4539-B8C1-FCE8826B533F}" presName="levelTx" presStyleLbl="revTx" presStyleIdx="0" presStyleCnt="0">
        <dgm:presLayoutVars>
          <dgm:chMax val="1"/>
          <dgm:bulletEnabled val="1"/>
        </dgm:presLayoutVars>
      </dgm:prSet>
      <dgm:spPr/>
      <dgm:t>
        <a:bodyPr/>
        <a:lstStyle/>
        <a:p>
          <a:endParaRPr lang="en-US"/>
        </a:p>
      </dgm:t>
    </dgm:pt>
    <dgm:pt modelId="{D9E6B473-949D-491F-AED2-4A2B05B93F51}" type="pres">
      <dgm:prSet presAssocID="{C11DBCA9-FA77-4928-BED2-5FE683D627B8}" presName="Name8" presStyleCnt="0"/>
      <dgm:spPr/>
    </dgm:pt>
    <dgm:pt modelId="{9C5E25CB-1FDB-4058-A6CB-7B83D12D7A24}" type="pres">
      <dgm:prSet presAssocID="{C11DBCA9-FA77-4928-BED2-5FE683D627B8}" presName="level" presStyleLbl="node1" presStyleIdx="1" presStyleCnt="4">
        <dgm:presLayoutVars>
          <dgm:chMax val="1"/>
          <dgm:bulletEnabled val="1"/>
        </dgm:presLayoutVars>
      </dgm:prSet>
      <dgm:spPr/>
      <dgm:t>
        <a:bodyPr/>
        <a:lstStyle/>
        <a:p>
          <a:endParaRPr lang="en-US"/>
        </a:p>
      </dgm:t>
    </dgm:pt>
    <dgm:pt modelId="{184894B5-EAFA-413D-8EB0-EE554DCA9618}" type="pres">
      <dgm:prSet presAssocID="{C11DBCA9-FA77-4928-BED2-5FE683D627B8}" presName="levelTx" presStyleLbl="revTx" presStyleIdx="0" presStyleCnt="0">
        <dgm:presLayoutVars>
          <dgm:chMax val="1"/>
          <dgm:bulletEnabled val="1"/>
        </dgm:presLayoutVars>
      </dgm:prSet>
      <dgm:spPr/>
      <dgm:t>
        <a:bodyPr/>
        <a:lstStyle/>
        <a:p>
          <a:endParaRPr lang="en-US"/>
        </a:p>
      </dgm:t>
    </dgm:pt>
    <dgm:pt modelId="{FAC5588A-E51A-4C09-96FB-DE4B0BE1CC86}" type="pres">
      <dgm:prSet presAssocID="{4305F7B1-B82E-4A81-AD18-81E3FC377E0C}" presName="Name8" presStyleCnt="0"/>
      <dgm:spPr/>
    </dgm:pt>
    <dgm:pt modelId="{1983E97A-3986-4CE2-90E4-FB902C8236DC}" type="pres">
      <dgm:prSet presAssocID="{4305F7B1-B82E-4A81-AD18-81E3FC377E0C}" presName="level" presStyleLbl="node1" presStyleIdx="2" presStyleCnt="4">
        <dgm:presLayoutVars>
          <dgm:chMax val="1"/>
          <dgm:bulletEnabled val="1"/>
        </dgm:presLayoutVars>
      </dgm:prSet>
      <dgm:spPr/>
      <dgm:t>
        <a:bodyPr/>
        <a:lstStyle/>
        <a:p>
          <a:endParaRPr lang="en-US"/>
        </a:p>
      </dgm:t>
    </dgm:pt>
    <dgm:pt modelId="{4461467C-1C9B-45CF-91D1-91E6B0DCFF80}" type="pres">
      <dgm:prSet presAssocID="{4305F7B1-B82E-4A81-AD18-81E3FC377E0C}" presName="levelTx" presStyleLbl="revTx" presStyleIdx="0" presStyleCnt="0">
        <dgm:presLayoutVars>
          <dgm:chMax val="1"/>
          <dgm:bulletEnabled val="1"/>
        </dgm:presLayoutVars>
      </dgm:prSet>
      <dgm:spPr/>
      <dgm:t>
        <a:bodyPr/>
        <a:lstStyle/>
        <a:p>
          <a:endParaRPr lang="en-US"/>
        </a:p>
      </dgm:t>
    </dgm:pt>
    <dgm:pt modelId="{E129AD28-B6DC-40B6-BDED-1A2EBF37EDF3}" type="pres">
      <dgm:prSet presAssocID="{E7D4AEF1-089A-4D2F-ABC8-717D9F46F20C}" presName="Name8" presStyleCnt="0"/>
      <dgm:spPr/>
    </dgm:pt>
    <dgm:pt modelId="{EE88D93E-2EB5-4C3C-92EE-01BB2C2ECCBC}" type="pres">
      <dgm:prSet presAssocID="{E7D4AEF1-089A-4D2F-ABC8-717D9F46F20C}" presName="level" presStyleLbl="node1" presStyleIdx="3" presStyleCnt="4">
        <dgm:presLayoutVars>
          <dgm:chMax val="1"/>
          <dgm:bulletEnabled val="1"/>
        </dgm:presLayoutVars>
      </dgm:prSet>
      <dgm:spPr/>
      <dgm:t>
        <a:bodyPr/>
        <a:lstStyle/>
        <a:p>
          <a:endParaRPr lang="en-US"/>
        </a:p>
      </dgm:t>
    </dgm:pt>
    <dgm:pt modelId="{DEC695AF-18D5-4D1D-B9D6-CF6A3CF338F7}" type="pres">
      <dgm:prSet presAssocID="{E7D4AEF1-089A-4D2F-ABC8-717D9F46F20C}" presName="levelTx" presStyleLbl="revTx" presStyleIdx="0" presStyleCnt="0">
        <dgm:presLayoutVars>
          <dgm:chMax val="1"/>
          <dgm:bulletEnabled val="1"/>
        </dgm:presLayoutVars>
      </dgm:prSet>
      <dgm:spPr/>
      <dgm:t>
        <a:bodyPr/>
        <a:lstStyle/>
        <a:p>
          <a:endParaRPr lang="en-US"/>
        </a:p>
      </dgm:t>
    </dgm:pt>
  </dgm:ptLst>
  <dgm:cxnLst>
    <dgm:cxn modelId="{8E038946-66CC-4EFE-8A6D-12CDE101DD17}" type="presOf" srcId="{4305F7B1-B82E-4A81-AD18-81E3FC377E0C}" destId="{1983E97A-3986-4CE2-90E4-FB902C8236DC}" srcOrd="0" destOrd="0" presId="urn:microsoft.com/office/officeart/2005/8/layout/pyramid1"/>
    <dgm:cxn modelId="{D2E91414-F05D-4C59-9E10-6DF5B1EB6CDA}" type="presOf" srcId="{E406A672-EAF5-4539-B8C1-FCE8826B533F}" destId="{C03B1C48-FE16-47B5-82BC-0DB47DC63FA7}" srcOrd="1" destOrd="0" presId="urn:microsoft.com/office/officeart/2005/8/layout/pyramid1"/>
    <dgm:cxn modelId="{5D3527C0-C962-455A-A94F-285069795ECA}" type="presOf" srcId="{4305F7B1-B82E-4A81-AD18-81E3FC377E0C}" destId="{4461467C-1C9B-45CF-91D1-91E6B0DCFF80}" srcOrd="1" destOrd="0" presId="urn:microsoft.com/office/officeart/2005/8/layout/pyramid1"/>
    <dgm:cxn modelId="{F0F21E58-B457-4BF2-9CE1-CC4FC508F0C7}" srcId="{E3EFD639-DA2B-426D-B7FB-4B0AE677C835}" destId="{E7D4AEF1-089A-4D2F-ABC8-717D9F46F20C}" srcOrd="3" destOrd="0" parTransId="{C448C1BB-99C7-4F74-A79A-23438A6ACBBC}" sibTransId="{CB07009E-26CF-4539-BC1C-1772616529A9}"/>
    <dgm:cxn modelId="{2431EEF6-1BE4-4BE6-9674-50736CC528CF}" type="presOf" srcId="{E7D4AEF1-089A-4D2F-ABC8-717D9F46F20C}" destId="{DEC695AF-18D5-4D1D-B9D6-CF6A3CF338F7}" srcOrd="1" destOrd="0" presId="urn:microsoft.com/office/officeart/2005/8/layout/pyramid1"/>
    <dgm:cxn modelId="{7D11D5B4-714E-459F-AE14-48B1AE39655C}" type="presOf" srcId="{C11DBCA9-FA77-4928-BED2-5FE683D627B8}" destId="{9C5E25CB-1FDB-4058-A6CB-7B83D12D7A24}" srcOrd="0" destOrd="0" presId="urn:microsoft.com/office/officeart/2005/8/layout/pyramid1"/>
    <dgm:cxn modelId="{11E58D84-8737-4A24-8FA1-757DF84C233C}" srcId="{E3EFD639-DA2B-426D-B7FB-4B0AE677C835}" destId="{C11DBCA9-FA77-4928-BED2-5FE683D627B8}" srcOrd="1" destOrd="0" parTransId="{DA180FCC-DAD4-4E8D-9697-F5DF8ED81D68}" sibTransId="{C4DFBA53-68D9-4F07-8BB1-EEBCE2BD80C3}"/>
    <dgm:cxn modelId="{0211C6F5-C841-4400-BE02-87DD8465A639}" type="presOf" srcId="{E7D4AEF1-089A-4D2F-ABC8-717D9F46F20C}" destId="{EE88D93E-2EB5-4C3C-92EE-01BB2C2ECCBC}" srcOrd="0" destOrd="0" presId="urn:microsoft.com/office/officeart/2005/8/layout/pyramid1"/>
    <dgm:cxn modelId="{B8480F29-85D8-4F1F-978E-B771E72F76E7}" type="presOf" srcId="{E406A672-EAF5-4539-B8C1-FCE8826B533F}" destId="{A0D629A7-94C8-4ADC-AE57-0D6CF9E791FD}" srcOrd="0" destOrd="0" presId="urn:microsoft.com/office/officeart/2005/8/layout/pyramid1"/>
    <dgm:cxn modelId="{02DE1948-F3CC-4CF4-8D30-57AF555AD1FC}" type="presOf" srcId="{C11DBCA9-FA77-4928-BED2-5FE683D627B8}" destId="{184894B5-EAFA-413D-8EB0-EE554DCA9618}" srcOrd="1" destOrd="0" presId="urn:microsoft.com/office/officeart/2005/8/layout/pyramid1"/>
    <dgm:cxn modelId="{5BDB311C-103C-4DE9-A95B-30C84D9F934F}" srcId="{E3EFD639-DA2B-426D-B7FB-4B0AE677C835}" destId="{E406A672-EAF5-4539-B8C1-FCE8826B533F}" srcOrd="0" destOrd="0" parTransId="{C1D7CE35-3A74-4CCE-860E-7B7C1A595A91}" sibTransId="{7D1A9F25-A4F3-4150-A2C4-6BB827DBB7A3}"/>
    <dgm:cxn modelId="{F6292B24-5F01-4202-9DFE-625F6C08256A}" srcId="{E3EFD639-DA2B-426D-B7FB-4B0AE677C835}" destId="{4305F7B1-B82E-4A81-AD18-81E3FC377E0C}" srcOrd="2" destOrd="0" parTransId="{B6F0D304-7CAB-4BDB-9D53-054DDBA46D51}" sibTransId="{9A13AF76-FDE5-4D88-9CF9-9D3CFBD3704A}"/>
    <dgm:cxn modelId="{1FDF4386-9EDD-41E8-AA77-876803F5B1FE}" type="presOf" srcId="{E3EFD639-DA2B-426D-B7FB-4B0AE677C835}" destId="{758EE40F-379A-481C-AA0C-EED68CBB436F}" srcOrd="0" destOrd="0" presId="urn:microsoft.com/office/officeart/2005/8/layout/pyramid1"/>
    <dgm:cxn modelId="{29D4FE2C-8D4D-49F9-95C4-7271D6DA7CC4}" type="presParOf" srcId="{758EE40F-379A-481C-AA0C-EED68CBB436F}" destId="{8D3A2BE1-6EB4-4B13-9E69-E35475C31C9E}" srcOrd="0" destOrd="0" presId="urn:microsoft.com/office/officeart/2005/8/layout/pyramid1"/>
    <dgm:cxn modelId="{BD62BBDE-4678-4DE2-9E79-194F29201968}" type="presParOf" srcId="{8D3A2BE1-6EB4-4B13-9E69-E35475C31C9E}" destId="{A0D629A7-94C8-4ADC-AE57-0D6CF9E791FD}" srcOrd="0" destOrd="0" presId="urn:microsoft.com/office/officeart/2005/8/layout/pyramid1"/>
    <dgm:cxn modelId="{90F3420F-6514-4EA3-8EA7-2DD7636F9CB1}" type="presParOf" srcId="{8D3A2BE1-6EB4-4B13-9E69-E35475C31C9E}" destId="{C03B1C48-FE16-47B5-82BC-0DB47DC63FA7}" srcOrd="1" destOrd="0" presId="urn:microsoft.com/office/officeart/2005/8/layout/pyramid1"/>
    <dgm:cxn modelId="{7FB9A808-BA44-4295-8C16-9BD09FEB069E}" type="presParOf" srcId="{758EE40F-379A-481C-AA0C-EED68CBB436F}" destId="{D9E6B473-949D-491F-AED2-4A2B05B93F51}" srcOrd="1" destOrd="0" presId="urn:microsoft.com/office/officeart/2005/8/layout/pyramid1"/>
    <dgm:cxn modelId="{C0CA1887-D458-4C4C-889A-A9627EAF8B17}" type="presParOf" srcId="{D9E6B473-949D-491F-AED2-4A2B05B93F51}" destId="{9C5E25CB-1FDB-4058-A6CB-7B83D12D7A24}" srcOrd="0" destOrd="0" presId="urn:microsoft.com/office/officeart/2005/8/layout/pyramid1"/>
    <dgm:cxn modelId="{1E803ABE-C068-4002-ADDE-3B8A8963ECE9}" type="presParOf" srcId="{D9E6B473-949D-491F-AED2-4A2B05B93F51}" destId="{184894B5-EAFA-413D-8EB0-EE554DCA9618}" srcOrd="1" destOrd="0" presId="urn:microsoft.com/office/officeart/2005/8/layout/pyramid1"/>
    <dgm:cxn modelId="{B4A0D561-A3D6-4846-8881-8C85EF8FCADB}" type="presParOf" srcId="{758EE40F-379A-481C-AA0C-EED68CBB436F}" destId="{FAC5588A-E51A-4C09-96FB-DE4B0BE1CC86}" srcOrd="2" destOrd="0" presId="urn:microsoft.com/office/officeart/2005/8/layout/pyramid1"/>
    <dgm:cxn modelId="{24D20A6A-A9A0-4A0C-8DEC-60CCFAC00415}" type="presParOf" srcId="{FAC5588A-E51A-4C09-96FB-DE4B0BE1CC86}" destId="{1983E97A-3986-4CE2-90E4-FB902C8236DC}" srcOrd="0" destOrd="0" presId="urn:microsoft.com/office/officeart/2005/8/layout/pyramid1"/>
    <dgm:cxn modelId="{6A6994AA-2245-4C84-A9F2-72ADAC121B5D}" type="presParOf" srcId="{FAC5588A-E51A-4C09-96FB-DE4B0BE1CC86}" destId="{4461467C-1C9B-45CF-91D1-91E6B0DCFF80}" srcOrd="1" destOrd="0" presId="urn:microsoft.com/office/officeart/2005/8/layout/pyramid1"/>
    <dgm:cxn modelId="{60AE119C-1464-48B5-A4F6-5363E228AB30}" type="presParOf" srcId="{758EE40F-379A-481C-AA0C-EED68CBB436F}" destId="{E129AD28-B6DC-40B6-BDED-1A2EBF37EDF3}" srcOrd="3" destOrd="0" presId="urn:microsoft.com/office/officeart/2005/8/layout/pyramid1"/>
    <dgm:cxn modelId="{A6626510-5758-4570-BF90-9FC683EF07AB}" type="presParOf" srcId="{E129AD28-B6DC-40B6-BDED-1A2EBF37EDF3}" destId="{EE88D93E-2EB5-4C3C-92EE-01BB2C2ECCBC}" srcOrd="0" destOrd="0" presId="urn:microsoft.com/office/officeart/2005/8/layout/pyramid1"/>
    <dgm:cxn modelId="{C265FC66-3B52-416D-9323-75F32B92AFE4}" type="presParOf" srcId="{E129AD28-B6DC-40B6-BDED-1A2EBF37EDF3}" destId="{DEC695AF-18D5-4D1D-B9D6-CF6A3CF338F7}"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D5D033-23E1-4DA8-8545-CB6FE6EF5EE8}">
      <dsp:nvSpPr>
        <dsp:cNvPr id="0" name=""/>
        <dsp:cNvSpPr/>
      </dsp:nvSpPr>
      <dsp:spPr>
        <a:xfrm>
          <a:off x="2376258" y="0"/>
          <a:ext cx="2376258" cy="1521023"/>
        </a:xfrm>
        <a:prstGeom prst="trapezoid">
          <a:avLst>
            <a:gd name="adj" fmla="val 78114"/>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rPr>
            <a:t>Država</a:t>
          </a:r>
          <a:endParaRPr kumimoji="0" lang="en-US"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endParaRPr>
        </a:p>
      </dsp:txBody>
      <dsp:txXfrm>
        <a:off x="2376258" y="0"/>
        <a:ext cx="2376258" cy="1521023"/>
      </dsp:txXfrm>
    </dsp:sp>
    <dsp:sp modelId="{B97EA6F6-048D-448F-8BB0-0A1066A401DB}">
      <dsp:nvSpPr>
        <dsp:cNvPr id="0" name=""/>
        <dsp:cNvSpPr/>
      </dsp:nvSpPr>
      <dsp:spPr>
        <a:xfrm>
          <a:off x="1188129" y="1521023"/>
          <a:ext cx="4752517" cy="1521023"/>
        </a:xfrm>
        <a:prstGeom prst="trapezoid">
          <a:avLst>
            <a:gd name="adj" fmla="val 78114"/>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rPr>
            <a:t>Regija</a:t>
          </a:r>
          <a:endParaRPr kumimoji="0" lang="en-US"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endParaRPr>
        </a:p>
      </dsp:txBody>
      <dsp:txXfrm>
        <a:off x="2019819" y="1521023"/>
        <a:ext cx="3089136" cy="1521023"/>
      </dsp:txXfrm>
    </dsp:sp>
    <dsp:sp modelId="{1CA546A0-4A99-47D6-9266-3ED3D8D98D5C}">
      <dsp:nvSpPr>
        <dsp:cNvPr id="0" name=""/>
        <dsp:cNvSpPr/>
      </dsp:nvSpPr>
      <dsp:spPr>
        <a:xfrm>
          <a:off x="0" y="3042046"/>
          <a:ext cx="7128776" cy="1521023"/>
        </a:xfrm>
        <a:prstGeom prst="trapezoid">
          <a:avLst>
            <a:gd name="adj" fmla="val 78114"/>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rPr>
            <a:t>Lokalni nivo</a:t>
          </a:r>
          <a:endParaRPr kumimoji="0" lang="en-US" altLang="sr-Latn-RS" sz="5500" b="0" i="0" u="none" strike="noStrike" kern="1200" cap="none" normalizeH="0" baseline="0">
            <a:ln>
              <a:noFill/>
            </a:ln>
            <a:solidFill>
              <a:schemeClr val="bg2"/>
            </a:solidFill>
            <a:effectLst/>
            <a:latin typeface="Arial" panose="020B0604020202020204" pitchFamily="34" charset="0"/>
            <a:cs typeface="Arial" panose="020B0604020202020204" pitchFamily="34" charset="0"/>
          </a:endParaRPr>
        </a:p>
      </dsp:txBody>
      <dsp:txXfrm>
        <a:off x="1247535" y="3042046"/>
        <a:ext cx="4633704" cy="15210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D629A7-94C8-4ADC-AE57-0D6CF9E791FD}">
      <dsp:nvSpPr>
        <dsp:cNvPr id="0" name=""/>
        <dsp:cNvSpPr/>
      </dsp:nvSpPr>
      <dsp:spPr>
        <a:xfrm>
          <a:off x="3086099" y="0"/>
          <a:ext cx="2057400" cy="1131490"/>
        </a:xfrm>
        <a:prstGeom prst="trapezoid">
          <a:avLst>
            <a:gd name="adj" fmla="val 909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Država</a:t>
          </a:r>
          <a:endParaRPr kumimoji="0" lang="en-US"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dsp:txBody>
      <dsp:txXfrm>
        <a:off x="3086099" y="0"/>
        <a:ext cx="2057400" cy="1131490"/>
      </dsp:txXfrm>
    </dsp:sp>
    <dsp:sp modelId="{9C5E25CB-1FDB-4058-A6CB-7B83D12D7A24}">
      <dsp:nvSpPr>
        <dsp:cNvPr id="0" name=""/>
        <dsp:cNvSpPr/>
      </dsp:nvSpPr>
      <dsp:spPr>
        <a:xfrm>
          <a:off x="2057399" y="1131490"/>
          <a:ext cx="4114800" cy="1131490"/>
        </a:xfrm>
        <a:prstGeom prst="trapezoid">
          <a:avLst>
            <a:gd name="adj" fmla="val 909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Entitet</a:t>
          </a:r>
          <a:endParaRPr kumimoji="0" lang="en-US"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dsp:txBody>
      <dsp:txXfrm>
        <a:off x="2777489" y="1131490"/>
        <a:ext cx="2674620" cy="1131490"/>
      </dsp:txXfrm>
    </dsp:sp>
    <dsp:sp modelId="{1983E97A-3986-4CE2-90E4-FB902C8236DC}">
      <dsp:nvSpPr>
        <dsp:cNvPr id="0" name=""/>
        <dsp:cNvSpPr/>
      </dsp:nvSpPr>
      <dsp:spPr>
        <a:xfrm>
          <a:off x="1028699" y="2262981"/>
          <a:ext cx="6172200" cy="1131490"/>
        </a:xfrm>
        <a:prstGeom prst="trapezoid">
          <a:avLst>
            <a:gd name="adj" fmla="val 909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Kanton/regija</a:t>
          </a:r>
          <a:endParaRPr kumimoji="0" lang="en-US"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dsp:txBody>
      <dsp:txXfrm>
        <a:off x="2108834" y="2262981"/>
        <a:ext cx="4011930" cy="1131490"/>
      </dsp:txXfrm>
    </dsp:sp>
    <dsp:sp modelId="{EE88D93E-2EB5-4C3C-92EE-01BB2C2ECCBC}">
      <dsp:nvSpPr>
        <dsp:cNvPr id="0" name=""/>
        <dsp:cNvSpPr/>
      </dsp:nvSpPr>
      <dsp:spPr>
        <a:xfrm>
          <a:off x="0" y="3394472"/>
          <a:ext cx="8229600" cy="1131490"/>
        </a:xfrm>
        <a:prstGeom prst="trapezoid">
          <a:avLst>
            <a:gd name="adj" fmla="val 90915"/>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Lokalni</a:t>
          </a:r>
          <a:r>
            <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 </a:t>
          </a:r>
          <a:r>
            <a:rPr kumimoji="0" lang="hr-HR" altLang="sr-Latn-RS" sz="24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rPr>
            <a:t>nivo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hr-HR" altLang="sr-Latn-RS" sz="700" b="0" i="0" u="none" strike="noStrike" kern="1200" cap="none" normalizeH="0" baseline="0" dirty="0">
            <a:ln>
              <a:noFill/>
            </a:ln>
            <a:solidFill>
              <a:schemeClr val="bg2"/>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hr-HR" altLang="sr-Latn-RS" sz="7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rPr>
            <a:t>Izrada i provedba</a:t>
          </a:r>
          <a:endParaRPr kumimoji="0" lang="en-US" altLang="sr-Latn-RS" sz="700" b="0" i="0" u="none" strike="noStrike" kern="1200" cap="none" normalizeH="0" baseline="0" dirty="0">
            <a:ln>
              <a:noFill/>
            </a:ln>
            <a:solidFill>
              <a:schemeClr val="tx1"/>
            </a:solidFill>
            <a:effectLst/>
            <a:latin typeface="Arial" panose="020B0604020202020204" pitchFamily="34" charset="0"/>
            <a:cs typeface="Arial" panose="020B0604020202020204" pitchFamily="34" charset="0"/>
          </a:endParaRPr>
        </a:p>
      </dsp:txBody>
      <dsp:txXfrm>
        <a:off x="1440179" y="3394472"/>
        <a:ext cx="5349240" cy="113149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8"/>
          <p:cNvGrpSpPr>
            <a:grpSpLocks/>
          </p:cNvGrpSpPr>
          <p:nvPr/>
        </p:nvGrpSpPr>
        <p:grpSpPr bwMode="auto">
          <a:xfrm>
            <a:off x="0" y="0"/>
            <a:ext cx="9140825" cy="6850063"/>
            <a:chOff x="0" y="0"/>
            <a:chExt cx="5758" cy="4315"/>
          </a:xfrm>
        </p:grpSpPr>
        <p:grpSp>
          <p:nvGrpSpPr>
            <p:cNvPr id="5" name="Group 19"/>
            <p:cNvGrpSpPr>
              <a:grpSpLocks/>
            </p:cNvGrpSpPr>
            <p:nvPr userDrawn="1"/>
          </p:nvGrpSpPr>
          <p:grpSpPr bwMode="auto">
            <a:xfrm>
              <a:off x="1728" y="2230"/>
              <a:ext cx="4027" cy="2085"/>
              <a:chOff x="1728" y="2230"/>
              <a:chExt cx="4027" cy="2085"/>
            </a:xfrm>
          </p:grpSpPr>
          <p:sp>
            <p:nvSpPr>
              <p:cNvPr id="8" name="Freeform 20"/>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9" name="Freeform 21"/>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10" name="Freeform 22"/>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11" name="Freeform 23"/>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12" name="Freeform 24"/>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6" name="Freeform 25"/>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7" name="Freeform 26"/>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sp>
        <p:nvSpPr>
          <p:cNvPr id="415755"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41575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75ABB02F-DA74-4FF1-BB13-BC0917B062E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830BB199-A360-471C-808E-E79370E3A451}"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9949A899-28C6-441E-92EF-19D934A35FE6}"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68578998-B618-4941-9807-98154BE35D17}"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13"/>
          <p:cNvSpPr>
            <a:spLocks noGrp="1" noChangeArrowheads="1"/>
          </p:cNvSpPr>
          <p:nvPr>
            <p:ph type="dt" sz="half" idx="10"/>
          </p:nvPr>
        </p:nvSpPr>
        <p:spPr>
          <a:ln/>
        </p:spPr>
        <p:txBody>
          <a:bodyPr/>
          <a:lstStyle>
            <a:lvl1pPr>
              <a:defRPr/>
            </a:lvl1pPr>
          </a:lstStyle>
          <a:p>
            <a:pPr>
              <a:defRPr/>
            </a:pPr>
            <a:endParaRPr lang="en-US"/>
          </a:p>
        </p:txBody>
      </p:sp>
      <p:sp>
        <p:nvSpPr>
          <p:cNvPr id="4" name="Rectangle 15"/>
          <p:cNvSpPr>
            <a:spLocks noGrp="1" noChangeArrowheads="1"/>
          </p:cNvSpPr>
          <p:nvPr>
            <p:ph type="sldNum" sz="quarter" idx="11"/>
          </p:nvPr>
        </p:nvSpPr>
        <p:spPr>
          <a:ln/>
        </p:spPr>
        <p:txBody>
          <a:bodyPr/>
          <a:lstStyle>
            <a:lvl1pPr>
              <a:defRPr/>
            </a:lvl1pPr>
          </a:lstStyle>
          <a:p>
            <a:pPr>
              <a:defRPr/>
            </a:pPr>
            <a:fld id="{06E81ECC-BCD1-4532-B2AE-FF194FA57D83}"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SmartArt Placeholder 2"/>
          <p:cNvSpPr>
            <a:spLocks noGrp="1"/>
          </p:cNvSpPr>
          <p:nvPr>
            <p:ph type="dgm" idx="1"/>
          </p:nvPr>
        </p:nvSpPr>
        <p:spPr>
          <a:xfrm>
            <a:off x="457200" y="1600200"/>
            <a:ext cx="8229600" cy="4525963"/>
          </a:xfrm>
        </p:spPr>
        <p:txBody>
          <a:bodyPr/>
          <a:lstStyle/>
          <a:p>
            <a:pPr lvl="0"/>
            <a:endParaRPr lang="en-US" noProof="0"/>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0AE043C1-1D0E-45B6-9F39-E2EF1A00EDEB}"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06228074-755D-4BF5-80A3-A396E100F94E}"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3"/>
          <p:cNvSpPr>
            <a:spLocks noGrp="1" noChangeArrowheads="1"/>
          </p:cNvSpPr>
          <p:nvPr>
            <p:ph type="dt" sz="half" idx="10"/>
          </p:nvPr>
        </p:nvSpPr>
        <p:spPr>
          <a:ln/>
        </p:spPr>
        <p:txBody>
          <a:bodyPr/>
          <a:lstStyle>
            <a:lvl1pPr>
              <a:defRPr/>
            </a:lvl1pPr>
          </a:lstStyle>
          <a:p>
            <a:pPr>
              <a:defRPr/>
            </a:pPr>
            <a:endParaRPr lang="en-US"/>
          </a:p>
        </p:txBody>
      </p:sp>
      <p:sp>
        <p:nvSpPr>
          <p:cNvPr id="5" name="Rectangle 15"/>
          <p:cNvSpPr>
            <a:spLocks noGrp="1" noChangeArrowheads="1"/>
          </p:cNvSpPr>
          <p:nvPr>
            <p:ph type="sldNum" sz="quarter" idx="11"/>
          </p:nvPr>
        </p:nvSpPr>
        <p:spPr>
          <a:ln/>
        </p:spPr>
        <p:txBody>
          <a:bodyPr/>
          <a:lstStyle>
            <a:lvl1pPr>
              <a:defRPr/>
            </a:lvl1pPr>
          </a:lstStyle>
          <a:p>
            <a:pPr>
              <a:defRPr/>
            </a:pPr>
            <a:fld id="{08C8DAF9-3816-44B9-8542-CF758E260784}"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sldNum" sz="quarter" idx="11"/>
          </p:nvPr>
        </p:nvSpPr>
        <p:spPr>
          <a:ln/>
        </p:spPr>
        <p:txBody>
          <a:bodyPr/>
          <a:lstStyle>
            <a:lvl1pPr>
              <a:defRPr/>
            </a:lvl1pPr>
          </a:lstStyle>
          <a:p>
            <a:pPr>
              <a:defRPr/>
            </a:pPr>
            <a:fld id="{67AF4F8A-7071-4EBD-90F8-ABDA0F69BD5E}"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3"/>
          <p:cNvSpPr>
            <a:spLocks noGrp="1" noChangeArrowheads="1"/>
          </p:cNvSpPr>
          <p:nvPr>
            <p:ph type="dt" sz="half" idx="10"/>
          </p:nvPr>
        </p:nvSpPr>
        <p:spPr>
          <a:ln/>
        </p:spPr>
        <p:txBody>
          <a:bodyPr/>
          <a:lstStyle>
            <a:lvl1pPr>
              <a:defRPr/>
            </a:lvl1pPr>
          </a:lstStyle>
          <a:p>
            <a:pPr>
              <a:defRPr/>
            </a:pPr>
            <a:endParaRPr lang="en-US"/>
          </a:p>
        </p:txBody>
      </p:sp>
      <p:sp>
        <p:nvSpPr>
          <p:cNvPr id="8" name="Rectangle 15"/>
          <p:cNvSpPr>
            <a:spLocks noGrp="1" noChangeArrowheads="1"/>
          </p:cNvSpPr>
          <p:nvPr>
            <p:ph type="sldNum" sz="quarter" idx="11"/>
          </p:nvPr>
        </p:nvSpPr>
        <p:spPr>
          <a:ln/>
        </p:spPr>
        <p:txBody>
          <a:bodyPr/>
          <a:lstStyle>
            <a:lvl1pPr>
              <a:defRPr/>
            </a:lvl1pPr>
          </a:lstStyle>
          <a:p>
            <a:pPr>
              <a:defRPr/>
            </a:pPr>
            <a:fld id="{AE93254F-0241-40E6-87A7-4BE88C52E576}"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3"/>
          <p:cNvSpPr>
            <a:spLocks noGrp="1" noChangeArrowheads="1"/>
          </p:cNvSpPr>
          <p:nvPr>
            <p:ph type="dt" sz="half" idx="10"/>
          </p:nvPr>
        </p:nvSpPr>
        <p:spPr>
          <a:ln/>
        </p:spPr>
        <p:txBody>
          <a:bodyPr/>
          <a:lstStyle>
            <a:lvl1pPr>
              <a:defRPr/>
            </a:lvl1pPr>
          </a:lstStyle>
          <a:p>
            <a:pPr>
              <a:defRPr/>
            </a:pPr>
            <a:endParaRPr lang="en-US"/>
          </a:p>
        </p:txBody>
      </p:sp>
      <p:sp>
        <p:nvSpPr>
          <p:cNvPr id="4" name="Rectangle 15"/>
          <p:cNvSpPr>
            <a:spLocks noGrp="1" noChangeArrowheads="1"/>
          </p:cNvSpPr>
          <p:nvPr>
            <p:ph type="sldNum" sz="quarter" idx="11"/>
          </p:nvPr>
        </p:nvSpPr>
        <p:spPr>
          <a:ln/>
        </p:spPr>
        <p:txBody>
          <a:bodyPr/>
          <a:lstStyle>
            <a:lvl1pPr>
              <a:defRPr/>
            </a:lvl1pPr>
          </a:lstStyle>
          <a:p>
            <a:pPr>
              <a:defRPr/>
            </a:pPr>
            <a:fld id="{004B048D-2CA4-4BA2-873A-4AD98B883940}"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endParaRPr lang="en-US"/>
          </a:p>
        </p:txBody>
      </p:sp>
      <p:sp>
        <p:nvSpPr>
          <p:cNvPr id="3" name="Rectangle 15"/>
          <p:cNvSpPr>
            <a:spLocks noGrp="1" noChangeArrowheads="1"/>
          </p:cNvSpPr>
          <p:nvPr>
            <p:ph type="sldNum" sz="quarter" idx="11"/>
          </p:nvPr>
        </p:nvSpPr>
        <p:spPr>
          <a:ln/>
        </p:spPr>
        <p:txBody>
          <a:bodyPr/>
          <a:lstStyle>
            <a:lvl1pPr>
              <a:defRPr/>
            </a:lvl1pPr>
          </a:lstStyle>
          <a:p>
            <a:pPr>
              <a:defRPr/>
            </a:pPr>
            <a:fld id="{1ADAE1CE-E85B-4869-8DC1-7384FDA4C1D7}"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sldNum" sz="quarter" idx="11"/>
          </p:nvPr>
        </p:nvSpPr>
        <p:spPr>
          <a:ln/>
        </p:spPr>
        <p:txBody>
          <a:bodyPr/>
          <a:lstStyle>
            <a:lvl1pPr>
              <a:defRPr/>
            </a:lvl1pPr>
          </a:lstStyle>
          <a:p>
            <a:pPr>
              <a:defRPr/>
            </a:pPr>
            <a:fld id="{BEF07257-FBFD-4F00-9F57-8DE1C6965FA2}"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5"/>
          <p:cNvSpPr>
            <a:spLocks noGrp="1" noChangeArrowheads="1"/>
          </p:cNvSpPr>
          <p:nvPr>
            <p:ph type="sldNum" sz="quarter" idx="11"/>
          </p:nvPr>
        </p:nvSpPr>
        <p:spPr>
          <a:ln/>
        </p:spPr>
        <p:txBody>
          <a:bodyPr/>
          <a:lstStyle>
            <a:lvl1pPr>
              <a:defRPr/>
            </a:lvl1pPr>
          </a:lstStyle>
          <a:p>
            <a:pPr>
              <a:defRPr/>
            </a:pPr>
            <a:fld id="{B2228268-728B-4EE4-AEA2-58B5A84F54CA}"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4733" name="Rectangle 13"/>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en-US"/>
          </a:p>
        </p:txBody>
      </p:sp>
      <p:sp>
        <p:nvSpPr>
          <p:cNvPr id="414735" name="Rectangle 15"/>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AF5956EC-2FED-44B2-BC10-5B04676B81BA}" type="slidenum">
              <a:rPr lang="en-US"/>
              <a:pPr>
                <a:defRPr/>
              </a:pPr>
              <a:t>‹#›</a:t>
            </a:fld>
            <a:endParaRPr lang="en-US"/>
          </a:p>
        </p:txBody>
      </p:sp>
      <p:grpSp>
        <p:nvGrpSpPr>
          <p:cNvPr id="3076" name="Group 19"/>
          <p:cNvGrpSpPr>
            <a:grpSpLocks/>
          </p:cNvGrpSpPr>
          <p:nvPr/>
        </p:nvGrpSpPr>
        <p:grpSpPr bwMode="auto">
          <a:xfrm>
            <a:off x="0" y="0"/>
            <a:ext cx="9140825" cy="6850063"/>
            <a:chOff x="0" y="0"/>
            <a:chExt cx="5758" cy="4315"/>
          </a:xfrm>
        </p:grpSpPr>
        <p:grpSp>
          <p:nvGrpSpPr>
            <p:cNvPr id="3080" name="Group 18"/>
            <p:cNvGrpSpPr>
              <a:grpSpLocks/>
            </p:cNvGrpSpPr>
            <p:nvPr userDrawn="1"/>
          </p:nvGrpSpPr>
          <p:grpSpPr bwMode="auto">
            <a:xfrm>
              <a:off x="1728" y="2230"/>
              <a:ext cx="4027" cy="2085"/>
              <a:chOff x="1728" y="2230"/>
              <a:chExt cx="4027" cy="2085"/>
            </a:xfrm>
          </p:grpSpPr>
          <p:sp>
            <p:nvSpPr>
              <p:cNvPr id="414725" name="Freeform 5"/>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414726" name="Freeform 6"/>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414727" name="Freeform 7"/>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414728" name="Freeform 8"/>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414729" name="Freeform 9"/>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414730" name="Freeform 10"/>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414723" name="Freeform 3"/>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sp>
        <p:nvSpPr>
          <p:cNvPr id="414731" name="Rectangle 11"/>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1473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414740"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888"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Lst>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zlatan.bajramovic@fpn.unsa.ba"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hyperlink" Target="http://www.unisdr.org/"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unisdr.org/eng/library/lib-terminology" TargetMode="Externa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unisdr.org/eng/library/lib-terminology" TargetMode="Externa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unisdr.org/eng/library/lib-terminology" TargetMode="Externa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ctrTitle"/>
          </p:nvPr>
        </p:nvSpPr>
        <p:spPr>
          <a:xfrm>
            <a:off x="251521" y="620688"/>
            <a:ext cx="8643242" cy="3600475"/>
          </a:xfrm>
        </p:spPr>
        <p:txBody>
          <a:bodyPr/>
          <a:lstStyle/>
          <a:p>
            <a:pPr eaLnBrk="1" hangingPunct="1">
              <a:defRPr/>
            </a:pPr>
            <a:r>
              <a:rPr lang="hr-HR" sz="3200" dirty="0">
                <a:latin typeface="Arial" charset="0"/>
              </a:rPr>
              <a:t>Univerzitet u Sarajevu</a:t>
            </a:r>
            <a:br>
              <a:rPr lang="hr-HR" sz="3200" dirty="0">
                <a:latin typeface="Arial" charset="0"/>
              </a:rPr>
            </a:br>
            <a:r>
              <a:rPr lang="hr-HR" sz="3200" dirty="0">
                <a:latin typeface="Arial" charset="0"/>
              </a:rPr>
              <a:t>Centar za interdisciplinarne studije</a:t>
            </a:r>
            <a:br>
              <a:rPr lang="hr-HR" sz="3200" dirty="0">
                <a:latin typeface="Arial" charset="0"/>
              </a:rPr>
            </a:br>
            <a:r>
              <a:rPr lang="hr-HR" sz="3200" dirty="0">
                <a:latin typeface="Arial" charset="0"/>
              </a:rPr>
              <a:t/>
            </a:r>
            <a:br>
              <a:rPr lang="hr-HR" sz="3200" dirty="0">
                <a:latin typeface="Arial" charset="0"/>
              </a:rPr>
            </a:br>
            <a:r>
              <a:rPr lang="hr-HR" sz="2800" dirty="0">
                <a:latin typeface="Arial" charset="0"/>
              </a:rPr>
              <a:t>Master studij: </a:t>
            </a:r>
            <a:r>
              <a:rPr lang="bs-Latn-BA" sz="2800" dirty="0">
                <a:latin typeface="Arial" charset="0"/>
              </a:rPr>
              <a:t>Z</a:t>
            </a:r>
            <a:r>
              <a:rPr lang="en-US" sz="2800" dirty="0" err="1">
                <a:latin typeface="Arial" charset="0"/>
              </a:rPr>
              <a:t>aštita</a:t>
            </a:r>
            <a:r>
              <a:rPr lang="en-US" sz="2800" dirty="0">
                <a:latin typeface="Arial" charset="0"/>
              </a:rPr>
              <a:t> </a:t>
            </a:r>
            <a:r>
              <a:rPr lang="bs-Latn-BA" sz="2800" dirty="0">
                <a:latin typeface="Arial" charset="0"/>
              </a:rPr>
              <a:t>od prirodnih katastrofa</a:t>
            </a:r>
            <a:br>
              <a:rPr lang="bs-Latn-BA" sz="2800" dirty="0">
                <a:latin typeface="Arial" charset="0"/>
              </a:rPr>
            </a:br>
            <a:r>
              <a:rPr lang="bs-Latn-BA" sz="2800" dirty="0">
                <a:latin typeface="Arial" charset="0"/>
              </a:rPr>
              <a:t/>
            </a:r>
            <a:br>
              <a:rPr lang="bs-Latn-BA" sz="2800" dirty="0">
                <a:latin typeface="Arial" charset="0"/>
              </a:rPr>
            </a:br>
            <a:r>
              <a:rPr lang="bs-Latn-BA" sz="2800" dirty="0">
                <a:latin typeface="Arial" charset="0"/>
              </a:rPr>
              <a:t>Sistem zaštite i spašavanja u prirodnim katastrofama</a:t>
            </a:r>
            <a:endParaRPr lang="en-US" sz="2800" dirty="0"/>
          </a:p>
        </p:txBody>
      </p:sp>
      <p:sp>
        <p:nvSpPr>
          <p:cNvPr id="440323" name="Rectangle 3"/>
          <p:cNvSpPr>
            <a:spLocks noGrp="1" noChangeArrowheads="1"/>
          </p:cNvSpPr>
          <p:nvPr>
            <p:ph type="subTitle" idx="1"/>
          </p:nvPr>
        </p:nvSpPr>
        <p:spPr>
          <a:xfrm>
            <a:off x="539750" y="4221163"/>
            <a:ext cx="8208963" cy="2376487"/>
          </a:xfrm>
        </p:spPr>
        <p:txBody>
          <a:bodyPr/>
          <a:lstStyle/>
          <a:p>
            <a:pPr algn="l" eaLnBrk="1" hangingPunct="1">
              <a:defRPr/>
            </a:pPr>
            <a:r>
              <a:rPr lang="hr-HR" sz="2400" dirty="0">
                <a:latin typeface="Arial" charset="0"/>
              </a:rPr>
              <a:t>doc. dr. Zlatan Bajramović </a:t>
            </a:r>
          </a:p>
          <a:p>
            <a:pPr algn="l" eaLnBrk="1" hangingPunct="1">
              <a:defRPr/>
            </a:pPr>
            <a:r>
              <a:rPr lang="hr-HR" sz="2400" dirty="0">
                <a:latin typeface="Arial" charset="0"/>
              </a:rPr>
              <a:t>Univerzitet u Sarajevu </a:t>
            </a:r>
          </a:p>
          <a:p>
            <a:pPr algn="l" eaLnBrk="1" hangingPunct="1">
              <a:defRPr/>
            </a:pPr>
            <a:r>
              <a:rPr lang="hr-HR" sz="2400" dirty="0">
                <a:latin typeface="Arial" charset="0"/>
              </a:rPr>
              <a:t>Fakultet političkih nauka </a:t>
            </a:r>
          </a:p>
          <a:p>
            <a:pPr algn="l" eaLnBrk="1" hangingPunct="1">
              <a:defRPr/>
            </a:pPr>
            <a:r>
              <a:rPr lang="hr-HR" sz="2400" dirty="0">
                <a:latin typeface="Arial" charset="0"/>
              </a:rPr>
              <a:t>odsjek Sigurnosnih i mirovnih studija</a:t>
            </a:r>
          </a:p>
          <a:p>
            <a:pPr eaLnBrk="1" hangingPunct="1">
              <a:defRPr/>
            </a:pPr>
            <a:r>
              <a:rPr lang="hr-HR" sz="2400" dirty="0">
                <a:latin typeface="Arial" charset="0"/>
                <a:hlinkClick r:id="rId2"/>
              </a:rPr>
              <a:t>zlatan.bajramovic@fpn.unsa.ba</a:t>
            </a:r>
            <a:r>
              <a:rPr lang="hr-HR" sz="2400" dirty="0">
                <a:latin typeface="Arial" charset="0"/>
              </a:rPr>
              <a:t> </a:t>
            </a:r>
            <a:endParaRPr lang="en-US" sz="2400" dirty="0">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5" name="Rectangle 3"/>
          <p:cNvSpPr>
            <a:spLocks noGrp="1" noChangeArrowheads="1"/>
          </p:cNvSpPr>
          <p:nvPr>
            <p:ph type="body" idx="1"/>
          </p:nvPr>
        </p:nvSpPr>
        <p:spPr>
          <a:xfrm>
            <a:off x="323850" y="260350"/>
            <a:ext cx="8569325" cy="6597650"/>
          </a:xfrm>
        </p:spPr>
        <p:txBody>
          <a:bodyPr/>
          <a:lstStyle/>
          <a:p>
            <a:pPr algn="ctr" eaLnBrk="1" hangingPunct="1">
              <a:lnSpc>
                <a:spcPct val="80000"/>
              </a:lnSpc>
              <a:buFont typeface="Wingdings" pitchFamily="2" charset="2"/>
              <a:buNone/>
              <a:defRPr/>
            </a:pPr>
            <a:r>
              <a:rPr lang="hr-HR" sz="2000" b="1">
                <a:latin typeface="Arial" charset="0"/>
              </a:rPr>
              <a:t>SIGURNOSNI RIZICI U EUROPI</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defRPr/>
            </a:pPr>
            <a:r>
              <a:rPr lang="hr-HR" sz="2000" b="1">
                <a:latin typeface="Arial" charset="0"/>
              </a:rPr>
              <a:t>Shodno Europskoj strategiji sigurnosti iz 2003.god. utvrđena je izloženost slijedećim rizicima: </a:t>
            </a:r>
          </a:p>
          <a:p>
            <a:pPr eaLnBrk="1" hangingPunct="1">
              <a:lnSpc>
                <a:spcPct val="80000"/>
              </a:lnSpc>
              <a:buFont typeface="Wingdings" pitchFamily="2" charset="2"/>
              <a:buNone/>
              <a:defRPr/>
            </a:pPr>
            <a:endParaRPr lang="hr-HR" sz="2000" b="1">
              <a:latin typeface="Arial" charset="0"/>
            </a:endParaRPr>
          </a:p>
          <a:p>
            <a:pPr eaLnBrk="1" hangingPunct="1">
              <a:lnSpc>
                <a:spcPct val="80000"/>
              </a:lnSpc>
              <a:defRPr/>
            </a:pPr>
            <a:r>
              <a:rPr lang="hr-HR" sz="2000" b="1">
                <a:latin typeface="Arial" charset="0"/>
              </a:rPr>
              <a:t>- asimetrične prijetnje (terorizam, proliferacija OMU,  regionalni oružani konflikti, organizirani kriminal, i dr.);</a:t>
            </a:r>
          </a:p>
          <a:p>
            <a:pPr eaLnBrk="1" hangingPunct="1">
              <a:lnSpc>
                <a:spcPct val="80000"/>
              </a:lnSpc>
              <a:defRPr/>
            </a:pPr>
            <a:r>
              <a:rPr lang="hr-HR" sz="2000" b="1">
                <a:latin typeface="Arial" charset="0"/>
              </a:rPr>
              <a:t>- prirodne nesreće uzrokovane hidrometeorološkim hazardima (poplave,klizišta,vjetrovi, i dr.), usljed promjene klime;</a:t>
            </a:r>
          </a:p>
          <a:p>
            <a:pPr eaLnBrk="1" hangingPunct="1">
              <a:lnSpc>
                <a:spcPct val="80000"/>
              </a:lnSpc>
              <a:defRPr/>
            </a:pPr>
            <a:r>
              <a:rPr lang="hr-HR" sz="2000" b="1">
                <a:latin typeface="Arial" charset="0"/>
              </a:rPr>
              <a:t>- prirodne nesreće uzrokovane geofizičkim hazardima (zemljotresi, vulkanske erupcije, i dr.);</a:t>
            </a:r>
          </a:p>
          <a:p>
            <a:pPr eaLnBrk="1" hangingPunct="1">
              <a:lnSpc>
                <a:spcPct val="80000"/>
              </a:lnSpc>
              <a:defRPr/>
            </a:pPr>
            <a:r>
              <a:rPr lang="hr-HR" sz="2000" b="1">
                <a:latin typeface="Arial" charset="0"/>
              </a:rPr>
              <a:t>- epidemije i pandemije zarazne bolesti uzrokovane  </a:t>
            </a:r>
          </a:p>
          <a:p>
            <a:pPr eaLnBrk="1" hangingPunct="1">
              <a:lnSpc>
                <a:spcPct val="80000"/>
              </a:lnSpc>
              <a:buFont typeface="Wingdings" pitchFamily="2" charset="2"/>
              <a:buNone/>
              <a:defRPr/>
            </a:pPr>
            <a:r>
              <a:rPr lang="hr-HR" sz="2000" b="1">
                <a:latin typeface="Arial" charset="0"/>
              </a:rPr>
              <a:t>       biološkim hazardima (epizootije, insekti i ostali vektori    </a:t>
            </a:r>
          </a:p>
          <a:p>
            <a:pPr eaLnBrk="1" hangingPunct="1">
              <a:lnSpc>
                <a:spcPct val="80000"/>
              </a:lnSpc>
              <a:buFont typeface="Wingdings" pitchFamily="2" charset="2"/>
              <a:buNone/>
              <a:defRPr/>
            </a:pPr>
            <a:r>
              <a:rPr lang="hr-HR" sz="2000" b="1">
                <a:latin typeface="Arial" charset="0"/>
              </a:rPr>
              <a:t>       prenošenja bolesti, i dr.); </a:t>
            </a:r>
          </a:p>
          <a:p>
            <a:pPr eaLnBrk="1" hangingPunct="1">
              <a:lnSpc>
                <a:spcPct val="80000"/>
              </a:lnSpc>
              <a:defRPr/>
            </a:pPr>
            <a:r>
              <a:rPr lang="hr-HR" sz="2000" b="1">
                <a:latin typeface="Arial" charset="0"/>
              </a:rPr>
              <a:t>- nesreće uzrokovane tehnološkim hazardima: u nuklearkama,  rudnicima, pri transportu opasnih materija i dr.).</a:t>
            </a:r>
            <a:endParaRPr lang="hr-HR" sz="2000">
              <a:latin typeface="Arial" charset="0"/>
            </a:endParaRPr>
          </a:p>
          <a:p>
            <a:pPr eaLnBrk="1" hangingPunct="1">
              <a:lnSpc>
                <a:spcPct val="80000"/>
              </a:lnSpc>
              <a:defRPr/>
            </a:pPr>
            <a:endParaRPr lang="hr-HR" sz="2000">
              <a:latin typeface="Arial" charset="0"/>
            </a:endParaRPr>
          </a:p>
          <a:p>
            <a:pPr eaLnBrk="1" hangingPunct="1">
              <a:lnSpc>
                <a:spcPct val="80000"/>
              </a:lnSpc>
              <a:defRPr/>
            </a:pPr>
            <a:r>
              <a:rPr lang="hr-HR" sz="2000">
                <a:latin typeface="Arial" charset="0"/>
              </a:rPr>
              <a:t>Uz prijetnje, identificirane u Europskoj sigurnosnoj strategiji, važno je spomenuti i prijetnje specijalnog djelovanja (diverzije i sabotaže) i društvenih nemira. Svih pet grupa nesreća predstavljaju opću prijetnju regionalnoj i globalnoj sigurnosti. </a:t>
            </a:r>
            <a:endParaRPr lang="en-US" sz="2000">
              <a:latin typeface="Arial"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Grp="1" noRot="1" noChangeArrowheads="1"/>
          </p:cNvSpPr>
          <p:nvPr>
            <p:ph type="title"/>
          </p:nvPr>
        </p:nvSpPr>
        <p:spPr>
          <a:xfrm>
            <a:off x="457200" y="274638"/>
            <a:ext cx="8229600" cy="417512"/>
          </a:xfrm>
        </p:spPr>
        <p:txBody>
          <a:bodyPr/>
          <a:lstStyle/>
          <a:p>
            <a:pPr algn="r" eaLnBrk="1" hangingPunct="1">
              <a:defRPr/>
            </a:pPr>
            <a:r>
              <a:rPr lang="hr-HR" sz="2000">
                <a:latin typeface="Arial" charset="0"/>
              </a:rPr>
              <a:t>LIČNA KARTA BIH</a:t>
            </a:r>
            <a:r>
              <a:rPr lang="hr-HR" sz="1600">
                <a:latin typeface="Arial" charset="0"/>
              </a:rPr>
              <a:t>                                        </a:t>
            </a:r>
            <a:r>
              <a:rPr lang="hr-HR" sz="1400">
                <a:latin typeface="Arial" charset="0"/>
              </a:rPr>
              <a:t>ZIS:t-7/9</a:t>
            </a:r>
            <a:endParaRPr lang="en-US" sz="1400">
              <a:latin typeface="Arial" charset="0"/>
            </a:endParaRPr>
          </a:p>
        </p:txBody>
      </p:sp>
      <p:pic>
        <p:nvPicPr>
          <p:cNvPr id="113667" name="Picture 5" descr="330px-Karta_BiH"/>
          <p:cNvPicPr>
            <a:picLocks noGrp="1" noChangeAspect="1" noChangeArrowheads="1"/>
          </p:cNvPicPr>
          <p:nvPr>
            <p:ph type="body" idx="1"/>
          </p:nvPr>
        </p:nvPicPr>
        <p:blipFill>
          <a:blip r:embed="rId2" cstate="print"/>
          <a:srcRect/>
          <a:stretch>
            <a:fillRect/>
          </a:stretch>
        </p:blipFill>
        <p:spPr>
          <a:xfrm>
            <a:off x="4140200" y="981075"/>
            <a:ext cx="4752975" cy="5688013"/>
          </a:xfrm>
          <a:noFill/>
        </p:spPr>
      </p:pic>
      <p:sp>
        <p:nvSpPr>
          <p:cNvPr id="113668" name="Rectangle 5"/>
          <p:cNvSpPr>
            <a:spLocks noChangeArrowheads="1"/>
          </p:cNvSpPr>
          <p:nvPr/>
        </p:nvSpPr>
        <p:spPr bwMode="auto">
          <a:xfrm>
            <a:off x="179388" y="981075"/>
            <a:ext cx="3960812" cy="5568950"/>
          </a:xfrm>
          <a:prstGeom prst="rect">
            <a:avLst/>
          </a:prstGeom>
          <a:noFill/>
          <a:ln w="9525">
            <a:noFill/>
            <a:miter lim="800000"/>
            <a:headEnd/>
            <a:tailEnd/>
          </a:ln>
        </p:spPr>
        <p:txBody>
          <a:bodyPr>
            <a:spAutoFit/>
          </a:bodyPr>
          <a:lstStyle/>
          <a:p>
            <a:pPr algn="l"/>
            <a:r>
              <a:rPr lang="hr-HR" sz="2400" b="1">
                <a:latin typeface="Arial" charset="0"/>
              </a:rPr>
              <a:t>P= 51.129 km2</a:t>
            </a:r>
            <a:r>
              <a:rPr lang="hr-HR" sz="2400">
                <a:latin typeface="Arial" charset="0"/>
              </a:rPr>
              <a:t>;</a:t>
            </a:r>
          </a:p>
          <a:p>
            <a:pPr algn="l"/>
            <a:r>
              <a:rPr lang="hr-HR" sz="2400" b="1">
                <a:latin typeface="Arial" charset="0"/>
              </a:rPr>
              <a:t> Stanovništvo=                 4. 354. 911</a:t>
            </a:r>
            <a:r>
              <a:rPr lang="hr-HR" sz="2400">
                <a:latin typeface="Arial" charset="0"/>
              </a:rPr>
              <a:t> </a:t>
            </a:r>
            <a:r>
              <a:rPr lang="hr-HR" sz="2400" b="1">
                <a:latin typeface="Arial" charset="0"/>
              </a:rPr>
              <a:t>(1991)</a:t>
            </a:r>
          </a:p>
          <a:p>
            <a:pPr algn="l"/>
            <a:r>
              <a:rPr lang="hr-HR" sz="2400" b="1">
                <a:latin typeface="Arial" charset="0"/>
              </a:rPr>
              <a:t> Graniči se sa Hrvatskom, Srbijom i Crnom Gorom;</a:t>
            </a:r>
          </a:p>
          <a:p>
            <a:pPr algn="l"/>
            <a:r>
              <a:rPr lang="hr-HR" sz="2400" b="1">
                <a:latin typeface="Arial" charset="0"/>
              </a:rPr>
              <a:t> Država je duge historije i tačka je susreta Istoka i Zapada; </a:t>
            </a:r>
          </a:p>
          <a:p>
            <a:pPr algn="l"/>
            <a:r>
              <a:rPr lang="hr-HR" sz="2400" b="1">
                <a:latin typeface="Arial" charset="0"/>
              </a:rPr>
              <a:t>Predominantno je brdsko – planinskog reljefa (85%), sa prosječnom nadmorskom visinom = 625 m.n.m (brda i planinski visovi = 0 – 2386 m).</a:t>
            </a:r>
            <a:endParaRPr lang="en-US" sz="2400" b="1">
              <a:latin typeface="Arial"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ZIS:t-7/10</a:t>
            </a:r>
            <a:endParaRPr lang="en-US" sz="1400">
              <a:latin typeface="Arial" charset="0"/>
            </a:endParaRPr>
          </a:p>
        </p:txBody>
      </p:sp>
      <p:sp>
        <p:nvSpPr>
          <p:cNvPr id="549891" name="Rectangle 3"/>
          <p:cNvSpPr>
            <a:spLocks noGrp="1" noChangeArrowheads="1"/>
          </p:cNvSpPr>
          <p:nvPr>
            <p:ph type="body" idx="1"/>
          </p:nvPr>
        </p:nvSpPr>
        <p:spPr>
          <a:xfrm>
            <a:off x="179388" y="620713"/>
            <a:ext cx="8785225" cy="6237287"/>
          </a:xfrm>
        </p:spPr>
        <p:txBody>
          <a:bodyPr/>
          <a:lstStyle/>
          <a:p>
            <a:pPr algn="ctr" eaLnBrk="1" hangingPunct="1">
              <a:lnSpc>
                <a:spcPct val="90000"/>
              </a:lnSpc>
              <a:buFont typeface="Wingdings" pitchFamily="2" charset="2"/>
              <a:buNone/>
              <a:defRPr/>
            </a:pPr>
            <a:r>
              <a:rPr lang="hr-HR" sz="2800" b="1">
                <a:latin typeface="Arial" charset="0"/>
              </a:rPr>
              <a:t>P R O C E S    E V A L U A C I J E</a:t>
            </a:r>
          </a:p>
          <a:p>
            <a:pPr eaLnBrk="1" hangingPunct="1">
              <a:lnSpc>
                <a:spcPct val="90000"/>
              </a:lnSpc>
              <a:buFont typeface="Wingdings" pitchFamily="2" charset="2"/>
              <a:buNone/>
              <a:defRPr/>
            </a:pPr>
            <a:r>
              <a:rPr lang="hr-HR" sz="2800" b="1">
                <a:latin typeface="Arial" charset="0"/>
              </a:rPr>
              <a:t>Procedura izrade Metodologije po Smjernicama UN GRIP-a uključivala je Proces evaluacije, što je podrazumijevalo:</a:t>
            </a:r>
          </a:p>
          <a:p>
            <a:pPr eaLnBrk="1" hangingPunct="1">
              <a:lnSpc>
                <a:spcPct val="90000"/>
              </a:lnSpc>
              <a:defRPr/>
            </a:pPr>
            <a:r>
              <a:rPr lang="hr-HR" sz="2800">
                <a:latin typeface="Arial" charset="0"/>
              </a:rPr>
              <a:t>Pregled političkog uređenja BiH,</a:t>
            </a:r>
          </a:p>
          <a:p>
            <a:pPr eaLnBrk="1" hangingPunct="1">
              <a:lnSpc>
                <a:spcPct val="90000"/>
              </a:lnSpc>
              <a:defRPr/>
            </a:pPr>
            <a:r>
              <a:rPr lang="hr-HR" sz="2800">
                <a:latin typeface="Arial" charset="0"/>
              </a:rPr>
              <a:t>Predstavljanje organizacije sistema ZiS u BiH,</a:t>
            </a:r>
          </a:p>
          <a:p>
            <a:pPr eaLnBrk="1" hangingPunct="1">
              <a:lnSpc>
                <a:spcPct val="90000"/>
              </a:lnSpc>
              <a:defRPr/>
            </a:pPr>
            <a:r>
              <a:rPr lang="hr-HR" sz="2800">
                <a:latin typeface="Arial" charset="0"/>
              </a:rPr>
              <a:t>Izvršni zadatak, svrha, ciljevi i očekivani rezultati,</a:t>
            </a:r>
          </a:p>
          <a:p>
            <a:pPr eaLnBrk="1" hangingPunct="1">
              <a:lnSpc>
                <a:spcPct val="90000"/>
              </a:lnSpc>
              <a:defRPr/>
            </a:pPr>
            <a:r>
              <a:rPr lang="hr-HR" sz="2800">
                <a:latin typeface="Arial" charset="0"/>
              </a:rPr>
              <a:t>Aktivnosti konsultanta,</a:t>
            </a:r>
          </a:p>
          <a:p>
            <a:pPr eaLnBrk="1" hangingPunct="1">
              <a:lnSpc>
                <a:spcPct val="90000"/>
              </a:lnSpc>
              <a:defRPr/>
            </a:pPr>
            <a:r>
              <a:rPr lang="hr-HR" sz="2800">
                <a:latin typeface="Arial" charset="0"/>
              </a:rPr>
              <a:t>Analiza i evaluacija,</a:t>
            </a:r>
          </a:p>
          <a:p>
            <a:pPr eaLnBrk="1" hangingPunct="1">
              <a:lnSpc>
                <a:spcPct val="90000"/>
              </a:lnSpc>
              <a:defRPr/>
            </a:pPr>
            <a:r>
              <a:rPr lang="hr-HR" sz="2800">
                <a:latin typeface="Arial" charset="0"/>
              </a:rPr>
              <a:t>Evaluacija situacije u BiH,</a:t>
            </a:r>
          </a:p>
          <a:p>
            <a:pPr eaLnBrk="1" hangingPunct="1">
              <a:lnSpc>
                <a:spcPct val="90000"/>
              </a:lnSpc>
              <a:defRPr/>
            </a:pPr>
            <a:r>
              <a:rPr lang="hr-HR" sz="2800">
                <a:latin typeface="Arial" charset="0"/>
              </a:rPr>
              <a:t>Zakonska regulativa u BiH u oblasti ZiS,</a:t>
            </a:r>
          </a:p>
          <a:p>
            <a:pPr eaLnBrk="1" hangingPunct="1">
              <a:lnSpc>
                <a:spcPct val="90000"/>
              </a:lnSpc>
              <a:defRPr/>
            </a:pPr>
            <a:r>
              <a:rPr lang="hr-HR" sz="2800">
                <a:latin typeface="Arial" charset="0"/>
              </a:rPr>
              <a:t>Zaključci, ciljevi, preporuke i očekujući krajnji rezultati  Procjene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a:xfrm>
            <a:off x="457200" y="188913"/>
            <a:ext cx="8229600" cy="3384550"/>
          </a:xfrm>
        </p:spPr>
        <p:txBody>
          <a:bodyPr/>
          <a:lstStyle/>
          <a:p>
            <a:pPr algn="l" eaLnBrk="1" hangingPunct="1">
              <a:defRPr/>
            </a:pPr>
            <a:r>
              <a:rPr lang="hr-HR" sz="1200" dirty="0">
                <a:latin typeface="Arial" charset="0"/>
              </a:rPr>
              <a:t>                                                                                                                                                                      </a:t>
            </a:r>
            <a:r>
              <a:rPr lang="hr-HR" sz="1400" dirty="0">
                <a:latin typeface="Arial" charset="0"/>
              </a:rPr>
              <a:t> ZIS:t-7/11</a:t>
            </a:r>
            <a:r>
              <a:rPr lang="hr-HR" sz="1200" dirty="0">
                <a:latin typeface="Arial" charset="0"/>
              </a:rPr>
              <a:t/>
            </a:r>
            <a:br>
              <a:rPr lang="hr-HR" sz="1200" dirty="0">
                <a:latin typeface="Arial" charset="0"/>
              </a:rPr>
            </a:br>
            <a:r>
              <a:rPr lang="hr-HR" sz="1200" dirty="0">
                <a:latin typeface="Arial" charset="0"/>
              </a:rPr>
              <a:t/>
            </a:r>
            <a:br>
              <a:rPr lang="hr-HR" sz="1200" dirty="0">
                <a:latin typeface="Arial" charset="0"/>
              </a:rPr>
            </a:br>
            <a:r>
              <a:rPr lang="hr-HR" sz="1200" dirty="0">
                <a:latin typeface="Arial" charset="0"/>
              </a:rPr>
              <a:t>                                 </a:t>
            </a:r>
            <a:r>
              <a:rPr lang="hr-HR" sz="1800" dirty="0">
                <a:latin typeface="Arial" charset="0"/>
              </a:rPr>
              <a:t>EVALUACIJA METODOLOGIJE RAZVIJENIH ZEMALJA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t>
            </a:r>
            <a:br>
              <a:rPr lang="hr-HR" sz="1800" dirty="0">
                <a:latin typeface="Arial" charset="0"/>
              </a:rPr>
            </a:br>
            <a:r>
              <a:rPr lang="hr-HR" sz="1800" dirty="0">
                <a:latin typeface="Arial" charset="0"/>
              </a:rPr>
              <a:t>                                                                                    Smjernice</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t>
            </a:r>
            <a:br>
              <a:rPr lang="hr-HR" sz="1800" dirty="0">
                <a:latin typeface="Arial" charset="0"/>
              </a:rPr>
            </a:br>
            <a:r>
              <a:rPr lang="hr-HR" sz="1800" dirty="0">
                <a:latin typeface="Arial" charset="0"/>
              </a:rPr>
              <a:t>Izvještavanje o provedbi</a:t>
            </a:r>
            <a:endParaRPr lang="en-US" sz="1200" dirty="0">
              <a:latin typeface="Arial" charset="0"/>
            </a:endParaRPr>
          </a:p>
        </p:txBody>
      </p:sp>
      <p:graphicFrame>
        <p:nvGraphicFramePr>
          <p:cNvPr id="2" name="Diagram 1">
            <a:extLst>
              <a:ext uri="{FF2B5EF4-FFF2-40B4-BE49-F238E27FC236}">
                <a16:creationId xmlns:a16="http://schemas.microsoft.com/office/drawing/2014/main" xmlns="" id="{CDE3D36E-E76A-46E8-BC16-D458797AB559}"/>
              </a:ext>
            </a:extLst>
          </p:cNvPr>
          <p:cNvGraphicFramePr/>
          <p:nvPr>
            <p:extLst>
              <p:ext uri="{D42A27DB-BD31-4B8C-83A1-F6EECF244321}">
                <p14:modId xmlns:p14="http://schemas.microsoft.com/office/powerpoint/2010/main" val="1114724799"/>
              </p:ext>
            </p:extLst>
          </p:nvPr>
        </p:nvGraphicFramePr>
        <p:xfrm>
          <a:off x="971604" y="1600202"/>
          <a:ext cx="7128776" cy="45630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32" name="Line 15"/>
          <p:cNvSpPr>
            <a:spLocks noChangeShapeType="1"/>
          </p:cNvSpPr>
          <p:nvPr/>
        </p:nvSpPr>
        <p:spPr bwMode="auto">
          <a:xfrm>
            <a:off x="5076825" y="2060575"/>
            <a:ext cx="2807543" cy="3600450"/>
          </a:xfrm>
          <a:prstGeom prst="line">
            <a:avLst/>
          </a:prstGeom>
          <a:noFill/>
          <a:ln w="38100">
            <a:solidFill>
              <a:schemeClr val="tx1"/>
            </a:solidFill>
            <a:round/>
            <a:headEnd/>
            <a:tailEnd type="triangle" w="med" len="med"/>
          </a:ln>
        </p:spPr>
        <p:txBody>
          <a:bodyPr/>
          <a:lstStyle/>
          <a:p>
            <a:endParaRPr lang="en-US"/>
          </a:p>
        </p:txBody>
      </p:sp>
      <p:sp>
        <p:nvSpPr>
          <p:cNvPr id="1033" name="Line 16"/>
          <p:cNvSpPr>
            <a:spLocks noChangeShapeType="1"/>
          </p:cNvSpPr>
          <p:nvPr/>
        </p:nvSpPr>
        <p:spPr bwMode="auto">
          <a:xfrm flipH="1">
            <a:off x="2124075" y="6308725"/>
            <a:ext cx="4968875" cy="0"/>
          </a:xfrm>
          <a:prstGeom prst="line">
            <a:avLst/>
          </a:prstGeom>
          <a:noFill/>
          <a:ln w="38100">
            <a:solidFill>
              <a:schemeClr val="tx1"/>
            </a:solidFill>
            <a:round/>
            <a:headEnd/>
            <a:tailEnd type="triangle" w="med" len="med"/>
          </a:ln>
        </p:spPr>
        <p:txBody>
          <a:bodyPr/>
          <a:lstStyle/>
          <a:p>
            <a:endParaRPr lang="en-US"/>
          </a:p>
        </p:txBody>
      </p:sp>
      <p:sp>
        <p:nvSpPr>
          <p:cNvPr id="1034" name="Line 17"/>
          <p:cNvSpPr>
            <a:spLocks noChangeShapeType="1"/>
          </p:cNvSpPr>
          <p:nvPr/>
        </p:nvSpPr>
        <p:spPr bwMode="auto">
          <a:xfrm flipV="1">
            <a:off x="1043620" y="1989138"/>
            <a:ext cx="2952118" cy="3600450"/>
          </a:xfrm>
          <a:prstGeom prst="line">
            <a:avLst/>
          </a:prstGeom>
          <a:noFill/>
          <a:ln w="38100">
            <a:solidFill>
              <a:schemeClr val="tx1"/>
            </a:solidFill>
            <a:round/>
            <a:headEnd/>
            <a:tailEnd type="triangle" w="med" len="med"/>
          </a:ln>
        </p:spPr>
        <p:txBody>
          <a:bodyPr/>
          <a:lstStyle/>
          <a:p>
            <a:endParaRPr lang="en-US"/>
          </a:p>
        </p:txBody>
      </p:sp>
      <p:sp>
        <p:nvSpPr>
          <p:cNvPr id="1035" name="Line 18"/>
          <p:cNvSpPr>
            <a:spLocks noChangeShapeType="1"/>
          </p:cNvSpPr>
          <p:nvPr/>
        </p:nvSpPr>
        <p:spPr bwMode="auto">
          <a:xfrm>
            <a:off x="5076825" y="1196975"/>
            <a:ext cx="0" cy="719138"/>
          </a:xfrm>
          <a:prstGeom prst="line">
            <a:avLst/>
          </a:prstGeom>
          <a:noFill/>
          <a:ln w="38100">
            <a:solidFill>
              <a:schemeClr val="tx1"/>
            </a:solidFill>
            <a:round/>
            <a:headEnd/>
            <a:tailEnd type="triangle" w="med" len="med"/>
          </a:ln>
        </p:spPr>
        <p:txBody>
          <a:bodyPr/>
          <a:lstStyle/>
          <a:p>
            <a:endParaRPr lang="en-US"/>
          </a:p>
        </p:txBody>
      </p:sp>
      <p:sp>
        <p:nvSpPr>
          <p:cNvPr id="1036" name="Line 19"/>
          <p:cNvSpPr>
            <a:spLocks noChangeShapeType="1"/>
          </p:cNvSpPr>
          <p:nvPr/>
        </p:nvSpPr>
        <p:spPr bwMode="auto">
          <a:xfrm flipV="1">
            <a:off x="3995738" y="1196975"/>
            <a:ext cx="0" cy="647700"/>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p:cNvSpPr>
            <a:spLocks noGrp="1" noRot="1" noChangeArrowheads="1"/>
          </p:cNvSpPr>
          <p:nvPr>
            <p:ph type="title"/>
          </p:nvPr>
        </p:nvSpPr>
        <p:spPr>
          <a:xfrm>
            <a:off x="457200" y="274638"/>
            <a:ext cx="8229600" cy="3441700"/>
          </a:xfrm>
        </p:spPr>
        <p:txBody>
          <a:bodyPr/>
          <a:lstStyle/>
          <a:p>
            <a:pPr algn="l" eaLnBrk="1" hangingPunct="1">
              <a:defRPr/>
            </a:pPr>
            <a:r>
              <a:rPr lang="hr-HR" sz="1400" dirty="0">
                <a:latin typeface="Arial" charset="0"/>
              </a:rPr>
              <a:t>                                                                                                                                                  ZIS:t-7/12</a:t>
            </a:r>
            <a:br>
              <a:rPr lang="hr-HR" sz="1400" dirty="0">
                <a:latin typeface="Arial" charset="0"/>
              </a:rPr>
            </a:br>
            <a:r>
              <a:rPr lang="hr-HR" sz="1400" dirty="0">
                <a:latin typeface="Arial" charset="0"/>
              </a:rPr>
              <a:t>                 </a:t>
            </a:r>
            <a:r>
              <a:rPr lang="hr-HR" sz="1800" dirty="0">
                <a:latin typeface="Arial" charset="0"/>
              </a:rPr>
              <a:t>EVALUACIJA METODOLOGIJE ZEMALJA BIVŠE JUGOSLAVIJE</a:t>
            </a:r>
            <a:br>
              <a:rPr lang="hr-HR" sz="1800" dirty="0">
                <a:latin typeface="Arial" charset="0"/>
              </a:rPr>
            </a:br>
            <a:r>
              <a:rPr lang="hr-HR" sz="1800" dirty="0">
                <a:latin typeface="Arial" charset="0"/>
              </a:rPr>
              <a:t/>
            </a:r>
            <a:br>
              <a:rPr lang="hr-HR" sz="1800" dirty="0">
                <a:latin typeface="Arial" charset="0"/>
              </a:rPr>
            </a:br>
            <a:r>
              <a:rPr lang="hr-HR" sz="1800" u="sng" dirty="0">
                <a:latin typeface="Arial" charset="0"/>
              </a:rPr>
              <a:t>Studija slučaja BiH</a:t>
            </a:r>
            <a:r>
              <a:rPr lang="hr-HR" sz="1800" dirty="0">
                <a:latin typeface="Arial" charset="0"/>
              </a:rPr>
              <a:t>                                                            Smjernice</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
            </a:r>
            <a:br>
              <a:rPr lang="hr-HR" sz="1800" dirty="0">
                <a:latin typeface="Arial" charset="0"/>
              </a:rPr>
            </a:br>
            <a:r>
              <a:rPr lang="hr-HR" sz="1800" dirty="0">
                <a:latin typeface="Arial" charset="0"/>
              </a:rPr>
              <a:t>Izvještavanje</a:t>
            </a:r>
            <a:br>
              <a:rPr lang="hr-HR" sz="1800" dirty="0">
                <a:latin typeface="Arial" charset="0"/>
              </a:rPr>
            </a:br>
            <a:endParaRPr lang="en-US" sz="1400" dirty="0">
              <a:latin typeface="Arial" charset="0"/>
            </a:endParaRPr>
          </a:p>
        </p:txBody>
      </p:sp>
      <p:graphicFrame>
        <p:nvGraphicFramePr>
          <p:cNvPr id="2" name="Diagram 1">
            <a:extLst>
              <a:ext uri="{FF2B5EF4-FFF2-40B4-BE49-F238E27FC236}">
                <a16:creationId xmlns:a16="http://schemas.microsoft.com/office/drawing/2014/main" xmlns="" id="{BCF572EF-58F1-4B10-89D3-125DE97C82FA}"/>
              </a:ext>
            </a:extLst>
          </p:cNvPr>
          <p:cNvGraphicFramePr/>
          <p:nvPr>
            <p:extLst>
              <p:ext uri="{D42A27DB-BD31-4B8C-83A1-F6EECF244321}">
                <p14:modId xmlns:p14="http://schemas.microsoft.com/office/powerpoint/2010/main" val="273299016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57" name="Line 11"/>
          <p:cNvSpPr>
            <a:spLocks noChangeShapeType="1"/>
          </p:cNvSpPr>
          <p:nvPr/>
        </p:nvSpPr>
        <p:spPr bwMode="auto">
          <a:xfrm>
            <a:off x="5148263" y="1844675"/>
            <a:ext cx="2952124" cy="3240088"/>
          </a:xfrm>
          <a:prstGeom prst="line">
            <a:avLst/>
          </a:prstGeom>
          <a:noFill/>
          <a:ln w="38100">
            <a:solidFill>
              <a:schemeClr val="tx1"/>
            </a:solidFill>
            <a:round/>
            <a:headEnd/>
            <a:tailEnd type="triangle" w="med" len="med"/>
          </a:ln>
        </p:spPr>
        <p:txBody>
          <a:bodyPr/>
          <a:lstStyle/>
          <a:p>
            <a:endParaRPr lang="en-US"/>
          </a:p>
        </p:txBody>
      </p:sp>
      <p:sp>
        <p:nvSpPr>
          <p:cNvPr id="2058" name="Line 12"/>
          <p:cNvSpPr>
            <a:spLocks noChangeShapeType="1"/>
          </p:cNvSpPr>
          <p:nvPr/>
        </p:nvSpPr>
        <p:spPr bwMode="auto">
          <a:xfrm flipH="1">
            <a:off x="2051050" y="6308725"/>
            <a:ext cx="4968875" cy="0"/>
          </a:xfrm>
          <a:prstGeom prst="line">
            <a:avLst/>
          </a:prstGeom>
          <a:noFill/>
          <a:ln w="38100">
            <a:solidFill>
              <a:schemeClr val="tx1"/>
            </a:solidFill>
            <a:round/>
            <a:headEnd/>
            <a:tailEnd type="triangle" w="med" len="med"/>
          </a:ln>
        </p:spPr>
        <p:txBody>
          <a:bodyPr/>
          <a:lstStyle/>
          <a:p>
            <a:endParaRPr lang="en-US"/>
          </a:p>
        </p:txBody>
      </p:sp>
      <p:sp>
        <p:nvSpPr>
          <p:cNvPr id="2059" name="Line 13"/>
          <p:cNvSpPr>
            <a:spLocks noChangeShapeType="1"/>
          </p:cNvSpPr>
          <p:nvPr/>
        </p:nvSpPr>
        <p:spPr bwMode="auto">
          <a:xfrm flipV="1">
            <a:off x="755581" y="1844675"/>
            <a:ext cx="3240158" cy="3413125"/>
          </a:xfrm>
          <a:prstGeom prst="line">
            <a:avLst/>
          </a:prstGeom>
          <a:noFill/>
          <a:ln w="38100">
            <a:solidFill>
              <a:schemeClr val="tx1"/>
            </a:solidFill>
            <a:round/>
            <a:headEnd/>
            <a:tailEnd type="triangle" w="med" len="med"/>
          </a:ln>
        </p:spPr>
        <p:txBody>
          <a:bodyPr/>
          <a:lstStyle/>
          <a:p>
            <a:endParaRPr lang="en-US"/>
          </a:p>
        </p:txBody>
      </p:sp>
      <p:sp>
        <p:nvSpPr>
          <p:cNvPr id="2060" name="Line 14"/>
          <p:cNvSpPr>
            <a:spLocks noChangeShapeType="1"/>
          </p:cNvSpPr>
          <p:nvPr/>
        </p:nvSpPr>
        <p:spPr bwMode="auto">
          <a:xfrm>
            <a:off x="5148263" y="1125538"/>
            <a:ext cx="0" cy="647700"/>
          </a:xfrm>
          <a:prstGeom prst="line">
            <a:avLst/>
          </a:prstGeom>
          <a:noFill/>
          <a:ln w="38100">
            <a:solidFill>
              <a:schemeClr val="tx1"/>
            </a:solidFill>
            <a:round/>
            <a:headEnd/>
            <a:tailEnd type="triangle" w="med" len="med"/>
          </a:ln>
        </p:spPr>
        <p:txBody>
          <a:bodyPr/>
          <a:lstStyle/>
          <a:p>
            <a:endParaRPr lang="en-US"/>
          </a:p>
        </p:txBody>
      </p:sp>
      <p:sp>
        <p:nvSpPr>
          <p:cNvPr id="2061" name="Line 15"/>
          <p:cNvSpPr>
            <a:spLocks noChangeShapeType="1"/>
          </p:cNvSpPr>
          <p:nvPr/>
        </p:nvSpPr>
        <p:spPr bwMode="auto">
          <a:xfrm flipV="1">
            <a:off x="3995738" y="1196975"/>
            <a:ext cx="0" cy="576263"/>
          </a:xfrm>
          <a:prstGeom prst="line">
            <a:avLst/>
          </a:prstGeom>
          <a:noFill/>
          <a:ln w="38100">
            <a:solidFill>
              <a:schemeClr val="tx1"/>
            </a:solidFill>
            <a:round/>
            <a:headEnd/>
            <a:tailEnd type="triangle" w="med" len="med"/>
          </a:ln>
        </p:spPr>
        <p:txBody>
          <a:bodyPr/>
          <a:lstStyle/>
          <a:p>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ZIS:t-7/13</a:t>
            </a:r>
            <a:endParaRPr lang="en-US" sz="1400">
              <a:latin typeface="Arial" charset="0"/>
            </a:endParaRPr>
          </a:p>
        </p:txBody>
      </p:sp>
      <p:sp>
        <p:nvSpPr>
          <p:cNvPr id="555011" name="Rectangle 3"/>
          <p:cNvSpPr>
            <a:spLocks noGrp="1" noChangeArrowheads="1"/>
          </p:cNvSpPr>
          <p:nvPr>
            <p:ph type="body" idx="1"/>
          </p:nvPr>
        </p:nvSpPr>
        <p:spPr>
          <a:xfrm>
            <a:off x="250825" y="692150"/>
            <a:ext cx="8642350" cy="6165850"/>
          </a:xfrm>
        </p:spPr>
        <p:txBody>
          <a:bodyPr/>
          <a:lstStyle/>
          <a:p>
            <a:pPr algn="ctr" eaLnBrk="1" hangingPunct="1">
              <a:buFont typeface="Wingdings" pitchFamily="2" charset="2"/>
              <a:buNone/>
              <a:defRPr/>
            </a:pPr>
            <a:r>
              <a:rPr lang="hr-HR">
                <a:latin typeface="Arial" charset="0"/>
              </a:rPr>
              <a:t>IZRADA METODOLOGIJE</a:t>
            </a:r>
          </a:p>
          <a:p>
            <a:pPr algn="ctr" eaLnBrk="1" hangingPunct="1">
              <a:buFont typeface="Wingdings" pitchFamily="2" charset="2"/>
              <a:buNone/>
              <a:defRPr/>
            </a:pPr>
            <a:endParaRPr lang="hr-HR">
              <a:latin typeface="Arial" charset="0"/>
            </a:endParaRPr>
          </a:p>
          <a:p>
            <a:pPr eaLnBrk="1" hangingPunct="1">
              <a:buFont typeface="Wingdings" pitchFamily="2" charset="2"/>
              <a:buNone/>
              <a:defRPr/>
            </a:pPr>
            <a:r>
              <a:rPr lang="hr-HR" sz="2800" b="1">
                <a:latin typeface="Arial" charset="0"/>
              </a:rPr>
              <a:t>Strukturu Metodologije, shodno Jedinstvenim pravilima za izradu propisa u institucijama BiH (“Službeni glasnik BiH” broj:11/05)</a:t>
            </a:r>
            <a:r>
              <a:rPr lang="hr-HR" sz="2800">
                <a:latin typeface="Arial" charset="0"/>
              </a:rPr>
              <a:t>, čini</a:t>
            </a:r>
            <a:r>
              <a:rPr lang="hr-HR" sz="2400">
                <a:latin typeface="Arial" charset="0"/>
              </a:rPr>
              <a:t>:</a:t>
            </a:r>
          </a:p>
          <a:p>
            <a:pPr eaLnBrk="1" hangingPunct="1">
              <a:buFont typeface="Wingdings" pitchFamily="2" charset="2"/>
              <a:buNone/>
              <a:defRPr/>
            </a:pPr>
            <a:r>
              <a:rPr lang="hr-HR" sz="2400">
                <a:latin typeface="Arial" charset="0"/>
              </a:rPr>
              <a:t>	</a:t>
            </a:r>
            <a:r>
              <a:rPr lang="hr-HR" sz="2400" b="1">
                <a:latin typeface="Arial" charset="0"/>
              </a:rPr>
              <a:t>PREAMBULA</a:t>
            </a:r>
            <a:endParaRPr lang="hr-HR" sz="2400">
              <a:latin typeface="Arial" charset="0"/>
            </a:endParaRPr>
          </a:p>
          <a:p>
            <a:pPr eaLnBrk="1" hangingPunct="1">
              <a:defRPr/>
            </a:pPr>
            <a:r>
              <a:rPr lang="hr-HR" sz="2400" b="1">
                <a:latin typeface="Arial" charset="0"/>
              </a:rPr>
              <a:t>PRVI DIO</a:t>
            </a:r>
            <a:r>
              <a:rPr lang="hr-HR" sz="2400">
                <a:latin typeface="Arial" charset="0"/>
              </a:rPr>
              <a:t> – OPĆE ODREDBE,</a:t>
            </a:r>
          </a:p>
          <a:p>
            <a:pPr eaLnBrk="1" hangingPunct="1">
              <a:defRPr/>
            </a:pPr>
            <a:r>
              <a:rPr lang="hr-HR" sz="2400" b="1">
                <a:latin typeface="Arial" charset="0"/>
              </a:rPr>
              <a:t>DRUGI DIO</a:t>
            </a:r>
            <a:r>
              <a:rPr lang="hr-HR" sz="2400">
                <a:latin typeface="Arial" charset="0"/>
              </a:rPr>
              <a:t> – METODOLOŠKI OKVIR ZA IZRADU </a:t>
            </a:r>
          </a:p>
          <a:p>
            <a:pPr eaLnBrk="1" hangingPunct="1">
              <a:buFont typeface="Wingdings" pitchFamily="2" charset="2"/>
              <a:buNone/>
              <a:defRPr/>
            </a:pPr>
            <a:r>
              <a:rPr lang="hr-HR" sz="2400">
                <a:latin typeface="Arial" charset="0"/>
              </a:rPr>
              <a:t>                              PROCJENE UGROŽENOSTI,</a:t>
            </a:r>
          </a:p>
          <a:p>
            <a:pPr eaLnBrk="1" hangingPunct="1">
              <a:defRPr/>
            </a:pPr>
            <a:r>
              <a:rPr lang="hr-HR" sz="2400" b="1">
                <a:latin typeface="Arial" charset="0"/>
              </a:rPr>
              <a:t>TREĆI DIO</a:t>
            </a:r>
            <a:r>
              <a:rPr lang="hr-HR" sz="2400">
                <a:latin typeface="Arial" charset="0"/>
              </a:rPr>
              <a:t> – INSTRUKCIJE ZA IZRADU PROCJENE </a:t>
            </a:r>
          </a:p>
          <a:p>
            <a:pPr eaLnBrk="1" hangingPunct="1">
              <a:buFont typeface="Wingdings" pitchFamily="2" charset="2"/>
              <a:buNone/>
              <a:defRPr/>
            </a:pPr>
            <a:r>
              <a:rPr lang="hr-HR" sz="2400">
                <a:latin typeface="Arial" charset="0"/>
              </a:rPr>
              <a:t>                             UGROŽENOSTI</a:t>
            </a:r>
          </a:p>
          <a:p>
            <a:pPr eaLnBrk="1" hangingPunct="1">
              <a:defRPr/>
            </a:pPr>
            <a:r>
              <a:rPr lang="hr-HR" sz="2400" b="1">
                <a:latin typeface="Arial" charset="0"/>
              </a:rPr>
              <a:t>ČETVRTIO DIO</a:t>
            </a:r>
            <a:r>
              <a:rPr lang="hr-HR" sz="2400">
                <a:latin typeface="Arial" charset="0"/>
              </a:rPr>
              <a:t> – PRELAZNE I ZAVRŠNE ODREDBE</a:t>
            </a:r>
          </a:p>
          <a:p>
            <a:pPr eaLnBrk="1" hangingPunct="1">
              <a:buFont typeface="Wingdings" pitchFamily="2" charset="2"/>
              <a:buNone/>
              <a:defRPr/>
            </a:pPr>
            <a:endParaRPr lang="hr-HR">
              <a:latin typeface="Arial"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ZIS:t-7/13</a:t>
            </a:r>
            <a:endParaRPr lang="en-US" sz="1400">
              <a:latin typeface="Arial" charset="0"/>
            </a:endParaRPr>
          </a:p>
        </p:txBody>
      </p:sp>
      <p:sp>
        <p:nvSpPr>
          <p:cNvPr id="556035" name="Rectangle 3"/>
          <p:cNvSpPr>
            <a:spLocks noGrp="1" noChangeArrowheads="1"/>
          </p:cNvSpPr>
          <p:nvPr>
            <p:ph type="body" idx="1"/>
          </p:nvPr>
        </p:nvSpPr>
        <p:spPr>
          <a:xfrm>
            <a:off x="250825" y="692150"/>
            <a:ext cx="8642350" cy="6165850"/>
          </a:xfrm>
        </p:spPr>
        <p:txBody>
          <a:bodyPr/>
          <a:lstStyle/>
          <a:p>
            <a:pPr marL="609600" indent="-609600" eaLnBrk="1" hangingPunct="1">
              <a:buFont typeface="Wingdings" pitchFamily="2" charset="2"/>
              <a:buNone/>
              <a:defRPr/>
            </a:pPr>
            <a:endParaRPr lang="hr-HR" sz="2400" b="1">
              <a:latin typeface="Arial" charset="0"/>
            </a:endParaRPr>
          </a:p>
          <a:p>
            <a:pPr marL="609600" indent="-609600" eaLnBrk="1" hangingPunct="1">
              <a:buFont typeface="Wingdings" pitchFamily="2" charset="2"/>
              <a:buNone/>
              <a:defRPr/>
            </a:pPr>
            <a:r>
              <a:rPr lang="hr-HR" sz="2400" b="1">
                <a:latin typeface="Arial" charset="0"/>
              </a:rPr>
              <a:t>PREAMBULA – </a:t>
            </a:r>
            <a:r>
              <a:rPr lang="hr-HR" sz="2400">
                <a:latin typeface="Arial" charset="0"/>
              </a:rPr>
              <a:t>poziv na odredbe Okvirnog zakona o zaštiti i spašavanju u BiH</a:t>
            </a:r>
          </a:p>
          <a:p>
            <a:pPr marL="609600" indent="-609600" eaLnBrk="1" hangingPunct="1">
              <a:buFont typeface="Wingdings" pitchFamily="2" charset="2"/>
              <a:buNone/>
              <a:defRPr/>
            </a:pPr>
            <a:r>
              <a:rPr lang="hr-HR" sz="2400" b="1">
                <a:latin typeface="Arial" charset="0"/>
              </a:rPr>
              <a:t>1.    PRVI DIO</a:t>
            </a:r>
            <a:r>
              <a:rPr lang="hr-HR" sz="2400">
                <a:latin typeface="Arial" charset="0"/>
              </a:rPr>
              <a:t> – Općim odredbama se kroz 5 članova uređuju: predmet, obim primjene, principi, svrha, ciljevi i definicije.</a:t>
            </a:r>
          </a:p>
          <a:p>
            <a:pPr marL="609600" indent="-609600" eaLnBrk="1" hangingPunct="1">
              <a:buFontTx/>
              <a:buNone/>
              <a:defRPr/>
            </a:pPr>
            <a:r>
              <a:rPr lang="hr-HR" sz="2400" b="1">
                <a:latin typeface="Arial" charset="0"/>
              </a:rPr>
              <a:t>2.    DRUGI DIO</a:t>
            </a:r>
            <a:r>
              <a:rPr lang="hr-HR" sz="2400">
                <a:latin typeface="Arial" charset="0"/>
              </a:rPr>
              <a:t> – U Metodološkom okviru za izradu Procjene ugroženosti kroz 12 članova, razrađenim u 2 poglavlja i 4 odjeljka, utvrđuju se: nosioci izrade, način pripremanja i sadržaj, karakteristike teritorije, identifikacija i analiza rizika – realnih, potencijalnih i rizika sa prekograničnim efektima, identifikacija elemenata izloženih riziku, analiza mjera zaštite i spašavanja, zaključci i preporuke sa prilozima – karte i ostali studijsko – analitički podaci. </a:t>
            </a:r>
          </a:p>
          <a:p>
            <a:pPr marL="609600" indent="-609600" eaLnBrk="1" hangingPunct="1">
              <a:buFont typeface="Wingdings" pitchFamily="2" charset="2"/>
              <a:buNone/>
              <a:defRPr/>
            </a:pPr>
            <a:endParaRPr lang="en-US">
              <a:latin typeface="Arial"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ZIS:t-7/14</a:t>
            </a:r>
            <a:endParaRPr lang="en-US" sz="1400">
              <a:latin typeface="Arial" charset="0"/>
            </a:endParaRPr>
          </a:p>
        </p:txBody>
      </p:sp>
      <p:sp>
        <p:nvSpPr>
          <p:cNvPr id="557059" name="Rectangle 3"/>
          <p:cNvSpPr>
            <a:spLocks noGrp="1" noChangeArrowheads="1"/>
          </p:cNvSpPr>
          <p:nvPr>
            <p:ph type="body" idx="1"/>
          </p:nvPr>
        </p:nvSpPr>
        <p:spPr>
          <a:xfrm>
            <a:off x="323850" y="620713"/>
            <a:ext cx="8569325" cy="6237287"/>
          </a:xfrm>
        </p:spPr>
        <p:txBody>
          <a:bodyPr/>
          <a:lstStyle/>
          <a:p>
            <a:pPr eaLnBrk="1" hangingPunct="1">
              <a:buFont typeface="Wingdings" pitchFamily="2" charset="2"/>
              <a:buNone/>
              <a:defRPr/>
            </a:pPr>
            <a:endParaRPr lang="hr-HR" sz="2400" b="1">
              <a:latin typeface="Arial" charset="0"/>
            </a:endParaRPr>
          </a:p>
          <a:p>
            <a:pPr eaLnBrk="1" hangingPunct="1">
              <a:buFont typeface="Wingdings" pitchFamily="2" charset="2"/>
              <a:buNone/>
              <a:defRPr/>
            </a:pPr>
            <a:r>
              <a:rPr lang="hr-HR" sz="2400" b="1">
                <a:latin typeface="Arial" charset="0"/>
              </a:rPr>
              <a:t>3. TREĆI DIO</a:t>
            </a:r>
            <a:r>
              <a:rPr lang="hr-HR" sz="2400">
                <a:latin typeface="Arial" charset="0"/>
              </a:rPr>
              <a:t> – U Instrukcijama za izradu procjene   ugroženosti se kroz 3 člana daju upute i preporuke o načinu izrade Procjene ugroženosti, odnosno: o formiranju Ekspertne radne grupe, o vrsti podataka koje treba da sadrži procjena, te o rezultatima koje treba da se na osnovu primjene Metodologije ostvare Procjenom ugroženosti. </a:t>
            </a:r>
          </a:p>
          <a:p>
            <a:pPr eaLnBrk="1" hangingPunct="1">
              <a:buFont typeface="Wingdings" pitchFamily="2" charset="2"/>
              <a:buNone/>
              <a:defRPr/>
            </a:pPr>
            <a:r>
              <a:rPr lang="hr-HR" sz="2400" b="1">
                <a:latin typeface="Arial" charset="0"/>
              </a:rPr>
              <a:t>4. ČETVRTI DIO</a:t>
            </a:r>
            <a:r>
              <a:rPr lang="hr-HR" sz="2400">
                <a:latin typeface="Arial" charset="0"/>
              </a:rPr>
              <a:t> – U prelaznim i završnim odredbama se kroz 7 članova, razrađenih u dva poglavlja utvrđuju pitanja: pohranjivanja i čuvanja procjene, usklađivanja procjene ugroženosti, ažuriranja procjene, nadzora i kontrole (nadzor je u entitetima), izvještavanja, diseminacije rezultata procjene i informiranja javnosti, stupanja na snagu i objave.</a:t>
            </a:r>
            <a:endParaRPr lang="en-US" sz="2400">
              <a:latin typeface="Arial"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ZIS:t-7/15</a:t>
            </a:r>
            <a:endParaRPr lang="en-US" sz="1400">
              <a:latin typeface="Arial" charset="0"/>
            </a:endParaRPr>
          </a:p>
        </p:txBody>
      </p:sp>
      <p:sp>
        <p:nvSpPr>
          <p:cNvPr id="558083" name="Rectangle 3"/>
          <p:cNvSpPr>
            <a:spLocks noGrp="1" noChangeArrowheads="1"/>
          </p:cNvSpPr>
          <p:nvPr>
            <p:ph type="body" idx="1"/>
          </p:nvPr>
        </p:nvSpPr>
        <p:spPr>
          <a:xfrm>
            <a:off x="250825" y="620713"/>
            <a:ext cx="8642350" cy="6237287"/>
          </a:xfrm>
        </p:spPr>
        <p:txBody>
          <a:bodyPr/>
          <a:lstStyle/>
          <a:p>
            <a:pPr algn="ctr" eaLnBrk="1" hangingPunct="1">
              <a:buFont typeface="Wingdings" pitchFamily="2" charset="2"/>
              <a:buNone/>
              <a:defRPr/>
            </a:pPr>
            <a:r>
              <a:rPr lang="hr-HR" dirty="0">
                <a:latin typeface="Arial" charset="0"/>
              </a:rPr>
              <a:t>METODOLOGIJA ZA IZRADU PROCJENE</a:t>
            </a:r>
          </a:p>
          <a:p>
            <a:pPr eaLnBrk="1" hangingPunct="1">
              <a:defRPr/>
            </a:pPr>
            <a:r>
              <a:rPr lang="hr-HR" b="1" dirty="0">
                <a:latin typeface="Arial" charset="0"/>
              </a:rPr>
              <a:t>Metodologija je usmjerena ka ispunjenju slijedećih ciljeva:</a:t>
            </a:r>
          </a:p>
          <a:p>
            <a:pPr eaLnBrk="1" hangingPunct="1">
              <a:buClr>
                <a:schemeClr val="accent2"/>
              </a:buClr>
              <a:buFont typeface="Wingdings" pitchFamily="2" charset="2"/>
              <a:buChar char="ü"/>
              <a:defRPr/>
            </a:pPr>
            <a:r>
              <a:rPr lang="hr-HR" dirty="0">
                <a:latin typeface="Arial" charset="0"/>
              </a:rPr>
              <a:t>Identificiraju se i analiziraju rizici - realni, potencijalni i prekogranični;</a:t>
            </a:r>
          </a:p>
          <a:p>
            <a:pPr eaLnBrk="1" hangingPunct="1">
              <a:buClr>
                <a:schemeClr val="accent2"/>
              </a:buClr>
              <a:buFont typeface="Wingdings" pitchFamily="2" charset="2"/>
              <a:buChar char="ü"/>
              <a:defRPr/>
            </a:pPr>
            <a:r>
              <a:rPr lang="hr-HR" dirty="0">
                <a:latin typeface="Arial" charset="0"/>
              </a:rPr>
              <a:t>Utvrđuju se područja izraženog rizika;</a:t>
            </a:r>
          </a:p>
          <a:p>
            <a:pPr eaLnBrk="1" hangingPunct="1">
              <a:buClr>
                <a:schemeClr val="accent2"/>
              </a:buClr>
              <a:buFont typeface="Wingdings" pitchFamily="2" charset="2"/>
              <a:buChar char="ü"/>
              <a:defRPr/>
            </a:pPr>
            <a:r>
              <a:rPr lang="hr-HR" dirty="0">
                <a:latin typeface="Arial" charset="0"/>
              </a:rPr>
              <a:t>Na bazi identificiranih rizika vrši se kvalitetno profiliranje rizika i na bazi profiliranog rizika, riziko bazno dimenzioniranje;</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ZIS:t-7/16</a:t>
            </a:r>
            <a:endParaRPr lang="en-US" sz="1400">
              <a:latin typeface="Arial" charset="0"/>
            </a:endParaRPr>
          </a:p>
        </p:txBody>
      </p:sp>
      <p:sp>
        <p:nvSpPr>
          <p:cNvPr id="559107" name="Rectangle 3"/>
          <p:cNvSpPr>
            <a:spLocks noGrp="1" noChangeArrowheads="1"/>
          </p:cNvSpPr>
          <p:nvPr>
            <p:ph type="body" idx="1"/>
          </p:nvPr>
        </p:nvSpPr>
        <p:spPr>
          <a:xfrm>
            <a:off x="457200" y="620713"/>
            <a:ext cx="8229600" cy="6048375"/>
          </a:xfrm>
        </p:spPr>
        <p:txBody>
          <a:bodyPr/>
          <a:lstStyle/>
          <a:p>
            <a:pPr eaLnBrk="1" hangingPunct="1">
              <a:lnSpc>
                <a:spcPct val="90000"/>
              </a:lnSpc>
              <a:buClr>
                <a:schemeClr val="tx1"/>
              </a:buClr>
              <a:buFont typeface="Wingdings" pitchFamily="2" charset="2"/>
              <a:buChar char="ü"/>
              <a:defRPr/>
            </a:pPr>
            <a:r>
              <a:rPr lang="bs-Latn-BA" sz="2800" dirty="0">
                <a:latin typeface="Arial" charset="0"/>
              </a:rPr>
              <a:t>Vrši se podsticajan uticaj na izmjenu razvojnih strategija i politika (identifikacijom i preporukom mjera za redukciju rizika – materijalnih, finansijskih, i dr.);</a:t>
            </a:r>
          </a:p>
          <a:p>
            <a:pPr eaLnBrk="1" hangingPunct="1">
              <a:lnSpc>
                <a:spcPct val="90000"/>
              </a:lnSpc>
              <a:buClr>
                <a:schemeClr val="tx1"/>
              </a:buClr>
              <a:buFont typeface="Wingdings" pitchFamily="2" charset="2"/>
              <a:buChar char="ü"/>
              <a:defRPr/>
            </a:pPr>
            <a:r>
              <a:rPr lang="bs-Latn-BA" sz="2800" dirty="0">
                <a:latin typeface="Arial" charset="0"/>
              </a:rPr>
              <a:t>Podstiče se razvoj državnih kapaciteta za procjenu rizika;</a:t>
            </a:r>
          </a:p>
          <a:p>
            <a:pPr eaLnBrk="1" hangingPunct="1">
              <a:lnSpc>
                <a:spcPct val="90000"/>
              </a:lnSpc>
              <a:buClr>
                <a:schemeClr val="tx1"/>
              </a:buClr>
              <a:buFont typeface="Wingdings" pitchFamily="2" charset="2"/>
              <a:buChar char="ü"/>
              <a:defRPr/>
            </a:pPr>
            <a:r>
              <a:rPr lang="bs-Latn-BA" sz="2800" dirty="0">
                <a:latin typeface="Arial" charset="0"/>
              </a:rPr>
              <a:t>Uspostavlja se sveobuhvatna baza podataka o ranjivosti za svaku kategoriju elemenata pod rizikom;</a:t>
            </a:r>
          </a:p>
          <a:p>
            <a:pPr eaLnBrk="1" hangingPunct="1">
              <a:lnSpc>
                <a:spcPct val="90000"/>
              </a:lnSpc>
              <a:buClr>
                <a:schemeClr val="tx1"/>
              </a:buClr>
              <a:buFont typeface="Wingdings" pitchFamily="2" charset="2"/>
              <a:buChar char="ü"/>
              <a:defRPr/>
            </a:pPr>
            <a:r>
              <a:rPr lang="bs-Latn-BA" sz="2800" dirty="0">
                <a:latin typeface="Arial" charset="0"/>
              </a:rPr>
              <a:t>Uspostavlja redovni razvoj državnih kapaciteta za procjenu rizika i ažuriranje radi redovne replikacije studija i održiva razmjena informacija među nosiocima i korisnicima procjene.</a:t>
            </a:r>
            <a:r>
              <a:rPr lang="bs-Latn-BA" sz="2800" dirty="0">
                <a:solidFill>
                  <a:schemeClr val="accent2"/>
                </a:solidFill>
              </a:rPr>
              <a:t>                       </a:t>
            </a:r>
          </a:p>
          <a:p>
            <a:pPr eaLnBrk="1" hangingPunct="1">
              <a:lnSpc>
                <a:spcPct val="90000"/>
              </a:lnSpc>
              <a:buFont typeface="Wingdings" pitchFamily="2" charset="2"/>
              <a:buNone/>
              <a:defRPr/>
            </a:pPr>
            <a:endParaRPr lang="en-US" sz="28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ZIS:t-7/17</a:t>
            </a:r>
            <a:endParaRPr lang="en-US" sz="1400">
              <a:latin typeface="Arial" charset="0"/>
            </a:endParaRPr>
          </a:p>
        </p:txBody>
      </p:sp>
      <p:sp>
        <p:nvSpPr>
          <p:cNvPr id="560131" name="Rectangle 3"/>
          <p:cNvSpPr>
            <a:spLocks noGrp="1" noChangeArrowheads="1"/>
          </p:cNvSpPr>
          <p:nvPr>
            <p:ph type="body" idx="1"/>
          </p:nvPr>
        </p:nvSpPr>
        <p:spPr>
          <a:xfrm>
            <a:off x="250825" y="620713"/>
            <a:ext cx="8642350" cy="6237287"/>
          </a:xfrm>
        </p:spPr>
        <p:txBody>
          <a:bodyPr/>
          <a:lstStyle/>
          <a:p>
            <a:pPr algn="ctr" eaLnBrk="1" hangingPunct="1">
              <a:buFont typeface="Wingdings" pitchFamily="2" charset="2"/>
              <a:buNone/>
              <a:defRPr/>
            </a:pPr>
            <a:r>
              <a:rPr lang="hr-HR" dirty="0">
                <a:latin typeface="Arial" charset="0"/>
              </a:rPr>
              <a:t>ZAKLJUČCI I PREPORUKE</a:t>
            </a:r>
          </a:p>
          <a:p>
            <a:pPr eaLnBrk="1" hangingPunct="1">
              <a:defRPr/>
            </a:pPr>
            <a:r>
              <a:rPr lang="hr-HR" sz="2400" dirty="0">
                <a:latin typeface="Arial" charset="0"/>
              </a:rPr>
              <a:t>Tokom procesa evaluacije radi izrade Metodologije vođeni su razgovori (grupni razgovori i individualni intervjui) sa 19 različitih instit. i više eksperata iz razl. oblasti, te analizirani dokumenti metodologije:</a:t>
            </a:r>
          </a:p>
          <a:p>
            <a:pPr eaLnBrk="1" hangingPunct="1">
              <a:buClr>
                <a:schemeClr val="tx1"/>
              </a:buClr>
              <a:buFont typeface="Wingdings" pitchFamily="2" charset="2"/>
              <a:buChar char="Ø"/>
              <a:defRPr/>
            </a:pPr>
            <a:r>
              <a:rPr lang="hr-HR" sz="2400" dirty="0">
                <a:latin typeface="Arial" charset="0"/>
              </a:rPr>
              <a:t>zemalja JIE (Slovenije, Hrvatske, Makedonije i Albanije),</a:t>
            </a:r>
          </a:p>
          <a:p>
            <a:pPr eaLnBrk="1" hangingPunct="1">
              <a:buClr>
                <a:schemeClr val="tx1"/>
              </a:buClr>
              <a:buFont typeface="Wingdings" pitchFamily="2" charset="2"/>
              <a:buChar char="Ø"/>
              <a:defRPr/>
            </a:pPr>
            <a:r>
              <a:rPr lang="hr-HR" sz="2400" dirty="0">
                <a:latin typeface="Arial" charset="0"/>
              </a:rPr>
              <a:t>nekih zemalja EU (Švedske, Danske),</a:t>
            </a:r>
          </a:p>
          <a:p>
            <a:pPr eaLnBrk="1" hangingPunct="1">
              <a:buClr>
                <a:schemeClr val="tx1"/>
              </a:buClr>
              <a:buFont typeface="Wingdings" pitchFamily="2" charset="2"/>
              <a:buChar char="Ø"/>
              <a:defRPr/>
            </a:pPr>
            <a:r>
              <a:rPr lang="hr-HR" sz="2400" dirty="0">
                <a:latin typeface="Arial" charset="0"/>
              </a:rPr>
              <a:t>Metodologije entiteta BiH – FBiH i RS,</a:t>
            </a:r>
          </a:p>
          <a:p>
            <a:pPr eaLnBrk="1" hangingPunct="1">
              <a:buFont typeface="Wingdings" pitchFamily="2" charset="2"/>
              <a:buNone/>
              <a:defRPr/>
            </a:pPr>
            <a:r>
              <a:rPr lang="hr-HR" sz="2400" dirty="0">
                <a:latin typeface="Arial" charset="0"/>
              </a:rPr>
              <a:t>te pristupilo analizi kvaliteta prikupljene građe i izradi </a:t>
            </a:r>
          </a:p>
          <a:p>
            <a:pPr eaLnBrk="1" hangingPunct="1">
              <a:buFont typeface="Wingdings" pitchFamily="2" charset="2"/>
              <a:buNone/>
              <a:defRPr/>
            </a:pPr>
            <a:r>
              <a:rPr lang="hr-HR" sz="2400" dirty="0">
                <a:latin typeface="Arial" charset="0"/>
              </a:rPr>
              <a:t>dokumenta u formatu Smjernica UN GRIP-a, nakon čega </a:t>
            </a:r>
          </a:p>
          <a:p>
            <a:pPr eaLnBrk="1" hangingPunct="1">
              <a:buFont typeface="Wingdings" pitchFamily="2" charset="2"/>
              <a:buNone/>
              <a:defRPr/>
            </a:pPr>
            <a:r>
              <a:rPr lang="hr-HR" sz="2400" dirty="0">
                <a:latin typeface="Arial" charset="0"/>
              </a:rPr>
              <a:t>se došlo do zaključka iz evaluacije:</a:t>
            </a:r>
          </a:p>
          <a:p>
            <a:pPr eaLnBrk="1" hangingPunct="1">
              <a:buFont typeface="Wingdings" pitchFamily="2" charset="2"/>
              <a:buNone/>
              <a:defRPr/>
            </a:pPr>
            <a:r>
              <a:rPr lang="hr-HR" sz="2400" b="1" dirty="0">
                <a:latin typeface="Arial" charset="0"/>
              </a:rPr>
              <a:t>Metodologija za izradu Procjene ugroženosti BiH </a:t>
            </a:r>
          </a:p>
          <a:p>
            <a:pPr eaLnBrk="1" hangingPunct="1">
              <a:buFont typeface="Wingdings" pitchFamily="2" charset="2"/>
              <a:buNone/>
              <a:defRPr/>
            </a:pPr>
            <a:r>
              <a:rPr lang="hr-HR" sz="2400" b="1" dirty="0">
                <a:latin typeface="Arial" charset="0"/>
              </a:rPr>
              <a:t>Radi se tako da odgovara formatu Smjernica UN GRIP-a i</a:t>
            </a:r>
          </a:p>
          <a:p>
            <a:pPr eaLnBrk="1" hangingPunct="1">
              <a:buFont typeface="Wingdings" pitchFamily="2" charset="2"/>
              <a:buNone/>
              <a:defRPr/>
            </a:pPr>
            <a:r>
              <a:rPr lang="hr-HR" sz="2400" b="1" dirty="0">
                <a:latin typeface="Arial" charset="0"/>
              </a:rPr>
              <a:t>ustavnom uređenju i organizaciji vlasti</a:t>
            </a:r>
            <a:r>
              <a:rPr lang="hr-HR" sz="2400" dirty="0">
                <a:latin typeface="Arial" charset="0"/>
              </a:rPr>
              <a:t> BiH.</a:t>
            </a:r>
            <a:r>
              <a:rPr lang="hr-HR" sz="2400" dirty="0"/>
              <a:t>  </a:t>
            </a:r>
            <a:endParaRPr lang="en-US" dirty="0">
              <a:latin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D343DE-B0CF-4797-B917-E93F4A4649E2}"/>
              </a:ext>
            </a:extLst>
          </p:cNvPr>
          <p:cNvSpPr>
            <a:spLocks noGrp="1"/>
          </p:cNvSpPr>
          <p:nvPr>
            <p:ph type="title"/>
          </p:nvPr>
        </p:nvSpPr>
        <p:spPr/>
        <p:txBody>
          <a:bodyPr/>
          <a:lstStyle/>
          <a:p>
            <a:r>
              <a:rPr lang="bs-Latn-BA" sz="2400" dirty="0">
                <a:latin typeface="Arial" panose="020B0604020202020204" pitchFamily="34" charset="0"/>
                <a:cs typeface="Arial" panose="020B0604020202020204" pitchFamily="34" charset="0"/>
              </a:rPr>
              <a:t>KLASIFIKACIJA RIZIKA</a:t>
            </a:r>
          </a:p>
        </p:txBody>
      </p:sp>
      <p:sp>
        <p:nvSpPr>
          <p:cNvPr id="3" name="Content Placeholder 2">
            <a:extLst>
              <a:ext uri="{FF2B5EF4-FFF2-40B4-BE49-F238E27FC236}">
                <a16:creationId xmlns:a16="http://schemas.microsoft.com/office/drawing/2014/main" xmlns="" id="{DCBDB503-7EB5-472B-86F5-9E678C335687}"/>
              </a:ext>
            </a:extLst>
          </p:cNvPr>
          <p:cNvSpPr>
            <a:spLocks noGrp="1"/>
          </p:cNvSpPr>
          <p:nvPr>
            <p:ph idx="1"/>
          </p:nvPr>
        </p:nvSpPr>
        <p:spPr/>
        <p:txBody>
          <a:bodyPr/>
          <a:lstStyle/>
          <a:p>
            <a:pPr marL="0" indent="0">
              <a:buNone/>
            </a:pPr>
            <a:r>
              <a:rPr lang="bs-Latn-BA" dirty="0">
                <a:latin typeface="Arial" panose="020B0604020202020204" pitchFamily="34" charset="0"/>
                <a:cs typeface="Arial" panose="020B0604020202020204" pitchFamily="34" charset="0"/>
              </a:rPr>
              <a:t>VRSTE RIZIKA</a:t>
            </a:r>
          </a:p>
          <a:p>
            <a:pPr marL="0" indent="0">
              <a:buNone/>
            </a:pPr>
            <a:r>
              <a:rPr lang="bs-Latn-BA" dirty="0">
                <a:latin typeface="Arial" panose="020B0604020202020204" pitchFamily="34" charset="0"/>
                <a:cs typeface="Arial" panose="020B0604020202020204" pitchFamily="34" charset="0"/>
              </a:rPr>
              <a:t>1. kategorije: Rizici prirodnih nesreća</a:t>
            </a:r>
          </a:p>
          <a:p>
            <a:pPr marL="0" indent="0">
              <a:buNone/>
            </a:pPr>
            <a:r>
              <a:rPr lang="bs-Latn-BA" dirty="0">
                <a:latin typeface="Arial" panose="020B0604020202020204" pitchFamily="34" charset="0"/>
                <a:cs typeface="Arial" panose="020B0604020202020204" pitchFamily="34" charset="0"/>
              </a:rPr>
              <a:t>2. kategorije: Rizici tehnoloških nesreća</a:t>
            </a:r>
          </a:p>
          <a:p>
            <a:pPr marL="0" indent="0">
              <a:buNone/>
            </a:pPr>
            <a:r>
              <a:rPr lang="bs-Latn-BA" dirty="0">
                <a:latin typeface="Arial" panose="020B0604020202020204" pitchFamily="34" charset="0"/>
                <a:cs typeface="Arial" panose="020B0604020202020204" pitchFamily="34" charset="0"/>
              </a:rPr>
              <a:t>3. kategorije: Rizici asimetričnim prijetnjama</a:t>
            </a:r>
          </a:p>
          <a:p>
            <a:pPr marL="0" indent="0">
              <a:buNone/>
            </a:pPr>
            <a:r>
              <a:rPr lang="bs-Latn-BA" dirty="0">
                <a:latin typeface="Arial" panose="020B0604020202020204" pitchFamily="34" charset="0"/>
                <a:cs typeface="Arial" panose="020B0604020202020204" pitchFamily="34" charset="0"/>
              </a:rPr>
              <a:t>                      i društvaenim konfliktima</a:t>
            </a:r>
          </a:p>
          <a:p>
            <a:pPr marL="0" indent="0">
              <a:buNone/>
            </a:pPr>
            <a:r>
              <a:rPr lang="bs-Latn-BA" dirty="0">
                <a:latin typeface="Arial" panose="020B0604020202020204" pitchFamily="34" charset="0"/>
                <a:cs typeface="Arial" panose="020B0604020202020204" pitchFamily="34" charset="0"/>
              </a:rPr>
              <a:t>4. kategorije: Rizici nesreća vanzemaljskog </a:t>
            </a:r>
          </a:p>
          <a:p>
            <a:pPr marL="0" indent="0">
              <a:buNone/>
            </a:pPr>
            <a:r>
              <a:rPr lang="bs-Latn-BA" dirty="0">
                <a:latin typeface="Arial" panose="020B0604020202020204" pitchFamily="34" charset="0"/>
                <a:cs typeface="Arial" panose="020B0604020202020204" pitchFamily="34" charset="0"/>
              </a:rPr>
              <a:t>                      uticaja</a:t>
            </a:r>
          </a:p>
        </p:txBody>
      </p:sp>
    </p:spTree>
    <p:extLst>
      <p:ext uri="{BB962C8B-B14F-4D97-AF65-F5344CB8AC3E}">
        <p14:creationId xmlns:p14="http://schemas.microsoft.com/office/powerpoint/2010/main" val="163059399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ZIS:t-7/18</a:t>
            </a:r>
            <a:endParaRPr lang="en-US" sz="1400">
              <a:latin typeface="Arial" charset="0"/>
            </a:endParaRPr>
          </a:p>
        </p:txBody>
      </p:sp>
      <p:sp>
        <p:nvSpPr>
          <p:cNvPr id="561155" name="Rectangle 3"/>
          <p:cNvSpPr>
            <a:spLocks noGrp="1" noChangeArrowheads="1"/>
          </p:cNvSpPr>
          <p:nvPr>
            <p:ph type="body" idx="1"/>
          </p:nvPr>
        </p:nvSpPr>
        <p:spPr>
          <a:xfrm>
            <a:off x="457200" y="620713"/>
            <a:ext cx="8229600" cy="6237287"/>
          </a:xfrm>
        </p:spPr>
        <p:txBody>
          <a:bodyPr/>
          <a:lstStyle/>
          <a:p>
            <a:pPr marL="609600" indent="-609600" algn="ctr" eaLnBrk="1" hangingPunct="1">
              <a:lnSpc>
                <a:spcPct val="80000"/>
              </a:lnSpc>
              <a:buFont typeface="Wingdings" pitchFamily="2" charset="2"/>
              <a:buNone/>
              <a:defRPr/>
            </a:pPr>
            <a:r>
              <a:rPr lang="hr-HR" sz="2800">
                <a:latin typeface="Arial" charset="0"/>
              </a:rPr>
              <a:t>P R E P O R U K E</a:t>
            </a:r>
          </a:p>
          <a:p>
            <a:pPr marL="609600" indent="-609600" eaLnBrk="1" hangingPunct="1">
              <a:lnSpc>
                <a:spcPct val="80000"/>
              </a:lnSpc>
              <a:buFontTx/>
              <a:buNone/>
              <a:defRPr/>
            </a:pPr>
            <a:r>
              <a:rPr lang="hr-HR" sz="2800">
                <a:latin typeface="Arial" charset="0"/>
              </a:rPr>
              <a:t>1.   Obogatiti dokument procjene digitalnim, analognim kartama različitih sadržaja i preporučenim razmjerima:</a:t>
            </a:r>
          </a:p>
          <a:p>
            <a:pPr marL="609600" indent="-609600" eaLnBrk="1" hangingPunct="1">
              <a:lnSpc>
                <a:spcPct val="80000"/>
              </a:lnSpc>
              <a:defRPr/>
            </a:pPr>
            <a:r>
              <a:rPr lang="hr-HR" sz="2800">
                <a:latin typeface="Arial" charset="0"/>
              </a:rPr>
              <a:t>državni nivo- 1:1.000.000, </a:t>
            </a:r>
          </a:p>
          <a:p>
            <a:pPr marL="609600" indent="-609600" eaLnBrk="1" hangingPunct="1">
              <a:lnSpc>
                <a:spcPct val="80000"/>
              </a:lnSpc>
              <a:defRPr/>
            </a:pPr>
            <a:r>
              <a:rPr lang="hr-HR" sz="2800">
                <a:latin typeface="Arial" charset="0"/>
              </a:rPr>
              <a:t>entiteti- 1:1.000.000 do 1:1.000.000, </a:t>
            </a:r>
          </a:p>
          <a:p>
            <a:pPr marL="609600" indent="-609600" eaLnBrk="1" hangingPunct="1">
              <a:lnSpc>
                <a:spcPct val="80000"/>
              </a:lnSpc>
              <a:defRPr/>
            </a:pPr>
            <a:r>
              <a:rPr lang="hr-HR" sz="2800">
                <a:latin typeface="Arial" charset="0"/>
              </a:rPr>
              <a:t>za niže nivoe:</a:t>
            </a:r>
          </a:p>
          <a:p>
            <a:pPr marL="609600" indent="-609600" eaLnBrk="1" hangingPunct="1">
              <a:lnSpc>
                <a:spcPct val="80000"/>
              </a:lnSpc>
              <a:buClr>
                <a:schemeClr val="tx1"/>
              </a:buClr>
              <a:buFont typeface="Wingdings" pitchFamily="2" charset="2"/>
              <a:buChar char="Ø"/>
              <a:defRPr/>
            </a:pPr>
            <a:r>
              <a:rPr lang="hr-HR" sz="2800">
                <a:latin typeface="Arial" charset="0"/>
              </a:rPr>
              <a:t>1:25.000 do 1:1.000.000 (kanton/ regija),</a:t>
            </a:r>
          </a:p>
          <a:p>
            <a:pPr marL="609600" indent="-609600" eaLnBrk="1" hangingPunct="1">
              <a:lnSpc>
                <a:spcPct val="80000"/>
              </a:lnSpc>
              <a:buClr>
                <a:schemeClr val="tx1"/>
              </a:buClr>
              <a:buFont typeface="Wingdings" pitchFamily="2" charset="2"/>
              <a:buChar char="Ø"/>
              <a:defRPr/>
            </a:pPr>
            <a:r>
              <a:rPr lang="hr-HR" sz="2800">
                <a:latin typeface="Arial" charset="0"/>
              </a:rPr>
              <a:t>1:5.000 do 1:25.000 (općine i kantone/regije), i</a:t>
            </a:r>
          </a:p>
          <a:p>
            <a:pPr marL="609600" indent="-609600" eaLnBrk="1" hangingPunct="1">
              <a:lnSpc>
                <a:spcPct val="80000"/>
              </a:lnSpc>
              <a:buClr>
                <a:schemeClr val="tx1"/>
              </a:buClr>
              <a:buFont typeface="Wingdings" pitchFamily="2" charset="2"/>
              <a:buChar char="Ø"/>
              <a:defRPr/>
            </a:pPr>
            <a:r>
              <a:rPr lang="hr-HR" sz="2800">
                <a:latin typeface="Arial" charset="0"/>
              </a:rPr>
              <a:t>Od 1:2.000 i sitnijeg razmjera za mikrolokalitete.</a:t>
            </a:r>
          </a:p>
          <a:p>
            <a:pPr marL="609600" indent="-609600" eaLnBrk="1" hangingPunct="1">
              <a:lnSpc>
                <a:spcPct val="80000"/>
              </a:lnSpc>
              <a:buClr>
                <a:schemeClr val="tx1"/>
              </a:buClr>
              <a:buFont typeface="Wingdings" pitchFamily="2" charset="2"/>
              <a:buNone/>
              <a:defRPr/>
            </a:pPr>
            <a:r>
              <a:rPr lang="hr-HR" sz="2800">
                <a:latin typeface="Arial" charset="0"/>
              </a:rPr>
              <a:t>2.   Dokument treba obogatiti i drugim studijsko – analitičkim podacima i ilustracijama (GIS, GPS,...);</a:t>
            </a:r>
          </a:p>
          <a:p>
            <a:pPr marL="609600" indent="-609600" eaLnBrk="1" hangingPunct="1">
              <a:lnSpc>
                <a:spcPct val="80000"/>
              </a:lnSpc>
              <a:buClr>
                <a:schemeClr val="tx1"/>
              </a:buClr>
              <a:buFont typeface="Wingdings" pitchFamily="2" charset="2"/>
              <a:buNone/>
              <a:defRPr/>
            </a:pPr>
            <a:r>
              <a:rPr lang="hr-HR" sz="2800">
                <a:latin typeface="Arial" charset="0"/>
              </a:rPr>
              <a:t>3.   U izradi Procjene primjeniti metodu “9 koraka”;</a:t>
            </a:r>
          </a:p>
          <a:p>
            <a:pPr marL="609600" indent="-609600" eaLnBrk="1" hangingPunct="1">
              <a:lnSpc>
                <a:spcPct val="80000"/>
              </a:lnSpc>
              <a:buFont typeface="Wingdings" pitchFamily="2" charset="2"/>
              <a:buNone/>
              <a:defRPr/>
            </a:pPr>
            <a:endParaRPr lang="hr-HR" sz="2800">
              <a:latin typeface="Arial"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ZIS:t-7/19</a:t>
            </a:r>
            <a:endParaRPr lang="en-US" sz="1400">
              <a:latin typeface="Arial" charset="0"/>
            </a:endParaRPr>
          </a:p>
        </p:txBody>
      </p:sp>
      <p:sp>
        <p:nvSpPr>
          <p:cNvPr id="562179" name="Rectangle 3"/>
          <p:cNvSpPr>
            <a:spLocks noGrp="1" noChangeArrowheads="1"/>
          </p:cNvSpPr>
          <p:nvPr>
            <p:ph type="body" idx="1"/>
          </p:nvPr>
        </p:nvSpPr>
        <p:spPr>
          <a:xfrm>
            <a:off x="457200" y="765175"/>
            <a:ext cx="8229600" cy="5360988"/>
          </a:xfrm>
        </p:spPr>
        <p:txBody>
          <a:bodyPr/>
          <a:lstStyle/>
          <a:p>
            <a:pPr eaLnBrk="1" hangingPunct="1">
              <a:lnSpc>
                <a:spcPct val="80000"/>
              </a:lnSpc>
              <a:defRPr/>
            </a:pPr>
            <a:r>
              <a:rPr lang="hr-HR" sz="2800">
                <a:latin typeface="Arial" charset="0"/>
              </a:rPr>
              <a:t>Procjena izrađena primjenom Metodologije treba da ostvari sljedeće rezultate:</a:t>
            </a:r>
          </a:p>
          <a:p>
            <a:pPr eaLnBrk="1" hangingPunct="1">
              <a:lnSpc>
                <a:spcPct val="80000"/>
              </a:lnSpc>
              <a:buClr>
                <a:schemeClr val="accent2"/>
              </a:buClr>
              <a:buFont typeface="Wingdings" pitchFamily="2" charset="2"/>
              <a:buChar char="ü"/>
              <a:defRPr/>
            </a:pPr>
            <a:r>
              <a:rPr lang="hr-HR" sz="2800">
                <a:latin typeface="Arial" charset="0"/>
              </a:rPr>
              <a:t>Sveobuhvatno i dobro strukturiran državni profil rizika od svih vrsta hazarda,</a:t>
            </a:r>
          </a:p>
          <a:p>
            <a:pPr eaLnBrk="1" hangingPunct="1">
              <a:lnSpc>
                <a:spcPct val="80000"/>
              </a:lnSpc>
              <a:buClr>
                <a:schemeClr val="accent2"/>
              </a:buClr>
              <a:buFont typeface="Wingdings" pitchFamily="2" charset="2"/>
              <a:buChar char="ü"/>
              <a:defRPr/>
            </a:pPr>
            <a:r>
              <a:rPr lang="hr-HR" sz="2800">
                <a:latin typeface="Arial" charset="0"/>
              </a:rPr>
              <a:t>Sveobuhvatan popis postojećih izvora podataka, informacijskih nedostataka i odgovarajućih rješenja,</a:t>
            </a:r>
          </a:p>
          <a:p>
            <a:pPr eaLnBrk="1" hangingPunct="1">
              <a:lnSpc>
                <a:spcPct val="80000"/>
              </a:lnSpc>
              <a:buClr>
                <a:schemeClr val="accent2"/>
              </a:buClr>
              <a:buFont typeface="Wingdings" pitchFamily="2" charset="2"/>
              <a:buChar char="ü"/>
              <a:defRPr/>
            </a:pPr>
            <a:r>
              <a:rPr lang="hr-HR" sz="2800">
                <a:latin typeface="Arial" charset="0"/>
              </a:rPr>
              <a:t>Dobro dokumentirane smjernice za relevantne procjene rizika (hazarda, ranjivosti i izloženosti hazardima),</a:t>
            </a:r>
          </a:p>
          <a:p>
            <a:pPr eaLnBrk="1" hangingPunct="1">
              <a:lnSpc>
                <a:spcPct val="80000"/>
              </a:lnSpc>
              <a:buClr>
                <a:schemeClr val="accent2"/>
              </a:buClr>
              <a:buFont typeface="Wingdings" pitchFamily="2" charset="2"/>
              <a:buChar char="ü"/>
              <a:defRPr/>
            </a:pPr>
            <a:r>
              <a:rPr lang="hr-HR" sz="2800">
                <a:latin typeface="Arial" charset="0"/>
              </a:rPr>
              <a:t>Potreban broj radionica za obuku i distribuciju informacija, kako bi se osiguralo da se u potpunosti realizira primjena procjene rizika, što je osnovni zadatak Procjene.</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ZIS:t-7/20</a:t>
            </a:r>
            <a:endParaRPr lang="en-US" sz="1400">
              <a:latin typeface="Arial" charset="0"/>
            </a:endParaRPr>
          </a:p>
        </p:txBody>
      </p:sp>
      <p:sp>
        <p:nvSpPr>
          <p:cNvPr id="563203" name="Rectangle 3"/>
          <p:cNvSpPr>
            <a:spLocks noGrp="1" noChangeArrowheads="1"/>
          </p:cNvSpPr>
          <p:nvPr>
            <p:ph type="body" idx="1"/>
          </p:nvPr>
        </p:nvSpPr>
        <p:spPr>
          <a:xfrm>
            <a:off x="457200" y="692150"/>
            <a:ext cx="8229600" cy="5434013"/>
          </a:xfrm>
        </p:spPr>
        <p:txBody>
          <a:bodyPr/>
          <a:lstStyle/>
          <a:p>
            <a:pPr eaLnBrk="1" hangingPunct="1">
              <a:buFont typeface="Wingdings" pitchFamily="2" charset="2"/>
              <a:buNone/>
              <a:defRPr/>
            </a:pPr>
            <a:endParaRPr lang="bs-Latn-BA" dirty="0">
              <a:latin typeface="Arial" charset="0"/>
            </a:endParaRPr>
          </a:p>
          <a:p>
            <a:pPr eaLnBrk="1" hangingPunct="1">
              <a:buFont typeface="Wingdings" pitchFamily="2" charset="2"/>
              <a:buNone/>
              <a:defRPr/>
            </a:pPr>
            <a:r>
              <a:rPr lang="bs-Latn-BA" dirty="0">
                <a:latin typeface="Arial" charset="0"/>
              </a:rPr>
              <a:t>Na osnovu prijedloga eksperata od strane nadležnih institucija i organa BiH, entiteta i Bč.Dist.BiH, i pravnih lica u BiH, Vijeće ministara BiH je na prijedlog Ministarstva sigurnosti BiH imenovalo Ekspertnu radnu grupu za izradu procjene ugroženosti BiH.</a:t>
            </a:r>
            <a:endParaRPr lang="en-US" dirty="0">
              <a:latin typeface="Arial"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ZIS:t-7/21</a:t>
            </a:r>
            <a:endParaRPr lang="en-US" sz="1400">
              <a:latin typeface="Arial" charset="0"/>
            </a:endParaRPr>
          </a:p>
        </p:txBody>
      </p:sp>
      <p:sp>
        <p:nvSpPr>
          <p:cNvPr id="533507" name="Rectangle 3"/>
          <p:cNvSpPr>
            <a:spLocks noGrp="1" noChangeArrowheads="1"/>
          </p:cNvSpPr>
          <p:nvPr>
            <p:ph type="body" idx="1"/>
          </p:nvPr>
        </p:nvSpPr>
        <p:spPr>
          <a:xfrm>
            <a:off x="250825" y="692150"/>
            <a:ext cx="8713788" cy="6165850"/>
          </a:xfrm>
        </p:spPr>
        <p:txBody>
          <a:bodyPr/>
          <a:lstStyle/>
          <a:p>
            <a:pPr marL="609600" indent="-609600" eaLnBrk="1" hangingPunct="1">
              <a:lnSpc>
                <a:spcPct val="80000"/>
              </a:lnSpc>
              <a:buFont typeface="Wingdings" pitchFamily="2" charset="2"/>
              <a:buNone/>
              <a:defRPr/>
            </a:pPr>
            <a:r>
              <a:rPr lang="hr-HR" sz="2000" b="1">
                <a:latin typeface="Arial" charset="0"/>
              </a:rPr>
              <a:t>         Na osnovu člana 13. tačka c) i člana 14. tačka b) Okvirnog zakona o zaštiti i spašavanju ljudi i materijalnih dobara od prirodnih ili drugih nesreća u Bosni i Hercegovini, na prijedlog Ministarstva sigurnosti Bosne i Hercegovine, Vijeće ministara Bosne i Hercegovine na 100. sjednici održanoj dana 30. 09. 2009. godine, donosi</a:t>
            </a: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                                         M E T O D O L O G I J U</a:t>
            </a:r>
          </a:p>
          <a:p>
            <a:pPr marL="609600" indent="-609600" eaLnBrk="1" hangingPunct="1">
              <a:lnSpc>
                <a:spcPct val="80000"/>
              </a:lnSpc>
              <a:buFont typeface="Wingdings" pitchFamily="2" charset="2"/>
              <a:buNone/>
              <a:defRPr/>
            </a:pPr>
            <a:r>
              <a:rPr lang="hr-HR" sz="2000" b="1">
                <a:latin typeface="Arial" charset="0"/>
              </a:rPr>
              <a:t>         za izradu Procjene ugroženosti i Plana zaštite i spašavanja od prirodnih ili drugih nesreća institucija i organa Bosne i Hercegovine</a:t>
            </a: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                                       PRVI DIO – OPĆE ODREDBE</a:t>
            </a:r>
          </a:p>
          <a:p>
            <a:pPr marL="609600" indent="-609600" eaLnBrk="1" hangingPunct="1">
              <a:lnSpc>
                <a:spcPct val="80000"/>
              </a:lnSpc>
              <a:buFont typeface="Wingdings" pitchFamily="2" charset="2"/>
              <a:buNone/>
              <a:defRPr/>
            </a:pPr>
            <a:r>
              <a:rPr lang="hr-HR" sz="2000" b="1">
                <a:latin typeface="Arial" charset="0"/>
              </a:rPr>
              <a:t>         Metodologijom za izradu Procjene ugroženosti od prirodnih ili drugih nesreća u Bosni i Hercegovini (u daljem tekstu: Metodologija) utvrđuje se:</a:t>
            </a:r>
          </a:p>
          <a:p>
            <a:pPr marL="609600" indent="-609600" eaLnBrk="1" hangingPunct="1">
              <a:lnSpc>
                <a:spcPct val="80000"/>
              </a:lnSpc>
              <a:buFont typeface="Wingdings" pitchFamily="2" charset="2"/>
              <a:buNone/>
              <a:defRPr/>
            </a:pPr>
            <a:r>
              <a:rPr lang="hr-HR" sz="2000" b="1">
                <a:latin typeface="Arial" charset="0"/>
              </a:rPr>
              <a:t>           a) obim, principi, svrha i ciljevi izrade procjene ugroženosti;</a:t>
            </a:r>
          </a:p>
          <a:p>
            <a:pPr marL="609600" indent="-609600" eaLnBrk="1" hangingPunct="1">
              <a:lnSpc>
                <a:spcPct val="80000"/>
              </a:lnSpc>
              <a:buFont typeface="Wingdings" pitchFamily="2" charset="2"/>
              <a:buNone/>
              <a:defRPr/>
            </a:pPr>
            <a:r>
              <a:rPr lang="hr-HR" sz="2000" b="1">
                <a:latin typeface="Arial" charset="0"/>
              </a:rPr>
              <a:t>           b) način pripremanja, sadržaj i nosioci izrade procjene ugroženosti ljudi, materijalnih dobara i okoliša od prirodnih ili drugih nesreća,daju zaključci i preporuke za efektivnu redukciju rizika prirodnih ili drugih nereća.</a:t>
            </a:r>
            <a:r>
              <a:rPr lang="hr-HR" sz="2000">
                <a:latin typeface="Arial" charset="0"/>
              </a:rPr>
              <a:t> </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ZIS:t-7/22</a:t>
            </a:r>
            <a:endParaRPr lang="en-US" sz="1400">
              <a:latin typeface="Arial" charset="0"/>
            </a:endParaRPr>
          </a:p>
        </p:txBody>
      </p:sp>
      <p:sp>
        <p:nvSpPr>
          <p:cNvPr id="534531" name="Rectangle 3"/>
          <p:cNvSpPr>
            <a:spLocks noGrp="1" noChangeArrowheads="1"/>
          </p:cNvSpPr>
          <p:nvPr>
            <p:ph type="body" idx="1"/>
          </p:nvPr>
        </p:nvSpPr>
        <p:spPr>
          <a:xfrm>
            <a:off x="179388" y="620713"/>
            <a:ext cx="8785225" cy="6237287"/>
          </a:xfrm>
        </p:spPr>
        <p:txBody>
          <a:bodyPr/>
          <a:lstStyle/>
          <a:p>
            <a:pPr marL="609600" indent="-609600" eaLnBrk="1" hangingPunct="1">
              <a:lnSpc>
                <a:spcPct val="80000"/>
              </a:lnSpc>
              <a:buFont typeface="Wingdings" pitchFamily="2" charset="2"/>
              <a:buNone/>
              <a:defRPr/>
            </a:pPr>
            <a:r>
              <a:rPr lang="hr-HR" sz="2400" b="1">
                <a:latin typeface="Arial" charset="0"/>
              </a:rPr>
              <a:t>  2.  Metodologija je polazni dokument za izradu Procjene ugroženosti, Plana zaštite i spašavanja od prirodnih ili drugih nesreća institucija i organa Bosne i Hercegovine, operativnih planova nosilaca planiranja i provođenja mjera zaštite i spašavanja, kao i Programa razvoja sistema zaštite i spašavanja Bosne i Hercegovine. </a:t>
            </a:r>
          </a:p>
          <a:p>
            <a:pPr marL="609600" indent="-609600" eaLnBrk="1" hangingPunct="1">
              <a:lnSpc>
                <a:spcPct val="80000"/>
              </a:lnSpc>
              <a:buFont typeface="Wingdings" pitchFamily="2" charset="2"/>
              <a:buNone/>
              <a:defRPr/>
            </a:pPr>
            <a:r>
              <a:rPr lang="hr-HR" sz="2400" b="1">
                <a:latin typeface="Arial" charset="0"/>
              </a:rPr>
              <a:t>  3.  U izradi procjene ugroženosti primjenjuju se sljedeći principi:</a:t>
            </a:r>
          </a:p>
          <a:p>
            <a:pPr marL="990600" lvl="1" indent="-533400" eaLnBrk="1" hangingPunct="1">
              <a:lnSpc>
                <a:spcPct val="80000"/>
              </a:lnSpc>
              <a:buFont typeface="Wingdings" pitchFamily="2" charset="2"/>
              <a:buNone/>
              <a:defRPr/>
            </a:pPr>
            <a:r>
              <a:rPr lang="hr-HR" sz="2000" b="1">
                <a:latin typeface="Arial" charset="0"/>
              </a:rPr>
              <a:t>a)     Princip sveobuhvatnosti rizika, odnosno obuhvatanja svih realnih i potencijalnih rizika u BiH, kako lokalnih tako i transnacionalnih rizika, odnosno rizika sa prekograničnim efektima;</a:t>
            </a:r>
          </a:p>
          <a:p>
            <a:pPr marL="990600" lvl="1" indent="-533400" eaLnBrk="1" hangingPunct="1">
              <a:lnSpc>
                <a:spcPct val="80000"/>
              </a:lnSpc>
              <a:buFont typeface="Wingdings" pitchFamily="2" charset="2"/>
              <a:buNone/>
              <a:defRPr/>
            </a:pPr>
            <a:r>
              <a:rPr lang="hr-HR" sz="2000" b="1">
                <a:latin typeface="Arial" charset="0"/>
              </a:rPr>
              <a:t>b)     Princip kompatibilnosti, odnosno princip usklađenosti Procjene rizika sa smjernicama, direktivama i drugim aktima Ujedinjenih nacija, Europske unije i NATO;</a:t>
            </a:r>
          </a:p>
          <a:p>
            <a:pPr marL="990600" lvl="1" indent="-533400" eaLnBrk="1" hangingPunct="1">
              <a:lnSpc>
                <a:spcPct val="80000"/>
              </a:lnSpc>
              <a:buFont typeface="Wingdings" pitchFamily="2" charset="2"/>
              <a:buNone/>
              <a:defRPr/>
            </a:pPr>
            <a:r>
              <a:rPr lang="hr-HR" sz="2000" b="1">
                <a:latin typeface="Arial" charset="0"/>
              </a:rPr>
              <a:t>c)     Princip supsidijarnosti, odnosno princip izrade procjena po vertikali u oba smjera, dostavom izvoda iz procjene nadležnog organa višeg nivoa organizacije sistema  nadležnom organu nižeg nivoa organizacije sistema, i obratno, u zavisnosti od situacije da li je preventivno ili konsekventno djelovanje na nastali rizik.</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ZIS:t-7/23</a:t>
            </a:r>
            <a:endParaRPr lang="en-US" sz="1400">
              <a:latin typeface="Arial" charset="0"/>
            </a:endParaRPr>
          </a:p>
        </p:txBody>
      </p:sp>
      <p:sp>
        <p:nvSpPr>
          <p:cNvPr id="535555" name="Rectangle 3"/>
          <p:cNvSpPr>
            <a:spLocks noGrp="1" noChangeArrowheads="1"/>
          </p:cNvSpPr>
          <p:nvPr>
            <p:ph type="body" idx="1"/>
          </p:nvPr>
        </p:nvSpPr>
        <p:spPr>
          <a:xfrm>
            <a:off x="179388" y="620713"/>
            <a:ext cx="8785225" cy="6237287"/>
          </a:xfrm>
        </p:spPr>
        <p:txBody>
          <a:bodyPr/>
          <a:lstStyle/>
          <a:p>
            <a:pPr marL="990600" lvl="1" indent="-533400" eaLnBrk="1" hangingPunct="1">
              <a:lnSpc>
                <a:spcPct val="80000"/>
              </a:lnSpc>
              <a:buFont typeface="Wingdings" pitchFamily="2" charset="2"/>
              <a:buNone/>
              <a:defRPr/>
            </a:pPr>
            <a:r>
              <a:rPr lang="hr-HR" sz="2000" b="1">
                <a:latin typeface="Arial" charset="0"/>
              </a:rPr>
              <a:t>d)    Princip nadležnosti i područne odgovornosti, odnosno princip podjele odgovornosti po nivoima organizacije vlasti, uz podjelu ogdovornosti Institucija i organa BiH u području pograničnog pojasa BiH.</a:t>
            </a:r>
          </a:p>
          <a:p>
            <a:pPr marL="609600" indent="-609600" eaLnBrk="1" hangingPunct="1">
              <a:lnSpc>
                <a:spcPct val="80000"/>
              </a:lnSpc>
              <a:buFont typeface="Wingdings" pitchFamily="2" charset="2"/>
              <a:buNone/>
              <a:defRPr/>
            </a:pPr>
            <a:r>
              <a:rPr lang="hr-HR" sz="2400" b="1">
                <a:latin typeface="Arial" charset="0"/>
              </a:rPr>
              <a:t>4.    Shodno tački d) paragrafa 3. ovoga člana, teritorija BiH se, u skladu sa ustavno – pravnim uređenjem, međunarodnim javnim pravom i organizacijom vlasti, organizira na odgovornosti i nadležnosti po nivoima vlasti. U vezi s tim, entiteti i Brčko Distrikt BiH pokrivaju monitoring rizika, rano otkrivanje i upozoravanje na cjelokupnom teritoriju BiH uz naglašenu odgovornost institucija i organa BiH za monitoring rizika sa prekograničnim efektima u području pograničnog pojasa BiH širine 10 km, uključujući i more u pojasu teritorijalnih voda.</a:t>
            </a:r>
          </a:p>
          <a:p>
            <a:pPr marL="609600" indent="-609600" eaLnBrk="1" hangingPunct="1">
              <a:lnSpc>
                <a:spcPct val="80000"/>
              </a:lnSpc>
              <a:buFont typeface="Wingdings" pitchFamily="2" charset="2"/>
              <a:buNone/>
              <a:defRPr/>
            </a:pPr>
            <a:r>
              <a:rPr lang="hr-HR" sz="2400" b="1">
                <a:latin typeface="Arial" charset="0"/>
              </a:rPr>
              <a:t>5.    Svrha izrade Metodologije je definiranje projektnog zadatka za izradu Procjene ugroženosti radi identificiranja rizika, elemenata izloženih rizicima i mjera redukcije rizika radi izgradnje i jačanja sigurnosti stanovništva, odnosno zaštite stanovništva, njihove imovine i okoliša.</a:t>
            </a:r>
            <a:r>
              <a:rPr lang="hr-HR" sz="2000">
                <a:latin typeface="Arial" charset="0"/>
              </a:rPr>
              <a:t> </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ZIS:t-7/24</a:t>
            </a:r>
            <a:endParaRPr lang="en-US" sz="1400">
              <a:latin typeface="Arial" charset="0"/>
            </a:endParaRPr>
          </a:p>
        </p:txBody>
      </p:sp>
      <p:sp>
        <p:nvSpPr>
          <p:cNvPr id="536579" name="Rectangle 3"/>
          <p:cNvSpPr>
            <a:spLocks noGrp="1" noChangeArrowheads="1"/>
          </p:cNvSpPr>
          <p:nvPr>
            <p:ph type="body" idx="1"/>
          </p:nvPr>
        </p:nvSpPr>
        <p:spPr>
          <a:xfrm>
            <a:off x="179388" y="620713"/>
            <a:ext cx="8785225" cy="6237287"/>
          </a:xfrm>
        </p:spPr>
        <p:txBody>
          <a:bodyPr/>
          <a:lstStyle/>
          <a:p>
            <a:pPr marL="609600" indent="-609600" eaLnBrk="1" hangingPunct="1">
              <a:lnSpc>
                <a:spcPct val="80000"/>
              </a:lnSpc>
              <a:buFont typeface="Wingdings" pitchFamily="2" charset="2"/>
              <a:buNone/>
              <a:defRPr/>
            </a:pPr>
            <a:r>
              <a:rPr lang="hr-HR" sz="2000" b="1">
                <a:latin typeface="Arial" charset="0"/>
              </a:rPr>
              <a:t>6.      Procjenom ugrožen. se postižu sljedeći ciljevi:</a:t>
            </a:r>
          </a:p>
          <a:p>
            <a:pPr marL="609600" indent="-609600" eaLnBrk="1" hangingPunct="1">
              <a:lnSpc>
                <a:spcPct val="80000"/>
              </a:lnSpc>
              <a:buFont typeface="Wingdings" pitchFamily="2" charset="2"/>
              <a:buNone/>
              <a:defRPr/>
            </a:pPr>
            <a:r>
              <a:rPr lang="hr-HR" sz="2000" b="1">
                <a:latin typeface="Arial" charset="0"/>
              </a:rPr>
              <a:t>   a)   Identificiraju se realne i potencijalne opasnosti prirodnih ili drugih nesreća, kako  u BiH tako i one sa prekograničnim efektima;</a:t>
            </a:r>
          </a:p>
          <a:p>
            <a:pPr marL="609600" indent="-609600" eaLnBrk="1" hangingPunct="1">
              <a:lnSpc>
                <a:spcPct val="80000"/>
              </a:lnSpc>
              <a:buFont typeface="Wingdings" pitchFamily="2" charset="2"/>
              <a:buNone/>
              <a:defRPr/>
            </a:pPr>
            <a:r>
              <a:rPr lang="hr-HR" sz="2000" b="1">
                <a:latin typeface="Arial" charset="0"/>
              </a:rPr>
              <a:t>   b)  Analiziraju se i evaluiraju rizici u BiH radi izrade profila rizika i izgradnje efektivnih instrumenata i mehanizama ranog otkrivanja, praćenja, mjerenja, upozoravanja i redukcije rizika, kao i odgovora na posljedice eskalacije rizika;</a:t>
            </a:r>
          </a:p>
          <a:p>
            <a:pPr marL="609600" indent="-609600" eaLnBrk="1" hangingPunct="1">
              <a:lnSpc>
                <a:spcPct val="80000"/>
              </a:lnSpc>
              <a:buFont typeface="Wingdings" pitchFamily="2" charset="2"/>
              <a:buNone/>
              <a:defRPr/>
            </a:pPr>
            <a:r>
              <a:rPr lang="hr-HR" sz="2000" b="1">
                <a:latin typeface="Arial" charset="0"/>
              </a:rPr>
              <a:t>   c)  Identificiraju se elementi izloženi rizicima prirodnih ili drugih nesreća i mjere za njihovu zaštitu;</a:t>
            </a:r>
          </a:p>
          <a:p>
            <a:pPr marL="609600" indent="-609600" eaLnBrk="1" hangingPunct="1">
              <a:lnSpc>
                <a:spcPct val="80000"/>
              </a:lnSpc>
              <a:buFont typeface="Wingdings" pitchFamily="2" charset="2"/>
              <a:buNone/>
              <a:defRPr/>
            </a:pPr>
            <a:r>
              <a:rPr lang="hr-HR" sz="2000" b="1">
                <a:latin typeface="Arial" charset="0"/>
              </a:rPr>
              <a:t>   d)  Identificira se stanje ranjivosti zajednica u BiH radi jačanja svijesti kroz programe educiranja i obuke stanovništva;</a:t>
            </a:r>
          </a:p>
          <a:p>
            <a:pPr marL="609600" indent="-609600" eaLnBrk="1" hangingPunct="1">
              <a:lnSpc>
                <a:spcPct val="80000"/>
              </a:lnSpc>
              <a:buFont typeface="Wingdings" pitchFamily="2" charset="2"/>
              <a:buNone/>
              <a:defRPr/>
            </a:pPr>
            <a:r>
              <a:rPr lang="hr-HR" sz="2000" b="1">
                <a:latin typeface="Arial" charset="0"/>
              </a:rPr>
              <a:t>   e)  Dimenzioniraju se rizici i preporučuju legislativne i institucionalne mjere redukcije rizika i odgovora na eskalaciju identificiranih rizika prirodnih ili drugih nesreća.</a:t>
            </a:r>
          </a:p>
          <a:p>
            <a:pPr marL="609600" indent="-609600" eaLnBrk="1" hangingPunct="1">
              <a:lnSpc>
                <a:spcPct val="80000"/>
              </a:lnSpc>
              <a:buFont typeface="Wingdings" pitchFamily="2" charset="2"/>
              <a:buNone/>
              <a:defRPr/>
            </a:pPr>
            <a:r>
              <a:rPr lang="hr-HR" sz="2000" b="1">
                <a:latin typeface="Arial" charset="0"/>
              </a:rPr>
              <a:t>7.      U izradi Metodologije koriste se sljedeće definicije:</a:t>
            </a:r>
            <a:endParaRPr lang="hr-HR" sz="2000" b="1" i="1">
              <a:latin typeface="Arial" charset="0"/>
            </a:endParaRPr>
          </a:p>
          <a:p>
            <a:pPr marL="609600" indent="-609600" eaLnBrk="1" hangingPunct="1">
              <a:lnSpc>
                <a:spcPct val="80000"/>
              </a:lnSpc>
              <a:buFont typeface="Wingdings" pitchFamily="2" charset="2"/>
              <a:buNone/>
              <a:defRPr/>
            </a:pPr>
            <a:r>
              <a:rPr lang="hr-HR" sz="2000" b="1" i="1">
                <a:latin typeface="Arial" charset="0"/>
              </a:rPr>
              <a:t>   </a:t>
            </a:r>
            <a:r>
              <a:rPr lang="hr-HR" sz="2000" b="1">
                <a:latin typeface="Arial" charset="0"/>
              </a:rPr>
              <a:t>a)</a:t>
            </a:r>
            <a:r>
              <a:rPr lang="hr-HR" sz="2000" b="1" i="1">
                <a:latin typeface="Arial" charset="0"/>
              </a:rPr>
              <a:t>  „Ugroženost“</a:t>
            </a:r>
            <a:r>
              <a:rPr lang="hr-HR" sz="2000" b="1">
                <a:latin typeface="Arial" charset="0"/>
              </a:rPr>
              <a:t>, opće stanje nesigurnosti uzrokovano prisustvom i eskalacijom rizika prirodnih, tehničko – tehnoloških i drugih nesreća, kao i izraženom ranjivosti zajednica i društva u cjellni na eskalirane rizike;</a:t>
            </a:r>
            <a:endParaRPr lang="hr-HR" sz="2000" b="1" i="1">
              <a:latin typeface="Arial" charset="0"/>
            </a:endParaRPr>
          </a:p>
          <a:p>
            <a:pPr marL="609600" indent="-609600" eaLnBrk="1" hangingPunct="1">
              <a:lnSpc>
                <a:spcPct val="80000"/>
              </a:lnSpc>
              <a:buFont typeface="Wingdings" pitchFamily="2" charset="2"/>
              <a:buNone/>
              <a:defRPr/>
            </a:pPr>
            <a:r>
              <a:rPr lang="hr-HR" sz="2000">
                <a:latin typeface="Arial" charset="0"/>
              </a:rPr>
              <a:t>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ZIS:t-7/25</a:t>
            </a:r>
            <a:endParaRPr lang="en-US" sz="1400">
              <a:latin typeface="Arial" charset="0"/>
            </a:endParaRPr>
          </a:p>
        </p:txBody>
      </p:sp>
      <p:sp>
        <p:nvSpPr>
          <p:cNvPr id="537603" name="Rectangle 3"/>
          <p:cNvSpPr>
            <a:spLocks noGrp="1" noChangeArrowheads="1"/>
          </p:cNvSpPr>
          <p:nvPr>
            <p:ph type="body" idx="1"/>
          </p:nvPr>
        </p:nvSpPr>
        <p:spPr>
          <a:xfrm>
            <a:off x="250825" y="620713"/>
            <a:ext cx="8713788" cy="6237287"/>
          </a:xfrm>
        </p:spPr>
        <p:txBody>
          <a:bodyPr/>
          <a:lstStyle/>
          <a:p>
            <a:pPr marL="609600" indent="-609600" eaLnBrk="1" hangingPunct="1">
              <a:lnSpc>
                <a:spcPct val="80000"/>
              </a:lnSpc>
              <a:buFont typeface="Wingdings" pitchFamily="2" charset="2"/>
              <a:buNone/>
              <a:defRPr/>
            </a:pPr>
            <a:r>
              <a:rPr lang="hr-HR" sz="2400" b="1">
                <a:latin typeface="Arial" charset="0"/>
              </a:rPr>
              <a:t>b)</a:t>
            </a:r>
            <a:r>
              <a:rPr lang="hr-HR" sz="2400" b="1" i="1">
                <a:latin typeface="Arial" charset="0"/>
              </a:rPr>
              <a:t>    „Procjena ugroženosti“</a:t>
            </a:r>
            <a:r>
              <a:rPr lang="hr-HR" sz="2400" b="1">
                <a:latin typeface="Arial" charset="0"/>
              </a:rPr>
              <a:t>, kontinuirana, ali i situaciona procjena prisustva i uticaja elemenata rizika na sigurnost ljudi, njihove  imovine (uključujući i domaće životinje),  i okoliša;</a:t>
            </a:r>
            <a:endParaRPr lang="hr-HR" sz="2400" b="1" i="1">
              <a:latin typeface="Arial" charset="0"/>
            </a:endParaRPr>
          </a:p>
          <a:p>
            <a:pPr marL="609600" indent="-609600" eaLnBrk="1" hangingPunct="1">
              <a:lnSpc>
                <a:spcPct val="80000"/>
              </a:lnSpc>
              <a:buFont typeface="Wingdings" pitchFamily="2" charset="2"/>
              <a:buNone/>
              <a:defRPr/>
            </a:pPr>
            <a:r>
              <a:rPr lang="hr-HR" sz="2400" b="1">
                <a:latin typeface="Arial" charset="0"/>
              </a:rPr>
              <a:t>c)</a:t>
            </a:r>
            <a:r>
              <a:rPr lang="hr-HR" sz="2400" b="1" i="1">
                <a:latin typeface="Arial" charset="0"/>
              </a:rPr>
              <a:t>    „Elementi izloženi riziku“</a:t>
            </a:r>
            <a:r>
              <a:rPr lang="hr-HR" sz="2400" b="1">
                <a:latin typeface="Arial" charset="0"/>
              </a:rPr>
              <a:t>, identifikacija, analiza i ocjena stanja sigurnosti i zaštićenosti kritičnih elemenata zajednice i društva: stanovništvo (naročito osjetljive kategorije- djeca, žene, starije osobe, osobe sa invaliditetom), objekti vitalne kritične infrastrukture. U tom smislu razmatraju se i posljedice uticaja hazarda na objekte i stanovništvo koje je ovisno od sigurnosti objekata kritične infrastrukture.</a:t>
            </a:r>
            <a:endParaRPr lang="hr-HR" sz="2400" b="1" i="1">
              <a:latin typeface="Arial" charset="0"/>
            </a:endParaRPr>
          </a:p>
          <a:p>
            <a:pPr marL="609600" indent="-609600" eaLnBrk="1" hangingPunct="1">
              <a:lnSpc>
                <a:spcPct val="80000"/>
              </a:lnSpc>
              <a:buFont typeface="Wingdings" pitchFamily="2" charset="2"/>
              <a:buNone/>
              <a:defRPr/>
            </a:pPr>
            <a:r>
              <a:rPr lang="hr-HR" sz="2400" b="1">
                <a:latin typeface="Arial" charset="0"/>
              </a:rPr>
              <a:t>d)</a:t>
            </a:r>
            <a:r>
              <a:rPr lang="hr-HR" sz="2400" b="1" i="1">
                <a:latin typeface="Arial" charset="0"/>
              </a:rPr>
              <a:t>    Rizik</a:t>
            </a:r>
            <a:r>
              <a:rPr lang="hr-HR" sz="2400" b="1">
                <a:latin typeface="Arial" charset="0"/>
              </a:rPr>
              <a:t>, potencijani gubitak, vjerovatnoća škodljivih posljedica, ili očekivanih gubitaka (smrt, povrede, gubitak vitalnih materijalnih dobara, prekid privrednih aktivnosti ili štetne pojave po okoliš) koja rezultira iz interakcije prirodnih i antropoloških škodljivih opasnosti i ranjivosti individue ili društvene grupe, zajednice (izvor: </a:t>
            </a:r>
            <a:r>
              <a:rPr lang="hr-HR" sz="2400" b="1">
                <a:latin typeface="Arial" charset="0"/>
                <a:hlinkClick r:id="rId2"/>
              </a:rPr>
              <a:t>www.unisdr.org</a:t>
            </a:r>
            <a:r>
              <a:rPr lang="hr-HR" sz="2400" b="1">
                <a:latin typeface="Arial" charset="0"/>
              </a:rPr>
              <a:t>, posjeta: maja 2008)</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ZIS:t-7/26</a:t>
            </a:r>
            <a:endParaRPr lang="en-US" sz="1400">
              <a:latin typeface="Arial" charset="0"/>
            </a:endParaRPr>
          </a:p>
        </p:txBody>
      </p:sp>
      <p:sp>
        <p:nvSpPr>
          <p:cNvPr id="538627" name="Rectangle 3"/>
          <p:cNvSpPr>
            <a:spLocks noGrp="1" noChangeArrowheads="1"/>
          </p:cNvSpPr>
          <p:nvPr>
            <p:ph type="body" idx="1"/>
          </p:nvPr>
        </p:nvSpPr>
        <p:spPr>
          <a:xfrm>
            <a:off x="179388" y="620713"/>
            <a:ext cx="8785225" cy="6237287"/>
          </a:xfrm>
        </p:spPr>
        <p:txBody>
          <a:bodyPr/>
          <a:lstStyle/>
          <a:p>
            <a:pPr marL="609600" indent="-609600" eaLnBrk="1" hangingPunct="1">
              <a:lnSpc>
                <a:spcPct val="80000"/>
              </a:lnSpc>
              <a:buFont typeface="Wingdings" pitchFamily="2" charset="2"/>
              <a:buNone/>
              <a:defRPr/>
            </a:pPr>
            <a:r>
              <a:rPr lang="hr-HR" sz="2000" b="1">
                <a:latin typeface="Arial" charset="0"/>
              </a:rPr>
              <a:t>e)     </a:t>
            </a:r>
            <a:r>
              <a:rPr lang="hr-HR" sz="2000" b="1" i="1">
                <a:latin typeface="Arial" charset="0"/>
              </a:rPr>
              <a:t>Hazard</a:t>
            </a:r>
            <a:r>
              <a:rPr lang="hr-HR" sz="2000" b="1">
                <a:latin typeface="Arial" charset="0"/>
              </a:rPr>
              <a:t>, škodljiva pojava, štetna pojava, uzročna opasnost; situacija koja predstavlja prijetnju životu i zdravlju ljudi, imovini i drugim materijalnim dobrima, ili okolišu. Većina hazarda su prikriveni i neaktivni, “uspavani”, ili potencijalni sa samo teoretskim rizikom nanošenja štete. Međutim, kada se hazard aktivira može uzrokovati vanrednu situaciju.</a:t>
            </a:r>
            <a:endParaRPr lang="hr-HR" sz="2000" b="1" i="1">
              <a:latin typeface="Arial" charset="0"/>
            </a:endParaRPr>
          </a:p>
          <a:p>
            <a:pPr marL="609600" indent="-609600" eaLnBrk="1" hangingPunct="1">
              <a:lnSpc>
                <a:spcPct val="80000"/>
              </a:lnSpc>
              <a:buFont typeface="Wingdings" pitchFamily="2" charset="2"/>
              <a:buNone/>
              <a:defRPr/>
            </a:pPr>
            <a:r>
              <a:rPr lang="hr-HR" sz="2000" b="1">
                <a:latin typeface="Arial" charset="0"/>
              </a:rPr>
              <a:t>f)      </a:t>
            </a:r>
            <a:r>
              <a:rPr lang="hr-HR" sz="2000" b="1" i="1">
                <a:latin typeface="Arial" charset="0"/>
              </a:rPr>
              <a:t>Ranjivost</a:t>
            </a:r>
            <a:r>
              <a:rPr lang="hr-HR" sz="2000" b="1">
                <a:latin typeface="Arial" charset="0"/>
              </a:rPr>
              <a:t>, slabost koju eksploatira prijetnja kako bi negativno uticala na resurs ili organizaciju.  Ranjivost se može identificirati tretiranjem sljedećih pitanja u procesu prikupljanja podataka:fizička sigurnost,sigur. okoliša, sigurn. sistema, sigur. komunikacija, sigurnost ljudi, planovi, politike, procedure, menadžment, podrška, itd</a:t>
            </a:r>
            <a:endParaRPr lang="hr-HR" sz="2000" b="1" i="1">
              <a:latin typeface="Arial" charset="0"/>
            </a:endParaRPr>
          </a:p>
          <a:p>
            <a:pPr marL="609600" indent="-609600" eaLnBrk="1" hangingPunct="1">
              <a:lnSpc>
                <a:spcPct val="80000"/>
              </a:lnSpc>
              <a:buFont typeface="Wingdings" pitchFamily="2" charset="2"/>
              <a:buNone/>
              <a:defRPr/>
            </a:pPr>
            <a:r>
              <a:rPr lang="hr-HR" sz="2000" b="1">
                <a:latin typeface="Arial" charset="0"/>
              </a:rPr>
              <a:t>g)     </a:t>
            </a:r>
            <a:r>
              <a:rPr lang="hr-HR" sz="2000" b="1" i="1">
                <a:latin typeface="Arial" charset="0"/>
              </a:rPr>
              <a:t>Prijetnja</a:t>
            </a:r>
            <a:r>
              <a:rPr lang="hr-HR" sz="2000" b="1">
                <a:latin typeface="Arial" charset="0"/>
              </a:rPr>
              <a:t>, neki događaj, proces, aktivnost, ili akcija, koja eksploatira ranjivost radi ataka na resurs ili organizaciju. Uključuje prirodne prijetnje, akcidentalne prijetnje (što uključuje I nenamjerne i zlonamjerne ljudske prijetnje). One se mogu odnositi na energetski kvar, biološku kontaminaciju ili oslobađanje opasnih hemikalija,uticaj prirodnih sila, ili pak kvarovi na hardwareu/softwareu, uništavanje podataka ili gubitak integriteta, sabotaže, teže oblike kriminala (krađe, vandalizam, terorizam).</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ZIS:t-7/27</a:t>
            </a:r>
            <a:endParaRPr lang="en-US" sz="1400">
              <a:latin typeface="Arial" charset="0"/>
            </a:endParaRPr>
          </a:p>
        </p:txBody>
      </p:sp>
      <p:sp>
        <p:nvSpPr>
          <p:cNvPr id="539651" name="Rectangle 3"/>
          <p:cNvSpPr>
            <a:spLocks noGrp="1" noChangeArrowheads="1"/>
          </p:cNvSpPr>
          <p:nvPr>
            <p:ph type="body" idx="1"/>
          </p:nvPr>
        </p:nvSpPr>
        <p:spPr>
          <a:xfrm>
            <a:off x="179388" y="620713"/>
            <a:ext cx="8785225" cy="6237287"/>
          </a:xfrm>
        </p:spPr>
        <p:txBody>
          <a:bodyPr/>
          <a:lstStyle/>
          <a:p>
            <a:pPr marL="609600" indent="-609600" algn="ctr" eaLnBrk="1" hangingPunct="1">
              <a:lnSpc>
                <a:spcPct val="80000"/>
              </a:lnSpc>
              <a:buFont typeface="Wingdings" pitchFamily="2" charset="2"/>
              <a:buNone/>
              <a:defRPr/>
            </a:pPr>
            <a:r>
              <a:rPr lang="hr-HR" sz="2000" b="1">
                <a:latin typeface="Arial" charset="0"/>
              </a:rPr>
              <a:t>DRUGI DIO – NAČIN PRIPREMANJA I SADRŽAJ PROCJENE UGROŽENOSTI</a:t>
            </a:r>
          </a:p>
          <a:p>
            <a:pPr marL="609600" indent="-609600" algn="ctr" eaLnBrk="1" hangingPunct="1">
              <a:lnSpc>
                <a:spcPct val="80000"/>
              </a:lnSpc>
              <a:buFont typeface="Wingdings" pitchFamily="2" charset="2"/>
              <a:buNone/>
              <a:defRPr/>
            </a:pPr>
            <a:endParaRPr lang="hr-HR" sz="2000" b="1">
              <a:latin typeface="Arial" charset="0"/>
            </a:endParaRPr>
          </a:p>
          <a:p>
            <a:pPr marL="609600" indent="-609600" algn="ctr" eaLnBrk="1" hangingPunct="1">
              <a:lnSpc>
                <a:spcPct val="80000"/>
              </a:lnSpc>
              <a:buFont typeface="Wingdings" pitchFamily="2" charset="2"/>
              <a:buNone/>
              <a:defRPr/>
            </a:pPr>
            <a:r>
              <a:rPr lang="hr-HR" sz="2000" b="1">
                <a:latin typeface="Arial" charset="0"/>
              </a:rPr>
              <a:t> Poglavlje 1 – Način pripremanja </a:t>
            </a:r>
          </a:p>
          <a:p>
            <a:pPr marL="609600" indent="-609600" algn="ctr"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6.      Procjena ugroženosti se metodološki zasniva na općim karakteristikama teritorije Bosne i Hercegovine, identificiranim opasnostima prirodnog ili antropološkog porijekla karakteristikama tih opasnosti, karakteristikama ostalih elemenata rizika (procjena elemenata izloženih riziku prirodnih ili drugih nesreća). </a:t>
            </a:r>
          </a:p>
          <a:p>
            <a:pPr marL="609600" indent="-609600" eaLnBrk="1" hangingPunct="1">
              <a:lnSpc>
                <a:spcPct val="80000"/>
              </a:lnSpc>
              <a:buFont typeface="Wingdings" pitchFamily="2" charset="2"/>
              <a:buNone/>
              <a:defRPr/>
            </a:pPr>
            <a:r>
              <a:rPr lang="hr-HR" sz="2000" b="1">
                <a:latin typeface="Arial" charset="0"/>
              </a:rPr>
              <a:t>7.      U vezi sa paragrafom 8., ovom Metodologijom se na osnovu općih karakteristika utvrđuju posebni elementi, identificiraju i profiliraju hazardi i ostali rizici navedeni u procjenama ugroženosti entiteta i Brčko Distrikta BiH, te na osnovu prethodno izvršene analize sadržaja tih dokumenata procjena se kvalitetno dopunjuje realnim i potencijalnim rizicima prirodnih ili drugih nesreća sa prekograničnim efektima.</a:t>
            </a:r>
          </a:p>
          <a:p>
            <a:pPr marL="609600" indent="-609600" eaLnBrk="1" hangingPunct="1">
              <a:lnSpc>
                <a:spcPct val="80000"/>
              </a:lnSpc>
              <a:buFont typeface="Wingdings" pitchFamily="2" charset="2"/>
              <a:buNone/>
              <a:defRPr/>
            </a:pPr>
            <a:r>
              <a:rPr lang="hr-HR" sz="2000" b="1">
                <a:latin typeface="Arial" charset="0"/>
              </a:rPr>
              <a:t>8.      U smislu prethodnog paragrafa, ugroženost se procjenjuje kroz opservaciju geografskih faktora prijetnje sigurnosti - lokalnih rizika, transnacionalnih rizika i rizika novog doba.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Rot="1" noChangeArrowheads="1"/>
          </p:cNvSpPr>
          <p:nvPr>
            <p:ph type="title"/>
          </p:nvPr>
        </p:nvSpPr>
        <p:spPr>
          <a:xfrm>
            <a:off x="457200" y="188913"/>
            <a:ext cx="8229600" cy="503237"/>
          </a:xfrm>
        </p:spPr>
        <p:txBody>
          <a:bodyPr/>
          <a:lstStyle/>
          <a:p>
            <a:pPr eaLnBrk="1" hangingPunct="1">
              <a:defRPr/>
            </a:pPr>
            <a:r>
              <a:rPr lang="hr-HR" sz="2800">
                <a:latin typeface="Arial" charset="0"/>
              </a:rPr>
              <a:t>KLASIFIKACIJA RIZIKA</a:t>
            </a:r>
            <a:endParaRPr lang="en-US" sz="2800">
              <a:latin typeface="Arial" charset="0"/>
            </a:endParaRPr>
          </a:p>
        </p:txBody>
      </p:sp>
      <p:graphicFrame>
        <p:nvGraphicFramePr>
          <p:cNvPr id="644347" name="Group 251"/>
          <p:cNvGraphicFramePr>
            <a:graphicFrameLocks noGrp="1"/>
          </p:cNvGraphicFramePr>
          <p:nvPr>
            <p:ph idx="1"/>
          </p:nvPr>
        </p:nvGraphicFramePr>
        <p:xfrm>
          <a:off x="179388" y="571500"/>
          <a:ext cx="8785225" cy="6286183"/>
        </p:xfrm>
        <a:graphic>
          <a:graphicData uri="http://schemas.openxmlformats.org/drawingml/2006/table">
            <a:tbl>
              <a:tblPr/>
              <a:tblGrid>
                <a:gridCol w="1871662">
                  <a:extLst>
                    <a:ext uri="{9D8B030D-6E8A-4147-A177-3AD203B41FA5}">
                      <a16:colId xmlns:a16="http://schemas.microsoft.com/office/drawing/2014/main" xmlns="" val="20000"/>
                    </a:ext>
                  </a:extLst>
                </a:gridCol>
                <a:gridCol w="1944688">
                  <a:extLst>
                    <a:ext uri="{9D8B030D-6E8A-4147-A177-3AD203B41FA5}">
                      <a16:colId xmlns:a16="http://schemas.microsoft.com/office/drawing/2014/main" xmlns="" val="20001"/>
                    </a:ext>
                  </a:extLst>
                </a:gridCol>
                <a:gridCol w="4968875">
                  <a:extLst>
                    <a:ext uri="{9D8B030D-6E8A-4147-A177-3AD203B41FA5}">
                      <a16:colId xmlns:a16="http://schemas.microsoft.com/office/drawing/2014/main" xmlns="" val="20002"/>
                    </a:ext>
                  </a:extLst>
                </a:gridCol>
              </a:tblGrid>
              <a:tr h="3238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Vrsta rizika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Tip hazarda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Efekti/ posljedice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725863">
                <a:tc rowSpan="2">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1. kategorije</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Rizici </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prirodnih </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nesreća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Hidrometeorološki hazardi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poplave, bujične poplave uz velike nanose zemlje i blata;ekstremne temperatur tropski cikl, olujni vjetrovi, grmljavina,gràd,kiša, snijeg</a:t>
                      </a:r>
                      <a:r>
                        <a:rPr kumimoji="0" lang="hr-HR" sz="1800" b="0" i="0" u="none" strike="noStrike" cap="none" normalizeH="0" baseline="0">
                          <a:ln>
                            <a:noFill/>
                          </a:ln>
                          <a:solidFill>
                            <a:srgbClr val="0000FF"/>
                          </a:solidFill>
                          <a:effectLst/>
                          <a:latin typeface="Times New Roman" pitchFamily="18" charset="0"/>
                          <a:cs typeface="Times New Roman" pitchFamily="18" charset="0"/>
                        </a:rPr>
                        <a:t> </a:t>
                      </a:r>
                      <a:r>
                        <a:rPr kumimoji="0" lang="hr-HR" sz="1800" b="0" i="0" u="none" strike="noStrike" cap="none" normalizeH="0" baseline="0">
                          <a:ln>
                            <a:noFill/>
                          </a:ln>
                          <a:solidFill>
                            <a:schemeClr val="tx1"/>
                          </a:solidFill>
                          <a:effectLst/>
                          <a:latin typeface="Times New Roman" pitchFamily="18" charset="0"/>
                          <a:cs typeface="Times New Roman" pitchFamily="18" charset="0"/>
                        </a:rPr>
                        <a:t>i druge surove atmosferske promjene;suša,dezertifikacija (pretvaranje plodne površ. upustinju), požari otvorenog prostora,ekstremn. temperat, pješč.i dr.oluje;visok snijeg i lavine snijega ili leda. Ovi hazardi mogu biti pritajeni i brzo ili sporo nastupajući, javljati se u nizu ili kombinac. pojava i efekata.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1" i="1" u="none" strike="noStrike" cap="none" normalizeH="0" baseline="0">
                          <a:ln>
                            <a:noFill/>
                          </a:ln>
                          <a:solidFill>
                            <a:schemeClr val="tx1"/>
                          </a:solidFill>
                          <a:effectLst/>
                          <a:latin typeface="Arial Narrow" pitchFamily="34" charset="0"/>
                          <a:cs typeface="Times New Roman" pitchFamily="18" charset="0"/>
                          <a:hlinkClick r:id="rId2"/>
                        </a:rPr>
                        <a:t>http://www.unisdr.org/eng/library/lib-terminology</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187575">
                <a:tc vMerge="1">
                  <a:txBody>
                    <a:bodyPr/>
                    <a:lstStyle/>
                    <a:p>
                      <a:endParaRPr lang="en-US"/>
                    </a:p>
                  </a:txBody>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Geološki/ geofizički  hazardi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procesi u zemlji tekton., vulkanskog ili urvinskog porijekla, slijeganje tla, tsunami, procesi: klizišta, odroni, snježne lavine usljed propadanja tla, bujica, blata i geoloških poremećaja.Ovi hazardi su</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pritajeni, brzo nastaju, mogu se procij, a ne  predvidjeti.</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a:ln>
                            <a:noFill/>
                          </a:ln>
                          <a:solidFill>
                            <a:schemeClr val="tx1"/>
                          </a:solidFill>
                          <a:effectLst/>
                          <a:latin typeface="Arial" charset="0"/>
                          <a:ea typeface="Times New Roman" pitchFamily="18" charset="0"/>
                          <a:cs typeface="Arial" charset="0"/>
                          <a:hlinkClick r:id="rId2"/>
                        </a:rPr>
                        <a:t>http://www.unisdr.org/eng/library/lib-terminology</a:t>
                      </a:r>
                      <a:endParaRPr kumimoji="0" lang="en-GB"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xmlns="" val="10002"/>
                  </a:ext>
                </a:extLst>
              </a:tr>
            </a:tbl>
          </a:graphicData>
        </a:graphic>
      </p:graphicFrame>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ZIS:t-7/28</a:t>
            </a:r>
            <a:endParaRPr lang="en-US" sz="1400">
              <a:latin typeface="Arial" charset="0"/>
            </a:endParaRPr>
          </a:p>
        </p:txBody>
      </p:sp>
      <p:sp>
        <p:nvSpPr>
          <p:cNvPr id="540675" name="Rectangle 3"/>
          <p:cNvSpPr>
            <a:spLocks noGrp="1" noChangeArrowheads="1"/>
          </p:cNvSpPr>
          <p:nvPr>
            <p:ph type="body" idx="1"/>
          </p:nvPr>
        </p:nvSpPr>
        <p:spPr>
          <a:xfrm>
            <a:off x="250825" y="620713"/>
            <a:ext cx="8713788" cy="6237287"/>
          </a:xfrm>
        </p:spPr>
        <p:txBody>
          <a:bodyPr/>
          <a:lstStyle/>
          <a:p>
            <a:pPr marL="609600" indent="-609600" eaLnBrk="1" hangingPunct="1">
              <a:lnSpc>
                <a:spcPct val="80000"/>
              </a:lnSpc>
              <a:buFont typeface="Wingdings" pitchFamily="2" charset="2"/>
              <a:buNone/>
              <a:defRPr/>
            </a:pPr>
            <a:r>
              <a:rPr lang="hr-HR" sz="2000" b="1">
                <a:latin typeface="Arial" charset="0"/>
              </a:rPr>
              <a:t>9.      Nakon što se razmotre opći i posebni elementi, odnosno izvrši identificiranje, profiliranje i dimenzioniranje opasnosti i drugih elemenata rizika pristupa se zaključivanju i davanju preporuka uspostave legislativniih i institucionalnih mjera za redukciju utvrđenih rizika (npr. preporuke regulative, instrumenata i mehanizama za monitoring rizika – njihova detekcija, kvantitativna i kvalitativna analiza - mjerenje po prirodi rizika</a:t>
            </a:r>
            <a:r>
              <a:rPr lang="hr-HR" sz="2000">
                <a:latin typeface="Arial" charset="0"/>
              </a:rPr>
              <a:t>).</a:t>
            </a:r>
          </a:p>
          <a:p>
            <a:pPr marL="609600" indent="-609600" eaLnBrk="1" hangingPunct="1">
              <a:lnSpc>
                <a:spcPct val="80000"/>
              </a:lnSpc>
              <a:defRPr/>
            </a:pPr>
            <a:endParaRPr lang="hr-HR" sz="2000" b="1">
              <a:latin typeface="Arial" charset="0"/>
            </a:endParaRPr>
          </a:p>
          <a:p>
            <a:pPr marL="609600" indent="-609600" algn="ctr" eaLnBrk="1" hangingPunct="1">
              <a:lnSpc>
                <a:spcPct val="80000"/>
              </a:lnSpc>
              <a:buFont typeface="Wingdings" pitchFamily="2" charset="2"/>
              <a:buNone/>
              <a:defRPr/>
            </a:pPr>
            <a:r>
              <a:rPr lang="hr-HR" sz="2000" b="1">
                <a:latin typeface="Arial" charset="0"/>
              </a:rPr>
              <a:t>Poglavlje 2–Metodološki okvir i sadržaj Procjene</a:t>
            </a:r>
          </a:p>
          <a:p>
            <a:pPr marL="609600" indent="-609600" algn="ctr" eaLnBrk="1" hangingPunct="1">
              <a:lnSpc>
                <a:spcPct val="80000"/>
              </a:lnSpc>
              <a:buFont typeface="Wingdings" pitchFamily="2" charset="2"/>
              <a:buNone/>
              <a:defRPr/>
            </a:pPr>
            <a:r>
              <a:rPr lang="hr-HR" sz="2000" b="1">
                <a:latin typeface="Arial" charset="0"/>
              </a:rPr>
              <a:t>Odjeljak 1 – Metodološki okvir procjene</a:t>
            </a:r>
          </a:p>
          <a:p>
            <a:pPr marL="609600" indent="-609600" algn="ctr"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10.    Procjena ugroženosti od prirodne ili druge nesreće mora sadržavati sljedeće podatke i ocjene:</a:t>
            </a:r>
          </a:p>
          <a:p>
            <a:pPr marL="609600" indent="-609600" eaLnBrk="1" hangingPunct="1">
              <a:lnSpc>
                <a:spcPct val="80000"/>
              </a:lnSpc>
              <a:buFont typeface="Wingdings" pitchFamily="2" charset="2"/>
              <a:buNone/>
              <a:defRPr/>
            </a:pPr>
            <a:r>
              <a:rPr lang="hr-HR" sz="2000" b="1">
                <a:latin typeface="Arial" charset="0"/>
              </a:rPr>
              <a:t>   a)  opći dio (opće karakteristike teritorije, uključujući svu potrebnu statistiku o stanovništvu, naseljenim mjestima, građevinama, objektima infrastrukture); </a:t>
            </a:r>
          </a:p>
          <a:p>
            <a:pPr marL="609600" indent="-609600" eaLnBrk="1" hangingPunct="1">
              <a:lnSpc>
                <a:spcPct val="80000"/>
              </a:lnSpc>
              <a:buFont typeface="Wingdings" pitchFamily="2" charset="2"/>
              <a:buNone/>
              <a:defRPr/>
            </a:pPr>
            <a:r>
              <a:rPr lang="hr-HR" sz="2000" b="1">
                <a:latin typeface="Arial" charset="0"/>
              </a:rPr>
              <a:t>   b)  posebni dio (identificirati hazarde po klasifikaciji i elemente izloženosti riziku štetnih pojava iz klasifikacije, te iste profilirati i dimenzionirati radi redukcije i planiranja snaga i resursa odgovora  - i navesti za svaku grupu hazarda koje podatke i prikaze je potrebno koristiti, i sl);</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ZIS:t-7/29</a:t>
            </a:r>
            <a:endParaRPr lang="en-US" sz="1400">
              <a:latin typeface="Arial" charset="0"/>
            </a:endParaRPr>
          </a:p>
        </p:txBody>
      </p:sp>
      <p:sp>
        <p:nvSpPr>
          <p:cNvPr id="541699" name="Rectangle 3"/>
          <p:cNvSpPr>
            <a:spLocks noGrp="1" noChangeArrowheads="1"/>
          </p:cNvSpPr>
          <p:nvPr>
            <p:ph type="body" idx="1"/>
          </p:nvPr>
        </p:nvSpPr>
        <p:spPr>
          <a:xfrm>
            <a:off x="250825" y="620713"/>
            <a:ext cx="8713788" cy="6237287"/>
          </a:xfrm>
        </p:spPr>
        <p:txBody>
          <a:bodyPr/>
          <a:lstStyle/>
          <a:p>
            <a:pPr marL="609600" indent="-609600" eaLnBrk="1" hangingPunct="1">
              <a:lnSpc>
                <a:spcPct val="80000"/>
              </a:lnSpc>
              <a:buFont typeface="Wingdings" pitchFamily="2" charset="2"/>
              <a:buNone/>
              <a:defRPr/>
            </a:pPr>
            <a:r>
              <a:rPr lang="hr-HR" sz="2000" b="1">
                <a:latin typeface="Arial" charset="0"/>
              </a:rPr>
              <a:t>   c)  procjena  raspoloživih i potrebnih kapaciteta (ljudskih, materijalno - tehničkih resursa) za odgovor na posljedice eskalacije rizika prirodnih ili drugih nesreća;</a:t>
            </a:r>
          </a:p>
          <a:p>
            <a:pPr marL="609600" indent="-609600" eaLnBrk="1" hangingPunct="1">
              <a:lnSpc>
                <a:spcPct val="80000"/>
              </a:lnSpc>
              <a:buFont typeface="Wingdings" pitchFamily="2" charset="2"/>
              <a:buNone/>
              <a:defRPr/>
            </a:pPr>
            <a:r>
              <a:rPr lang="hr-HR" sz="2000" b="1">
                <a:latin typeface="Arial" charset="0"/>
              </a:rPr>
              <a:t>   d)  zaključci i preporuke (izvođenje zaključaka, te preporuka o mjerama redukcije rizika.</a:t>
            </a:r>
          </a:p>
          <a:p>
            <a:pPr marL="609600" indent="-609600" eaLnBrk="1" hangingPunct="1">
              <a:lnSpc>
                <a:spcPct val="80000"/>
              </a:lnSpc>
              <a:buFont typeface="Wingdings" pitchFamily="2" charset="2"/>
              <a:buNone/>
              <a:defRPr/>
            </a:pPr>
            <a:r>
              <a:rPr lang="hr-HR" sz="2000" b="1">
                <a:latin typeface="Arial" charset="0"/>
              </a:rPr>
              <a:t>11.    Procjena se obavezno upotpunjuje raznim studijsko – analitičkim podacima i prikazima., </a:t>
            </a:r>
          </a:p>
          <a:p>
            <a:pPr marL="609600" indent="-609600" eaLnBrk="1" hangingPunct="1">
              <a:lnSpc>
                <a:spcPct val="80000"/>
              </a:lnSpc>
              <a:buFont typeface="Wingdings" pitchFamily="2" charset="2"/>
              <a:buNone/>
              <a:defRPr/>
            </a:pPr>
            <a:r>
              <a:rPr lang="hr-HR" sz="2000" b="1">
                <a:latin typeface="Arial" charset="0"/>
              </a:rPr>
              <a:t>12.    Podaci za procj.ugrož.dostavljaju se u formi: </a:t>
            </a:r>
          </a:p>
          <a:p>
            <a:pPr marL="609600" indent="-609600" eaLnBrk="1" hangingPunct="1">
              <a:lnSpc>
                <a:spcPct val="80000"/>
              </a:lnSpc>
              <a:buFont typeface="Wingdings" pitchFamily="2" charset="2"/>
              <a:buNone/>
              <a:defRPr/>
            </a:pPr>
            <a:r>
              <a:rPr lang="hr-HR" sz="2000" b="1">
                <a:latin typeface="Arial" charset="0"/>
              </a:rPr>
              <a:t>   a)   pisanih akata (studijsko - analitičkih dokumenata, ocjena, različitih tabelarnih prikaza, i sl);</a:t>
            </a:r>
          </a:p>
          <a:p>
            <a:pPr marL="609600" indent="-609600" eaLnBrk="1" hangingPunct="1">
              <a:lnSpc>
                <a:spcPct val="80000"/>
              </a:lnSpc>
              <a:buFont typeface="Wingdings" pitchFamily="2" charset="2"/>
              <a:buNone/>
              <a:defRPr/>
            </a:pPr>
            <a:r>
              <a:rPr lang="hr-HR" sz="2000" b="1">
                <a:latin typeface="Arial" charset="0"/>
              </a:rPr>
              <a:t>   b)   raznovrsnih i obilnih satelitskih, kartografskih i grafičkih prikaza, kao npr:</a:t>
            </a:r>
          </a:p>
          <a:p>
            <a:pPr marL="990600" lvl="1" indent="-533400" eaLnBrk="1" hangingPunct="1">
              <a:lnSpc>
                <a:spcPct val="80000"/>
              </a:lnSpc>
              <a:buFont typeface="Wingdings" pitchFamily="2" charset="2"/>
              <a:buNone/>
              <a:defRPr/>
            </a:pPr>
            <a:r>
              <a:rPr lang="hr-HR" sz="1800" b="1">
                <a:latin typeface="Arial" charset="0"/>
              </a:rPr>
              <a:t>-       GIS i GPS aplikacije, </a:t>
            </a:r>
          </a:p>
          <a:p>
            <a:pPr marL="990600" lvl="1" indent="-533400" eaLnBrk="1" hangingPunct="1">
              <a:lnSpc>
                <a:spcPct val="80000"/>
              </a:lnSpc>
              <a:buFont typeface="Wingdings" pitchFamily="2" charset="2"/>
              <a:buNone/>
              <a:defRPr/>
            </a:pPr>
            <a:r>
              <a:rPr lang="hr-HR" sz="1800" b="1">
                <a:latin typeface="Arial" charset="0"/>
              </a:rPr>
              <a:t>-       kartografske projekcije, po mogućnosti digitalizirane ali i printane, različitih razmjera (</a:t>
            </a:r>
            <a:r>
              <a:rPr lang="hr-HR" sz="1800" b="1" i="1">
                <a:latin typeface="Arial" charset="0"/>
              </a:rPr>
              <a:t>kao po preporuci Smjernica GRIP-a - _________,...</a:t>
            </a:r>
            <a:r>
              <a:rPr lang="hr-HR" sz="1800" b="1">
                <a:latin typeface="Arial" charset="0"/>
              </a:rPr>
              <a:t> 1: 500.000, 1: 250.000, 1: 50.000, 1: 25.000, 1: 5.000, u zavisnosti od nivoa – sitniji za više nivoe, a krupniji za niže nivoe organizacije sistema) za prikaz podataka i situacija o: izvorima opasnosti („hot spots“), mjestima zabranjenog ili ograničenog kretanja (npr. endemskih žarišta zaraznih oboljenja, i sl), količinama, vrijednostima i kapacitetima za redukciju rizika i posljedica nesreća.</a:t>
            </a:r>
            <a:r>
              <a:rPr lang="hr-HR" sz="2000">
                <a:latin typeface="Arial" charset="0"/>
              </a:rPr>
              <a:t> </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ZIS:t-7/30</a:t>
            </a:r>
            <a:endParaRPr lang="en-US" sz="1400">
              <a:latin typeface="Arial" charset="0"/>
            </a:endParaRPr>
          </a:p>
        </p:txBody>
      </p:sp>
      <p:sp>
        <p:nvSpPr>
          <p:cNvPr id="542723" name="Rectangle 3"/>
          <p:cNvSpPr>
            <a:spLocks noGrp="1" noChangeArrowheads="1"/>
          </p:cNvSpPr>
          <p:nvPr>
            <p:ph type="body" idx="1"/>
          </p:nvPr>
        </p:nvSpPr>
        <p:spPr>
          <a:xfrm>
            <a:off x="179388" y="620713"/>
            <a:ext cx="8785225" cy="6237287"/>
          </a:xfrm>
        </p:spPr>
        <p:txBody>
          <a:bodyPr/>
          <a:lstStyle/>
          <a:p>
            <a:pPr eaLnBrk="1" hangingPunct="1">
              <a:lnSpc>
                <a:spcPct val="80000"/>
              </a:lnSpc>
              <a:buFont typeface="Wingdings" pitchFamily="2" charset="2"/>
              <a:buNone/>
              <a:defRPr/>
            </a:pPr>
            <a:r>
              <a:rPr lang="hr-HR" sz="2000" b="1">
                <a:latin typeface="Arial" charset="0"/>
              </a:rPr>
              <a:t>     Odjeljak 2 -  Sadržaj Procjene</a:t>
            </a:r>
          </a:p>
          <a:p>
            <a:pPr eaLnBrk="1" hangingPunct="1">
              <a:lnSpc>
                <a:spcPct val="80000"/>
              </a:lnSpc>
              <a:buFont typeface="Wingdings" pitchFamily="2" charset="2"/>
              <a:buNone/>
              <a:defRPr/>
            </a:pPr>
            <a:endParaRPr lang="hr-HR" sz="2000" b="1" i="1">
              <a:latin typeface="Arial" charset="0"/>
            </a:endParaRPr>
          </a:p>
          <a:p>
            <a:pPr eaLnBrk="1" hangingPunct="1">
              <a:lnSpc>
                <a:spcPct val="80000"/>
              </a:lnSpc>
              <a:buFont typeface="Wingdings" pitchFamily="2" charset="2"/>
              <a:buNone/>
              <a:defRPr/>
            </a:pPr>
            <a:r>
              <a:rPr lang="hr-HR" sz="2000" b="1" i="1">
                <a:latin typeface="Arial" charset="0"/>
              </a:rPr>
              <a:t>    Opći dio</a:t>
            </a:r>
            <a:r>
              <a:rPr lang="hr-HR" sz="2000" b="1">
                <a:latin typeface="Arial" charset="0"/>
              </a:rPr>
              <a:t> – karakteristike teritorije BiH (demografski podaci, reljef, klima, vegetacija, hidrografska mreža) i administrativno – teritorijalna organizacija države.</a:t>
            </a: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     U okviru karakteristika područja na osnovu općih karakteristika raščlaniti te karakteristike po područjima odgovornosti nivoa vlasti do nivoa entiteta i Brčko Distrikta BiH. </a:t>
            </a:r>
          </a:p>
          <a:p>
            <a:pPr eaLnBrk="1" hangingPunct="1">
              <a:lnSpc>
                <a:spcPct val="80000"/>
              </a:lnSpc>
              <a:buFont typeface="Wingdings" pitchFamily="2" charset="2"/>
              <a:buNone/>
              <a:defRPr/>
            </a:pPr>
            <a:endParaRPr lang="hr-HR" sz="2000" b="1" i="1">
              <a:latin typeface="Arial" charset="0"/>
            </a:endParaRPr>
          </a:p>
          <a:p>
            <a:pPr eaLnBrk="1" hangingPunct="1">
              <a:lnSpc>
                <a:spcPct val="80000"/>
              </a:lnSpc>
              <a:buFont typeface="Wingdings" pitchFamily="2" charset="2"/>
              <a:buNone/>
              <a:defRPr/>
            </a:pPr>
            <a:r>
              <a:rPr lang="hr-HR" sz="2000" b="1" i="1">
                <a:latin typeface="Arial" charset="0"/>
              </a:rPr>
              <a:t>     Posebni dio, </a:t>
            </a:r>
            <a:r>
              <a:rPr lang="hr-HR" sz="2000" b="1">
                <a:latin typeface="Arial" charset="0"/>
              </a:rPr>
              <a:t>opasnosti po usvojenim klasifikacijama (uzeti od Slovenaca, konsultirati Milutinovića). </a:t>
            </a:r>
            <a:r>
              <a:rPr lang="hr-HR" sz="2000" b="1" u="sng">
                <a:latin typeface="Arial" charset="0"/>
              </a:rPr>
              <a:t>Razviti po hazardima i rizicima scenarije najgoreg događaja neke nesreće.</a:t>
            </a:r>
            <a:endParaRPr lang="hr-HR" sz="2000" b="1">
              <a:latin typeface="Arial" charset="0"/>
            </a:endParaRP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    Hazarde i rizike razrađivati po kriteriju lokalnih (prenos i uticaj posljedica pojedinih hazarda na druge sredine u BiH) i transnacionalnih razmjera (iz BiH i prema BiH).</a:t>
            </a: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     U smislu određenja prirodnih ili drugih nesreća u Okvirnom zakonu o zaštiti i spašavanju u Procjeni će se koristiti sljedeća topologija opasnosti po ljude i materijalna dobra, kako slijedi:</a:t>
            </a:r>
            <a:endParaRPr lang="hr-HR" sz="2000" b="1" i="1">
              <a:latin typeface="Arial" charset="0"/>
            </a:endParaRPr>
          </a:p>
          <a:p>
            <a:pPr eaLnBrk="1" hangingPunct="1">
              <a:lnSpc>
                <a:spcPct val="80000"/>
              </a:lnSpc>
              <a:defRPr/>
            </a:pPr>
            <a:r>
              <a:rPr lang="hr-HR" sz="2000" b="1" i="1">
                <a:latin typeface="Arial" charset="0"/>
              </a:rPr>
              <a:t>Opasnosti (hazardi) prirodnih nesreća</a:t>
            </a:r>
            <a:r>
              <a:rPr lang="hr-HR" sz="2000" b="1">
                <a:latin typeface="Arial" charset="0"/>
              </a:rPr>
              <a:t> su:</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ZIS:t-7/31</a:t>
            </a:r>
            <a:endParaRPr lang="en-US" sz="1400">
              <a:latin typeface="Arial" charset="0"/>
            </a:endParaRPr>
          </a:p>
        </p:txBody>
      </p:sp>
      <p:sp>
        <p:nvSpPr>
          <p:cNvPr id="543747" name="Rectangle 3"/>
          <p:cNvSpPr>
            <a:spLocks noGrp="1" noChangeArrowheads="1"/>
          </p:cNvSpPr>
          <p:nvPr>
            <p:ph type="body" idx="1"/>
          </p:nvPr>
        </p:nvSpPr>
        <p:spPr>
          <a:xfrm>
            <a:off x="179388" y="549275"/>
            <a:ext cx="8785225" cy="6308725"/>
          </a:xfrm>
        </p:spPr>
        <p:txBody>
          <a:bodyPr/>
          <a:lstStyle/>
          <a:p>
            <a:pPr marL="381000" indent="-381000" eaLnBrk="1" hangingPunct="1">
              <a:lnSpc>
                <a:spcPct val="80000"/>
              </a:lnSpc>
              <a:buFont typeface="Wingdings" pitchFamily="2" charset="2"/>
              <a:buNone/>
              <a:defRPr/>
            </a:pPr>
            <a:r>
              <a:rPr lang="hr-HR" sz="2000" b="1">
                <a:latin typeface="Arial" charset="0"/>
              </a:rPr>
              <a:t>1.  Atmosferske opasnosti – opće i složene pojave: kiša, ledena kiša (poledica), grad, snijeg, vjetar, mraz, magla, kišne i vjetrovite oluje, ledene oluje, mećave, suše;</a:t>
            </a:r>
          </a:p>
          <a:p>
            <a:pPr marL="381000" indent="-381000" eaLnBrk="1" hangingPunct="1">
              <a:lnSpc>
                <a:spcPct val="80000"/>
              </a:lnSpc>
              <a:buFont typeface="Wingdings" pitchFamily="2" charset="2"/>
              <a:buNone/>
              <a:defRPr/>
            </a:pPr>
            <a:r>
              <a:rPr lang="hr-HR" sz="2000" b="1">
                <a:latin typeface="Arial" charset="0"/>
              </a:rPr>
              <a:t>2.  Hidrološke opasnosti – riječno plavljenje (kiša, topljenje snijega, poplave usljed rušenja prirodnih brana);</a:t>
            </a:r>
          </a:p>
          <a:p>
            <a:pPr marL="381000" indent="-381000" eaLnBrk="1" hangingPunct="1">
              <a:lnSpc>
                <a:spcPct val="80000"/>
              </a:lnSpc>
              <a:buFont typeface="Wingdings" pitchFamily="2" charset="2"/>
              <a:buNone/>
              <a:defRPr/>
            </a:pPr>
            <a:r>
              <a:rPr lang="hr-HR" sz="2000" b="1">
                <a:latin typeface="Arial" charset="0"/>
              </a:rPr>
              <a:t>3.  Geološke opasnosti (zemljotresi, masovna kretanja zemlje - klizišta i odroni, lavine, blatne bujice, tonjenje tla, muljanje - nasipi, rijeke, luke, poljoprivredno zemljište, i dr);</a:t>
            </a:r>
          </a:p>
          <a:p>
            <a:pPr marL="381000" indent="-381000" eaLnBrk="1" hangingPunct="1">
              <a:lnSpc>
                <a:spcPct val="80000"/>
              </a:lnSpc>
              <a:buFont typeface="Wingdings" pitchFamily="2" charset="2"/>
              <a:buNone/>
              <a:defRPr/>
            </a:pPr>
            <a:r>
              <a:rPr lang="hr-HR" sz="2000" b="1">
                <a:latin typeface="Arial" charset="0"/>
              </a:rPr>
              <a:t>4.  Biološke opasnosti – epidemije bolesti koje pogađaju ljude, epidemije bolesti koje pogađaju biljke, epidemije bolesti koje pogađaju domaće i divlje životinje, najezda insekata i drugih štetočina - npr. skakavaca; šumski požari i požari otvorenog prostora.</a:t>
            </a:r>
          </a:p>
          <a:p>
            <a:pPr marL="381000" indent="-381000" eaLnBrk="1" hangingPunct="1">
              <a:lnSpc>
                <a:spcPct val="80000"/>
              </a:lnSpc>
              <a:buFont typeface="Wingdings" pitchFamily="2" charset="2"/>
              <a:buNone/>
              <a:defRPr/>
            </a:pPr>
            <a:endParaRPr lang="hr-HR" sz="2000" b="1">
              <a:latin typeface="Arial" charset="0"/>
            </a:endParaRPr>
          </a:p>
          <a:p>
            <a:pPr marL="381000" indent="-381000" eaLnBrk="1" hangingPunct="1">
              <a:lnSpc>
                <a:spcPct val="80000"/>
              </a:lnSpc>
              <a:buFont typeface="Wingdings" pitchFamily="2" charset="2"/>
              <a:buNone/>
              <a:defRPr/>
            </a:pPr>
            <a:r>
              <a:rPr lang="hr-HR" sz="2000" b="1">
                <a:latin typeface="Arial" charset="0"/>
              </a:rPr>
              <a:t>     Opasnosti (hazardi) drugih nesreća su</a:t>
            </a:r>
          </a:p>
          <a:p>
            <a:pPr marL="381000" indent="-381000" eaLnBrk="1" hangingPunct="1">
              <a:lnSpc>
                <a:spcPct val="80000"/>
              </a:lnSpc>
              <a:buFont typeface="Wingdings" pitchFamily="2" charset="2"/>
              <a:buNone/>
              <a:defRPr/>
            </a:pPr>
            <a:r>
              <a:rPr lang="hr-HR" sz="2000" b="1">
                <a:latin typeface="Arial" charset="0"/>
              </a:rPr>
              <a:t>     II.</a:t>
            </a:r>
            <a:r>
              <a:rPr lang="hr-HR" sz="2000" b="1" i="1">
                <a:latin typeface="Arial" charset="0"/>
              </a:rPr>
              <a:t>Tehničko – tehnološke opasnosti</a:t>
            </a:r>
            <a:r>
              <a:rPr lang="hr-HR" sz="2000" b="1">
                <a:latin typeface="Arial" charset="0"/>
              </a:rPr>
              <a:t> (uzrokovane ljudskim nesavjesnim i nestručnim djelovanjem) – nesreće u prevozu putnika i transportu u drumskom, željezničkom, riječnom/ morskom i zračnom prometu; industrijske eksplozije, požari i akcidentalno RHB kontaminiranje; oslobađanje otrovnih gasova; radijacijsko zračenje (zemaljsko i kosmičko), rad termoelektrana, greške u radu nuklearnih postrojenja;</a:t>
            </a:r>
            <a:r>
              <a:rPr lang="hr-HR" sz="2000">
                <a:latin typeface="Arial" charset="0"/>
              </a:rPr>
              <a:t> </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ZIS:t-7/32</a:t>
            </a:r>
            <a:endParaRPr lang="en-US" sz="1400">
              <a:latin typeface="Arial" charset="0"/>
            </a:endParaRPr>
          </a:p>
        </p:txBody>
      </p:sp>
      <p:sp>
        <p:nvSpPr>
          <p:cNvPr id="544771" name="Rectangle 3"/>
          <p:cNvSpPr>
            <a:spLocks noGrp="1" noChangeArrowheads="1"/>
          </p:cNvSpPr>
          <p:nvPr>
            <p:ph type="body" idx="1"/>
          </p:nvPr>
        </p:nvSpPr>
        <p:spPr>
          <a:xfrm>
            <a:off x="179388" y="620713"/>
            <a:ext cx="8785225" cy="6237287"/>
          </a:xfrm>
        </p:spPr>
        <p:txBody>
          <a:bodyPr/>
          <a:lstStyle/>
          <a:p>
            <a:pPr marL="609600" indent="-609600" eaLnBrk="1" hangingPunct="1">
              <a:lnSpc>
                <a:spcPct val="80000"/>
              </a:lnSpc>
              <a:buFont typeface="Wingdings" pitchFamily="2" charset="2"/>
              <a:buNone/>
              <a:defRPr/>
            </a:pPr>
            <a:r>
              <a:rPr lang="hr-HR" sz="2000" b="1">
                <a:latin typeface="Arial" charset="0"/>
              </a:rPr>
              <a:t>III     </a:t>
            </a:r>
            <a:r>
              <a:rPr lang="hr-HR" sz="2000" b="1" i="1">
                <a:latin typeface="Arial" charset="0"/>
              </a:rPr>
              <a:t>Opasnosti ratnih razaranja i terorizma</a:t>
            </a:r>
            <a:r>
              <a:rPr lang="hr-HR" sz="2000" b="1">
                <a:latin typeface="Arial" charset="0"/>
              </a:rPr>
              <a:t> primjenom konvencionalnih i nekonvencionalnih borbenih sredstava na stanovništvo i objekte kritične infrastrukture. </a:t>
            </a:r>
            <a:endParaRPr lang="hr-HR" sz="2000" b="1" i="1">
              <a:latin typeface="Arial" charset="0"/>
            </a:endParaRPr>
          </a:p>
          <a:p>
            <a:pPr marL="609600" indent="-609600" eaLnBrk="1" hangingPunct="1">
              <a:lnSpc>
                <a:spcPct val="80000"/>
              </a:lnSpc>
              <a:buFont typeface="Wingdings" pitchFamily="2" charset="2"/>
              <a:buNone/>
              <a:defRPr/>
            </a:pPr>
            <a:r>
              <a:rPr lang="hr-HR" sz="2000" b="1" i="1">
                <a:latin typeface="Arial" charset="0"/>
              </a:rPr>
              <a:t>13.   Elementi izloženosti rizicima</a:t>
            </a:r>
            <a:r>
              <a:rPr lang="hr-HR" sz="2000" b="1">
                <a:latin typeface="Arial" charset="0"/>
              </a:rPr>
              <a:t> su:</a:t>
            </a:r>
          </a:p>
          <a:p>
            <a:pPr marL="609600" indent="-609600" eaLnBrk="1" hangingPunct="1">
              <a:lnSpc>
                <a:spcPct val="80000"/>
              </a:lnSpc>
              <a:buFont typeface="Wingdings" pitchFamily="2" charset="2"/>
              <a:buNone/>
              <a:defRPr/>
            </a:pPr>
            <a:r>
              <a:rPr lang="hr-HR" sz="2000" b="1">
                <a:latin typeface="Arial" charset="0"/>
              </a:rPr>
              <a:t>   a)  stanovništvo (navesti demografske statističke podatke), </a:t>
            </a:r>
          </a:p>
          <a:p>
            <a:pPr marL="609600" indent="-609600" eaLnBrk="1" hangingPunct="1">
              <a:lnSpc>
                <a:spcPct val="80000"/>
              </a:lnSpc>
              <a:buFont typeface="Wingdings" pitchFamily="2" charset="2"/>
              <a:buNone/>
              <a:defRPr/>
            </a:pPr>
            <a:r>
              <a:rPr lang="hr-HR" sz="2000" b="1">
                <a:latin typeface="Arial" charset="0"/>
              </a:rPr>
              <a:t>   b)  stambene zgrade,</a:t>
            </a:r>
          </a:p>
          <a:p>
            <a:pPr marL="609600" indent="-609600" eaLnBrk="1" hangingPunct="1">
              <a:lnSpc>
                <a:spcPct val="80000"/>
              </a:lnSpc>
              <a:buFont typeface="Wingdings" pitchFamily="2" charset="2"/>
              <a:buNone/>
              <a:defRPr/>
            </a:pPr>
            <a:r>
              <a:rPr lang="hr-HR" sz="2000" b="1">
                <a:latin typeface="Arial" charset="0"/>
              </a:rPr>
              <a:t>   c)  domaće životinje, </a:t>
            </a:r>
          </a:p>
          <a:p>
            <a:pPr marL="609600" indent="-609600" eaLnBrk="1" hangingPunct="1">
              <a:lnSpc>
                <a:spcPct val="80000"/>
              </a:lnSpc>
              <a:buFont typeface="Wingdings" pitchFamily="2" charset="2"/>
              <a:buNone/>
              <a:defRPr/>
            </a:pPr>
            <a:r>
              <a:rPr lang="hr-HR" sz="2000" b="1">
                <a:latin typeface="Arial" charset="0"/>
              </a:rPr>
              <a:t>   d)  vitalni prirodni resursi (voda, zrak, hrana, šume),</a:t>
            </a:r>
          </a:p>
          <a:p>
            <a:pPr marL="609600" indent="-609600" eaLnBrk="1" hangingPunct="1">
              <a:lnSpc>
                <a:spcPct val="80000"/>
              </a:lnSpc>
              <a:buFont typeface="Wingdings" pitchFamily="2" charset="2"/>
              <a:buNone/>
              <a:defRPr/>
            </a:pPr>
            <a:r>
              <a:rPr lang="hr-HR" sz="2000" b="1">
                <a:latin typeface="Arial" charset="0"/>
              </a:rPr>
              <a:t>   e)  objekti proizvodne i uslužne djelatnosti (tvornice, bolnice, škole, veliki šoping centri, i dr masovnog okupljanja ljudi),  objekti kritične infrastrukture (elektroenergetski objekti - termoelektrane i hidroelektrane, vodoopskrbni objekti, hidro - energetski objekti, brane hidro-akumulacija, putne i željezničke komunikacije, aerodromi i luke/ riječne i morske, poštanske i dr. telekomunikacije) i dr.</a:t>
            </a:r>
          </a:p>
          <a:p>
            <a:pPr marL="609600" indent="-609600" eaLnBrk="1" hangingPunct="1">
              <a:lnSpc>
                <a:spcPct val="80000"/>
              </a:lnSpc>
              <a:buFont typeface="Wingdings" pitchFamily="2" charset="2"/>
              <a:buNone/>
              <a:defRPr/>
            </a:pPr>
            <a:r>
              <a:rPr lang="hr-HR" sz="2000" b="1">
                <a:latin typeface="Arial" charset="0"/>
              </a:rPr>
              <a:t>   f)  spomenici i kulturno - historijska dobra, </a:t>
            </a:r>
          </a:p>
          <a:p>
            <a:pPr marL="609600" indent="-609600" eaLnBrk="1" hangingPunct="1">
              <a:lnSpc>
                <a:spcPct val="80000"/>
              </a:lnSpc>
              <a:buFont typeface="Wingdings" pitchFamily="2" charset="2"/>
              <a:buNone/>
              <a:defRPr/>
            </a:pPr>
            <a:r>
              <a:rPr lang="hr-HR" sz="2000" b="1">
                <a:latin typeface="Arial" charset="0"/>
              </a:rPr>
              <a:t>     b.1) dati ocjenu ranjivosti zajednica – stanje svijesti o rizicima (da li se provodi edukacija                                                                          stanovništva o rizicima katastrofa); </a:t>
            </a:r>
          </a:p>
          <a:p>
            <a:pPr marL="609600" indent="-609600" eaLnBrk="1" hangingPunct="1">
              <a:lnSpc>
                <a:spcPct val="80000"/>
              </a:lnSpc>
              <a:buFont typeface="Wingdings" pitchFamily="2" charset="2"/>
              <a:buNone/>
              <a:defRPr/>
            </a:pPr>
            <a:r>
              <a:rPr lang="hr-HR" sz="2000" b="1">
                <a:latin typeface="Arial" charset="0"/>
              </a:rPr>
              <a:t>Uskladiti elemente procjene sa Hyogo platformom za redukciju rizika:</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ZIS:t-7/33</a:t>
            </a:r>
            <a:endParaRPr lang="en-US" sz="1400">
              <a:latin typeface="Arial" charset="0"/>
            </a:endParaRPr>
          </a:p>
        </p:txBody>
      </p:sp>
      <p:sp>
        <p:nvSpPr>
          <p:cNvPr id="545795" name="Rectangle 3"/>
          <p:cNvSpPr>
            <a:spLocks noGrp="1" noChangeArrowheads="1"/>
          </p:cNvSpPr>
          <p:nvPr>
            <p:ph type="body" idx="1"/>
          </p:nvPr>
        </p:nvSpPr>
        <p:spPr>
          <a:xfrm>
            <a:off x="179388" y="620713"/>
            <a:ext cx="8785225" cy="6237287"/>
          </a:xfrm>
        </p:spPr>
        <p:txBody>
          <a:bodyPr/>
          <a:lstStyle/>
          <a:p>
            <a:pPr eaLnBrk="1" hangingPunct="1">
              <a:lnSpc>
                <a:spcPct val="80000"/>
              </a:lnSpc>
              <a:buFont typeface="Wingdings" pitchFamily="2" charset="2"/>
              <a:buNone/>
              <a:defRPr/>
            </a:pPr>
            <a:r>
              <a:rPr lang="hr-HR" sz="1600" b="1">
                <a:latin typeface="Arial" charset="0"/>
              </a:rPr>
              <a:t>      Poglavlje 4 – Dimenzionir. odgovora na Procjenu:  </a:t>
            </a:r>
          </a:p>
          <a:p>
            <a:pPr eaLnBrk="1" hangingPunct="1">
              <a:lnSpc>
                <a:spcPct val="80000"/>
              </a:lnSpc>
              <a:buFont typeface="Wingdings" pitchFamily="2" charset="2"/>
              <a:buNone/>
              <a:defRPr/>
            </a:pPr>
            <a:r>
              <a:rPr lang="hr-HR" sz="1600" b="1">
                <a:latin typeface="Arial" charset="0"/>
              </a:rPr>
              <a:t>      Procjena raspoloživih snaga i sredstava</a:t>
            </a:r>
          </a:p>
          <a:p>
            <a:pPr eaLnBrk="1" hangingPunct="1">
              <a:lnSpc>
                <a:spcPct val="80000"/>
              </a:lnSpc>
              <a:buFont typeface="Wingdings" pitchFamily="2" charset="2"/>
              <a:buNone/>
              <a:defRPr/>
            </a:pPr>
            <a:r>
              <a:rPr lang="hr-HR" sz="1600" b="1">
                <a:latin typeface="Arial" charset="0"/>
              </a:rPr>
              <a:t>      </a:t>
            </a:r>
          </a:p>
          <a:p>
            <a:pPr eaLnBrk="1" hangingPunct="1">
              <a:lnSpc>
                <a:spcPct val="80000"/>
              </a:lnSpc>
              <a:buFont typeface="Wingdings" pitchFamily="2" charset="2"/>
              <a:buNone/>
              <a:defRPr/>
            </a:pPr>
            <a:r>
              <a:rPr lang="hr-HR" sz="1600" b="1">
                <a:latin typeface="Arial" charset="0"/>
              </a:rPr>
              <a:t>      Poglavlje 5 - Nosioci izrade</a:t>
            </a:r>
          </a:p>
          <a:p>
            <a:pPr eaLnBrk="1" hangingPunct="1">
              <a:lnSpc>
                <a:spcPct val="80000"/>
              </a:lnSpc>
              <a:buFont typeface="Wingdings" pitchFamily="2" charset="2"/>
              <a:buNone/>
              <a:defRPr/>
            </a:pPr>
            <a:r>
              <a:rPr lang="hr-HR" sz="1600" b="1">
                <a:latin typeface="Arial" charset="0"/>
              </a:rPr>
              <a:t>1)   Shodno Smjernicama UN GRIP-a, Procjenu ugroženosti izrađuju multidisciplinarne stručne radne grupe koje posebnom odlukom imenuje, i čiji rad kontrolira, Vijeće ministara BiH.</a:t>
            </a:r>
          </a:p>
          <a:p>
            <a:pPr eaLnBrk="1" hangingPunct="1">
              <a:lnSpc>
                <a:spcPct val="80000"/>
              </a:lnSpc>
              <a:buFont typeface="Wingdings" pitchFamily="2" charset="2"/>
              <a:buNone/>
              <a:defRPr/>
            </a:pPr>
            <a:r>
              <a:rPr lang="hr-HR" sz="1600" b="1">
                <a:latin typeface="Arial" charset="0"/>
              </a:rPr>
              <a:t>2)   Stručne radne grupe čine Institucije i organi BiH, entiteta i Brčko Distrikta BiH, te predstavnici naučno – istraživačkih institucija, fakulteta, kao i domaći i strani eksperti predloženi od nadležnih resornih ministarst. i međunarodnih organizacija i institucija država sa kojima BiH ima uspostavljenu ugovornu saradnju.</a:t>
            </a:r>
          </a:p>
          <a:p>
            <a:pPr eaLnBrk="1" hangingPunct="1">
              <a:lnSpc>
                <a:spcPct val="80000"/>
              </a:lnSpc>
              <a:buFont typeface="Wingdings" pitchFamily="2" charset="2"/>
              <a:buNone/>
              <a:defRPr/>
            </a:pPr>
            <a:endParaRPr lang="hr-HR" sz="1600" b="1">
              <a:latin typeface="Arial" charset="0"/>
            </a:endParaRPr>
          </a:p>
          <a:p>
            <a:pPr eaLnBrk="1" hangingPunct="1">
              <a:lnSpc>
                <a:spcPct val="80000"/>
              </a:lnSpc>
              <a:buFont typeface="Wingdings" pitchFamily="2" charset="2"/>
              <a:buNone/>
              <a:defRPr/>
            </a:pPr>
            <a:r>
              <a:rPr lang="hr-HR" sz="1600" b="1">
                <a:latin typeface="Arial" charset="0"/>
              </a:rPr>
              <a:t>      Poglavlje 6 – Zaključci i preporuke</a:t>
            </a:r>
          </a:p>
          <a:p>
            <a:pPr eaLnBrk="1" hangingPunct="1">
              <a:lnSpc>
                <a:spcPct val="80000"/>
              </a:lnSpc>
              <a:buFont typeface="Wingdings" pitchFamily="2" charset="2"/>
              <a:buNone/>
              <a:defRPr/>
            </a:pPr>
            <a:r>
              <a:rPr lang="hr-HR" sz="1600" b="1">
                <a:latin typeface="Arial" charset="0"/>
              </a:rPr>
              <a:t>      Zaključci se izvode po svakoj grupi i po mjerama.</a:t>
            </a:r>
          </a:p>
          <a:p>
            <a:pPr eaLnBrk="1" hangingPunct="1">
              <a:lnSpc>
                <a:spcPct val="80000"/>
              </a:lnSpc>
              <a:buFont typeface="Wingdings" pitchFamily="2" charset="2"/>
              <a:buNone/>
              <a:defRPr/>
            </a:pPr>
            <a:r>
              <a:rPr lang="hr-HR" sz="1600" b="1">
                <a:latin typeface="Arial" charset="0"/>
              </a:rPr>
              <a:t>      </a:t>
            </a:r>
          </a:p>
          <a:p>
            <a:pPr eaLnBrk="1" hangingPunct="1">
              <a:lnSpc>
                <a:spcPct val="80000"/>
              </a:lnSpc>
              <a:buFont typeface="Wingdings" pitchFamily="2" charset="2"/>
              <a:buNone/>
              <a:defRPr/>
            </a:pPr>
            <a:r>
              <a:rPr lang="hr-HR" sz="1600" b="1">
                <a:latin typeface="Arial" charset="0"/>
              </a:rPr>
              <a:t>TREĆI DIO – PRELAZNE I ZAVRŠ ODREDBE</a:t>
            </a:r>
          </a:p>
          <a:p>
            <a:pPr eaLnBrk="1" hangingPunct="1">
              <a:lnSpc>
                <a:spcPct val="80000"/>
              </a:lnSpc>
              <a:buFont typeface="Wingdings" pitchFamily="2" charset="2"/>
              <a:buNone/>
              <a:defRPr/>
            </a:pPr>
            <a:r>
              <a:rPr lang="hr-HR" sz="1600" b="1">
                <a:latin typeface="Arial" charset="0"/>
              </a:rPr>
              <a:t>      Poglavlje 5 – Prelazne odredbe</a:t>
            </a:r>
          </a:p>
          <a:p>
            <a:pPr eaLnBrk="1" hangingPunct="1">
              <a:lnSpc>
                <a:spcPct val="80000"/>
              </a:lnSpc>
              <a:buFont typeface="Wingdings" pitchFamily="2" charset="2"/>
              <a:buNone/>
              <a:defRPr/>
            </a:pPr>
            <a:r>
              <a:rPr lang="hr-HR" sz="1600" b="1">
                <a:latin typeface="Arial" charset="0"/>
              </a:rPr>
              <a:t>      Utvrđivanje obaveze usklađivanja procjena nosilaca izrade procjene sa ovom metodologijom</a:t>
            </a:r>
          </a:p>
          <a:p>
            <a:pPr eaLnBrk="1" hangingPunct="1">
              <a:lnSpc>
                <a:spcPct val="80000"/>
              </a:lnSpc>
              <a:buFont typeface="Wingdings" pitchFamily="2" charset="2"/>
              <a:buNone/>
              <a:defRPr/>
            </a:pPr>
            <a:r>
              <a:rPr lang="hr-HR" sz="1600" b="1">
                <a:latin typeface="Arial" charset="0"/>
              </a:rPr>
              <a:t>      Poglavlje 6 – Završne odredbe</a:t>
            </a:r>
          </a:p>
          <a:p>
            <a:pPr eaLnBrk="1" hangingPunct="1">
              <a:lnSpc>
                <a:spcPct val="80000"/>
              </a:lnSpc>
              <a:buFont typeface="Wingdings" pitchFamily="2" charset="2"/>
              <a:buNone/>
              <a:defRPr/>
            </a:pPr>
            <a:r>
              <a:rPr lang="hr-HR" sz="1600" b="1">
                <a:latin typeface="Arial" charset="0"/>
              </a:rPr>
              <a:t>      Stupanje na snagu i objava.</a:t>
            </a:r>
          </a:p>
          <a:p>
            <a:pPr eaLnBrk="1" hangingPunct="1">
              <a:lnSpc>
                <a:spcPct val="80000"/>
              </a:lnSpc>
              <a:buFont typeface="Wingdings" pitchFamily="2" charset="2"/>
              <a:buNone/>
              <a:defRPr/>
            </a:pPr>
            <a:r>
              <a:rPr lang="hr-HR" sz="1600" b="1">
                <a:latin typeface="Arial" charset="0"/>
              </a:rPr>
              <a:t>                                                                                            PREDSJEDAVAJUĆI</a:t>
            </a:r>
          </a:p>
          <a:p>
            <a:pPr eaLnBrk="1" hangingPunct="1">
              <a:lnSpc>
                <a:spcPct val="80000"/>
              </a:lnSpc>
              <a:buFont typeface="Wingdings" pitchFamily="2" charset="2"/>
              <a:buNone/>
              <a:defRPr/>
            </a:pPr>
            <a:r>
              <a:rPr lang="hr-HR" sz="1600" b="1">
                <a:latin typeface="Arial" charset="0"/>
              </a:rPr>
              <a:t>                                                                                             VIJEĆA MINISTARA</a:t>
            </a:r>
          </a:p>
          <a:p>
            <a:pPr eaLnBrk="1" hangingPunct="1">
              <a:lnSpc>
                <a:spcPct val="80000"/>
              </a:lnSpc>
              <a:buFont typeface="Wingdings" pitchFamily="2" charset="2"/>
              <a:buNone/>
              <a:defRPr/>
            </a:pPr>
            <a:r>
              <a:rPr lang="hr-HR" sz="1600" b="1">
                <a:latin typeface="Arial" charset="0"/>
              </a:rPr>
              <a:t>                                                                                            ___________________</a:t>
            </a:r>
            <a:r>
              <a:rPr lang="hr-HR" sz="1600">
                <a:latin typeface="Arial" charset="0"/>
              </a:rPr>
              <a:t> </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ZIS:t-7/34</a:t>
            </a:r>
            <a:endParaRPr lang="en-US" sz="1400">
              <a:latin typeface="Arial" charset="0"/>
            </a:endParaRPr>
          </a:p>
        </p:txBody>
      </p:sp>
      <p:sp>
        <p:nvSpPr>
          <p:cNvPr id="564227" name="Rectangle 3"/>
          <p:cNvSpPr>
            <a:spLocks noGrp="1" noChangeArrowheads="1"/>
          </p:cNvSpPr>
          <p:nvPr>
            <p:ph type="body" idx="1"/>
          </p:nvPr>
        </p:nvSpPr>
        <p:spPr>
          <a:xfrm>
            <a:off x="457200" y="620713"/>
            <a:ext cx="8229600" cy="6237287"/>
          </a:xfrm>
        </p:spPr>
        <p:txBody>
          <a:bodyPr/>
          <a:lstStyle/>
          <a:p>
            <a:pPr eaLnBrk="1" hangingPunct="1">
              <a:lnSpc>
                <a:spcPct val="80000"/>
              </a:lnSpc>
              <a:buFont typeface="Wingdings" pitchFamily="2" charset="2"/>
              <a:buNone/>
              <a:defRPr/>
            </a:pPr>
            <a:r>
              <a:rPr lang="hr-HR" sz="2000" b="1" dirty="0">
                <a:latin typeface="Arial" charset="0"/>
              </a:rPr>
              <a:t>                                       </a:t>
            </a:r>
            <a:r>
              <a:rPr lang="hr-HR" sz="2400" b="1" dirty="0">
                <a:latin typeface="Arial" charset="0"/>
              </a:rPr>
              <a:t>PLANIRANJE ZiS</a:t>
            </a: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         Propisi i Procjena čine osnov planiranja</a:t>
            </a:r>
          </a:p>
          <a:p>
            <a:pPr eaLnBrk="1" hangingPunct="1">
              <a:lnSpc>
                <a:spcPct val="80000"/>
              </a:lnSpc>
              <a:buFont typeface="Wingdings" pitchFamily="2" charset="2"/>
              <a:buNone/>
              <a:defRPr/>
            </a:pPr>
            <a:r>
              <a:rPr lang="hr-HR" sz="2000" b="1" dirty="0">
                <a:latin typeface="Arial" charset="0"/>
              </a:rPr>
              <a:t>                     Vrste planiranja prema namjeni:</a:t>
            </a:r>
          </a:p>
          <a:p>
            <a:pPr eaLnBrk="1" hangingPunct="1">
              <a:lnSpc>
                <a:spcPct val="80000"/>
              </a:lnSpc>
              <a:buFont typeface="Wingdings" pitchFamily="2" charset="2"/>
              <a:buNone/>
              <a:defRPr/>
            </a:pPr>
            <a:r>
              <a:rPr lang="hr-HR" sz="2000" b="1" dirty="0">
                <a:latin typeface="Arial" charset="0"/>
              </a:rPr>
              <a:t>         - planiranje djelovanja u prirodnim i drugim nesrećama;</a:t>
            </a:r>
          </a:p>
          <a:p>
            <a:pPr eaLnBrk="1" hangingPunct="1">
              <a:lnSpc>
                <a:spcPct val="80000"/>
              </a:lnSpc>
              <a:buFont typeface="Wingdings" pitchFamily="2" charset="2"/>
              <a:buNone/>
              <a:defRPr/>
            </a:pPr>
            <a:r>
              <a:rPr lang="hr-HR" sz="2000" b="1" dirty="0">
                <a:latin typeface="Arial" charset="0"/>
              </a:rPr>
              <a:t>         - planiranje razvoja i materijanog opremanja</a:t>
            </a:r>
          </a:p>
          <a:p>
            <a:pPr eaLnBrk="1" hangingPunct="1">
              <a:lnSpc>
                <a:spcPct val="80000"/>
              </a:lnSpc>
              <a:buFont typeface="Wingdings" pitchFamily="2" charset="2"/>
              <a:buNone/>
              <a:defRPr/>
            </a:pPr>
            <a:r>
              <a:rPr lang="hr-HR" sz="2000" b="1" dirty="0">
                <a:latin typeface="Arial" charset="0"/>
              </a:rPr>
              <a:t>         - planiranje finansiranja (Finansijski plan);</a:t>
            </a:r>
          </a:p>
          <a:p>
            <a:pPr eaLnBrk="1" hangingPunct="1">
              <a:lnSpc>
                <a:spcPct val="80000"/>
              </a:lnSpc>
              <a:buFont typeface="Wingdings" pitchFamily="2" charset="2"/>
              <a:buNone/>
              <a:defRPr/>
            </a:pPr>
            <a:r>
              <a:rPr lang="hr-HR" sz="2000" b="1" dirty="0">
                <a:latin typeface="Arial" charset="0"/>
              </a:rPr>
              <a:t>         - planiranje obučavanja i osposobljavanja;</a:t>
            </a:r>
          </a:p>
          <a:p>
            <a:pPr eaLnBrk="1" hangingPunct="1">
              <a:lnSpc>
                <a:spcPct val="80000"/>
              </a:lnSpc>
              <a:buFont typeface="Wingdings" pitchFamily="2" charset="2"/>
              <a:buNone/>
              <a:defRPr/>
            </a:pPr>
            <a:r>
              <a:rPr lang="hr-HR" sz="2000" b="1" dirty="0">
                <a:latin typeface="Arial" charset="0"/>
              </a:rPr>
              <a:t>         - planiranje saradnje sa OS i policijom.</a:t>
            </a:r>
          </a:p>
          <a:p>
            <a:pPr eaLnBrk="1" hangingPunct="1">
              <a:lnSpc>
                <a:spcPct val="80000"/>
              </a:lnSpc>
              <a:buFont typeface="Wingdings" pitchFamily="2" charset="2"/>
              <a:buNone/>
              <a:defRPr/>
            </a:pPr>
            <a:r>
              <a:rPr lang="hr-HR" sz="2000" b="1" dirty="0">
                <a:latin typeface="Arial" charset="0"/>
              </a:rPr>
              <a:t>                    Vrste Planova po vremenu:</a:t>
            </a:r>
          </a:p>
          <a:p>
            <a:pPr eaLnBrk="1" hangingPunct="1">
              <a:lnSpc>
                <a:spcPct val="80000"/>
              </a:lnSpc>
              <a:buFont typeface="Wingdings" pitchFamily="2" charset="2"/>
              <a:buNone/>
              <a:defRPr/>
            </a:pPr>
            <a:r>
              <a:rPr lang="hr-HR" sz="2000" b="1" dirty="0">
                <a:latin typeface="Arial" charset="0"/>
              </a:rPr>
              <a:t>         - kratkoročni (operativni, godišnji),</a:t>
            </a:r>
          </a:p>
          <a:p>
            <a:pPr eaLnBrk="1" hangingPunct="1">
              <a:lnSpc>
                <a:spcPct val="80000"/>
              </a:lnSpc>
              <a:buFont typeface="Wingdings" pitchFamily="2" charset="2"/>
              <a:buNone/>
              <a:defRPr/>
            </a:pPr>
            <a:r>
              <a:rPr lang="hr-HR" sz="2000" b="1" dirty="0">
                <a:latin typeface="Arial" charset="0"/>
              </a:rPr>
              <a:t>         - srednjoročni (na 5 godina) i</a:t>
            </a:r>
          </a:p>
          <a:p>
            <a:pPr eaLnBrk="1" hangingPunct="1">
              <a:lnSpc>
                <a:spcPct val="80000"/>
              </a:lnSpc>
              <a:buFont typeface="Wingdings" pitchFamily="2" charset="2"/>
              <a:buNone/>
              <a:defRPr/>
            </a:pPr>
            <a:r>
              <a:rPr lang="hr-HR" sz="2000" b="1" dirty="0">
                <a:latin typeface="Arial" charset="0"/>
              </a:rPr>
              <a:t>         - dugoročni (na 15-20 godina).</a:t>
            </a:r>
          </a:p>
          <a:p>
            <a:pPr eaLnBrk="1" hangingPunct="1">
              <a:lnSpc>
                <a:spcPct val="80000"/>
              </a:lnSpc>
              <a:buFont typeface="Wingdings" pitchFamily="2" charset="2"/>
              <a:buNone/>
              <a:defRPr/>
            </a:pPr>
            <a:r>
              <a:rPr lang="hr-HR" sz="2000" b="1" dirty="0">
                <a:latin typeface="Arial" charset="0"/>
              </a:rPr>
              <a:t>                     Faze Plana djelovanja:</a:t>
            </a:r>
          </a:p>
          <a:p>
            <a:pPr eaLnBrk="1" hangingPunct="1">
              <a:lnSpc>
                <a:spcPct val="80000"/>
              </a:lnSpc>
              <a:buFont typeface="Wingdings" pitchFamily="2" charset="2"/>
              <a:buNone/>
              <a:defRPr/>
            </a:pPr>
            <a:r>
              <a:rPr lang="hr-HR" sz="2000" b="1" dirty="0">
                <a:latin typeface="Arial" charset="0"/>
              </a:rPr>
              <a:t>         - 1. faza prevencije i  pripravnosti,</a:t>
            </a:r>
          </a:p>
          <a:p>
            <a:pPr eaLnBrk="1" hangingPunct="1">
              <a:lnSpc>
                <a:spcPct val="80000"/>
              </a:lnSpc>
              <a:buFont typeface="Wingdings" pitchFamily="2" charset="2"/>
              <a:buNone/>
              <a:defRPr/>
            </a:pPr>
            <a:r>
              <a:rPr lang="hr-HR" sz="2000" b="1" dirty="0">
                <a:latin typeface="Arial" charset="0"/>
              </a:rPr>
              <a:t>         - 2. faza odgovora (operativnog djelovanja),</a:t>
            </a:r>
          </a:p>
          <a:p>
            <a:pPr eaLnBrk="1" hangingPunct="1">
              <a:lnSpc>
                <a:spcPct val="80000"/>
              </a:lnSpc>
              <a:buFont typeface="Wingdings" pitchFamily="2" charset="2"/>
              <a:buNone/>
              <a:defRPr/>
            </a:pPr>
            <a:r>
              <a:rPr lang="hr-HR" sz="2000" b="1" dirty="0">
                <a:latin typeface="Arial" charset="0"/>
              </a:rPr>
              <a:t>         - 3. faza asanacije (uklanjanje, oporavak i razvoj).</a:t>
            </a:r>
          </a:p>
          <a:p>
            <a:pPr eaLnBrk="1" hangingPunct="1">
              <a:lnSpc>
                <a:spcPct val="80000"/>
              </a:lnSpc>
              <a:buFont typeface="Wingdings" pitchFamily="2" charset="2"/>
              <a:buNone/>
              <a:defRPr/>
            </a:pPr>
            <a:r>
              <a:rPr lang="hr-HR" sz="2000" b="1" dirty="0">
                <a:latin typeface="Arial" charset="0"/>
              </a:rPr>
              <a:t>                    U svim fazama Planovi imaju:</a:t>
            </a:r>
          </a:p>
          <a:p>
            <a:pPr eaLnBrk="1" hangingPunct="1">
              <a:lnSpc>
                <a:spcPct val="80000"/>
              </a:lnSpc>
              <a:buFont typeface="Wingdings" pitchFamily="2" charset="2"/>
              <a:buNone/>
              <a:defRPr/>
            </a:pPr>
            <a:r>
              <a:rPr lang="hr-HR" sz="2000" b="1" dirty="0">
                <a:latin typeface="Arial" charset="0"/>
              </a:rPr>
              <a:t>         - izvršioce mjera, postupaka i zadataka,</a:t>
            </a:r>
          </a:p>
          <a:p>
            <a:pPr eaLnBrk="1" hangingPunct="1">
              <a:lnSpc>
                <a:spcPct val="80000"/>
              </a:lnSpc>
              <a:buFont typeface="Wingdings" pitchFamily="2" charset="2"/>
              <a:buNone/>
              <a:defRPr/>
            </a:pPr>
            <a:r>
              <a:rPr lang="hr-HR" sz="2000" b="1" dirty="0">
                <a:latin typeface="Arial" charset="0"/>
              </a:rPr>
              <a:t>         - materijalno tehnička sredstva i opremu ZiS.</a:t>
            </a:r>
            <a:r>
              <a:rPr lang="hr-HR" sz="2000" dirty="0">
                <a:latin typeface="Arial" charset="0"/>
              </a:rPr>
              <a:t>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ZIS:t-7/35</a:t>
            </a:r>
            <a:endParaRPr lang="en-US" sz="1400">
              <a:latin typeface="Arial" charset="0"/>
            </a:endParaRPr>
          </a:p>
        </p:txBody>
      </p:sp>
      <p:sp>
        <p:nvSpPr>
          <p:cNvPr id="565251" name="Rectangle 3"/>
          <p:cNvSpPr>
            <a:spLocks noGrp="1" noChangeArrowheads="1"/>
          </p:cNvSpPr>
          <p:nvPr>
            <p:ph type="body" idx="1"/>
          </p:nvPr>
        </p:nvSpPr>
        <p:spPr>
          <a:xfrm>
            <a:off x="457200" y="620713"/>
            <a:ext cx="8229600" cy="6237287"/>
          </a:xfrm>
        </p:spPr>
        <p:txBody>
          <a:bodyPr/>
          <a:lstStyle/>
          <a:p>
            <a:pPr eaLnBrk="1" hangingPunct="1">
              <a:lnSpc>
                <a:spcPct val="80000"/>
              </a:lnSpc>
              <a:buFont typeface="Wingdings" pitchFamily="2" charset="2"/>
              <a:buNone/>
              <a:defRPr/>
            </a:pPr>
            <a:r>
              <a:rPr lang="hr-HR" sz="2000" b="1" dirty="0">
                <a:latin typeface="Arial" charset="0"/>
              </a:rPr>
              <a:t>           PLANIRANJE OBUČAVANJA I OSPOSOBLJAVANJA</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Ovaj oblik planiranja postoji u oba entiteta i Brčko Distriktu BiH. Ovo izlaganje će se temeljiti na PLANIRANJU U FBiH.</a:t>
            </a:r>
          </a:p>
          <a:p>
            <a:pPr eaLnBrk="1" hangingPunct="1">
              <a:lnSpc>
                <a:spcPct val="80000"/>
              </a:lnSpc>
              <a:buFont typeface="Wingdings" pitchFamily="2" charset="2"/>
              <a:buNone/>
              <a:defRPr/>
            </a:pPr>
            <a:r>
              <a:rPr lang="hr-HR" sz="2000" b="1" dirty="0">
                <a:latin typeface="Arial" charset="0"/>
              </a:rPr>
              <a:t>         Pravni osnov u čl.164-167. Zakona o ZiS.</a:t>
            </a:r>
          </a:p>
          <a:p>
            <a:pPr eaLnBrk="1" hangingPunct="1">
              <a:lnSpc>
                <a:spcPct val="80000"/>
              </a:lnSpc>
              <a:buFont typeface="Wingdings" pitchFamily="2" charset="2"/>
              <a:buNone/>
              <a:defRPr/>
            </a:pP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           VRSTE PLANOVA:</a:t>
            </a:r>
          </a:p>
          <a:p>
            <a:pPr eaLnBrk="1" hangingPunct="1">
              <a:lnSpc>
                <a:spcPct val="80000"/>
              </a:lnSpc>
              <a:buFont typeface="Wingdings" pitchFamily="2" charset="2"/>
              <a:buNone/>
              <a:defRPr/>
            </a:pPr>
            <a:r>
              <a:rPr lang="hr-HR" sz="2000" b="1" dirty="0">
                <a:latin typeface="Arial" charset="0"/>
              </a:rPr>
              <a:t>     1. NPP za obuku i osposobljavanje građana;</a:t>
            </a:r>
          </a:p>
          <a:p>
            <a:pPr eaLnBrk="1" hangingPunct="1">
              <a:lnSpc>
                <a:spcPct val="80000"/>
              </a:lnSpc>
              <a:buFont typeface="Wingdings" pitchFamily="2" charset="2"/>
              <a:buNone/>
              <a:defRPr/>
            </a:pPr>
            <a:r>
              <a:rPr lang="hr-HR" sz="2000" b="1" dirty="0">
                <a:latin typeface="Arial" charset="0"/>
              </a:rPr>
              <a:t>     2. NPP za obuku i osposobljavanje pripadnika CZ u</a:t>
            </a:r>
          </a:p>
          <a:p>
            <a:pPr eaLnBrk="1" hangingPunct="1">
              <a:lnSpc>
                <a:spcPct val="80000"/>
              </a:lnSpc>
              <a:buFont typeface="Wingdings" pitchFamily="2" charset="2"/>
              <a:buNone/>
              <a:defRPr/>
            </a:pPr>
            <a:r>
              <a:rPr lang="hr-HR" sz="2000" b="1" dirty="0">
                <a:latin typeface="Arial" charset="0"/>
              </a:rPr>
              <a:t>         jedinicama, štabovima, za povjerenike i službe;</a:t>
            </a:r>
          </a:p>
          <a:p>
            <a:pPr eaLnBrk="1" hangingPunct="1">
              <a:lnSpc>
                <a:spcPct val="80000"/>
              </a:lnSpc>
              <a:buFont typeface="Wingdings" pitchFamily="2" charset="2"/>
              <a:buNone/>
              <a:defRPr/>
            </a:pPr>
            <a:r>
              <a:rPr lang="hr-HR" sz="2000" b="1" dirty="0">
                <a:latin typeface="Arial" charset="0"/>
              </a:rPr>
              <a:t>     3. NPP za obuku i osposobljavanje na specijalističkim</a:t>
            </a:r>
          </a:p>
          <a:p>
            <a:pPr eaLnBrk="1" hangingPunct="1">
              <a:lnSpc>
                <a:spcPct val="80000"/>
              </a:lnSpc>
              <a:buFont typeface="Wingdings" pitchFamily="2" charset="2"/>
              <a:buNone/>
              <a:defRPr/>
            </a:pPr>
            <a:r>
              <a:rPr lang="hr-HR" sz="2000" b="1" dirty="0">
                <a:latin typeface="Arial" charset="0"/>
              </a:rPr>
              <a:t>         kursevima za rukovodno osoblje i specijaliste na opremi CZ);</a:t>
            </a:r>
          </a:p>
          <a:p>
            <a:pPr eaLnBrk="1" hangingPunct="1">
              <a:lnSpc>
                <a:spcPct val="80000"/>
              </a:lnSpc>
              <a:buFont typeface="Wingdings" pitchFamily="2" charset="2"/>
              <a:buNone/>
              <a:defRPr/>
            </a:pPr>
            <a:r>
              <a:rPr lang="hr-HR" sz="2000" b="1" dirty="0">
                <a:latin typeface="Arial" charset="0"/>
              </a:rPr>
              <a:t>     4. NPP obuke i osposobljav. struktura po nivoima, te službi i  </a:t>
            </a:r>
          </a:p>
          <a:p>
            <a:pPr eaLnBrk="1" hangingPunct="1">
              <a:lnSpc>
                <a:spcPct val="80000"/>
              </a:lnSpc>
              <a:buFont typeface="Wingdings" pitchFamily="2" charset="2"/>
              <a:buNone/>
              <a:defRPr/>
            </a:pPr>
            <a:r>
              <a:rPr lang="hr-HR" sz="2000" b="1" dirty="0">
                <a:latin typeface="Arial" charset="0"/>
              </a:rPr>
              <a:t>         namještenika organa uprave.</a:t>
            </a:r>
          </a:p>
          <a:p>
            <a:pPr eaLnBrk="1" hangingPunct="1">
              <a:lnSpc>
                <a:spcPct val="80000"/>
              </a:lnSpc>
              <a:buFont typeface="Wingdings" pitchFamily="2" charset="2"/>
              <a:buNone/>
              <a:defRPr/>
            </a:pP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     ŠTA JE NASTAVNI PLAN? – raspored tema po vremenu izvođenja i brojem sati.</a:t>
            </a:r>
          </a:p>
          <a:p>
            <a:pPr eaLnBrk="1" hangingPunct="1">
              <a:lnSpc>
                <a:spcPct val="80000"/>
              </a:lnSpc>
              <a:buFont typeface="Wingdings" pitchFamily="2" charset="2"/>
              <a:buNone/>
              <a:defRPr/>
            </a:pPr>
            <a:r>
              <a:rPr lang="hr-HR" sz="2000" b="1" dirty="0">
                <a:latin typeface="Arial" charset="0"/>
              </a:rPr>
              <a:t>     ŠTA JE NASTAVNI PROGRAM? – operacionalizacija Plana, sadržaj, mjesto i vrijeme izvođenja.</a:t>
            </a:r>
          </a:p>
          <a:p>
            <a:pPr eaLnBrk="1" hangingPunct="1">
              <a:lnSpc>
                <a:spcPct val="80000"/>
              </a:lnSpc>
              <a:buFont typeface="Wingdings" pitchFamily="2" charset="2"/>
              <a:buNone/>
              <a:defRPr/>
            </a:pPr>
            <a:r>
              <a:rPr lang="hr-HR" sz="2000" b="1" dirty="0">
                <a:latin typeface="Arial" charset="0"/>
              </a:rPr>
              <a:t>     Specifičnosti NPP prema vrsti polaznika.</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ZIS:t-7/35</a:t>
            </a:r>
            <a:endParaRPr lang="en-US" sz="1400">
              <a:latin typeface="Arial" charset="0"/>
            </a:endParaRPr>
          </a:p>
        </p:txBody>
      </p:sp>
      <p:sp>
        <p:nvSpPr>
          <p:cNvPr id="566275" name="Rectangle 3"/>
          <p:cNvSpPr>
            <a:spLocks noGrp="1" noChangeArrowheads="1"/>
          </p:cNvSpPr>
          <p:nvPr>
            <p:ph type="body" idx="1"/>
          </p:nvPr>
        </p:nvSpPr>
        <p:spPr>
          <a:xfrm>
            <a:off x="323850" y="692150"/>
            <a:ext cx="8569325" cy="6165850"/>
          </a:xfrm>
        </p:spPr>
        <p:txBody>
          <a:bodyPr/>
          <a:lstStyle/>
          <a:p>
            <a:pPr eaLnBrk="1" hangingPunct="1">
              <a:lnSpc>
                <a:spcPct val="80000"/>
              </a:lnSpc>
              <a:buFont typeface="Wingdings" pitchFamily="2" charset="2"/>
              <a:buNone/>
              <a:defRPr/>
            </a:pPr>
            <a:r>
              <a:rPr lang="hr-HR" sz="2000" b="1" dirty="0">
                <a:latin typeface="Arial" charset="0"/>
              </a:rPr>
              <a:t>                                          NASTAVNE METODE:</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 usmeno izlaganje i razgovor. Naglašen je princip očiglednosti i praktičnog rada. Maksimalno koristiti tehnička sredstva primjereno slušaocima (materijalizacija)</a:t>
            </a:r>
          </a:p>
          <a:p>
            <a:pPr eaLnBrk="1" hangingPunct="1">
              <a:lnSpc>
                <a:spcPct val="80000"/>
              </a:lnSpc>
              <a:buFont typeface="Wingdings" pitchFamily="2" charset="2"/>
              <a:buNone/>
              <a:defRPr/>
            </a:pPr>
            <a:r>
              <a:rPr lang="hr-HR" sz="2000" b="1" dirty="0">
                <a:latin typeface="Arial" charset="0"/>
              </a:rPr>
              <a:t>     - interaktivna nastava: radionice (workshop) i radne grupe </a:t>
            </a:r>
          </a:p>
          <a:p>
            <a:pPr eaLnBrk="1" hangingPunct="1">
              <a:lnSpc>
                <a:spcPct val="80000"/>
              </a:lnSpc>
              <a:buFont typeface="Wingdings" pitchFamily="2" charset="2"/>
              <a:buNone/>
              <a:defRPr/>
            </a:pPr>
            <a:r>
              <a:rPr lang="hr-HR" sz="2000" b="1" dirty="0">
                <a:latin typeface="Arial" charset="0"/>
              </a:rPr>
              <a:t>       (working group – WG);</a:t>
            </a:r>
          </a:p>
          <a:p>
            <a:pPr eaLnBrk="1" hangingPunct="1">
              <a:lnSpc>
                <a:spcPct val="80000"/>
              </a:lnSpc>
              <a:buFont typeface="Wingdings" pitchFamily="2" charset="2"/>
              <a:buNone/>
              <a:defRPr/>
            </a:pPr>
            <a:r>
              <a:rPr lang="hr-HR" sz="2000" b="1" dirty="0">
                <a:latin typeface="Arial" charset="0"/>
              </a:rPr>
              <a:t>     - rješavanje scenarija (supozicija);</a:t>
            </a:r>
          </a:p>
          <a:p>
            <a:pPr eaLnBrk="1" hangingPunct="1">
              <a:lnSpc>
                <a:spcPct val="80000"/>
              </a:lnSpc>
              <a:buFont typeface="Wingdings" pitchFamily="2" charset="2"/>
              <a:buNone/>
              <a:defRPr/>
            </a:pPr>
            <a:r>
              <a:rPr lang="hr-HR" sz="2000" b="1" dirty="0">
                <a:latin typeface="Arial" charset="0"/>
              </a:rPr>
              <a:t>     - organiziranje samostalnih i združenih vježbi.</a:t>
            </a:r>
          </a:p>
          <a:p>
            <a:pPr eaLnBrk="1" hangingPunct="1">
              <a:lnSpc>
                <a:spcPct val="80000"/>
              </a:lnSpc>
              <a:buFont typeface="Wingdings" pitchFamily="2" charset="2"/>
              <a:buNone/>
              <a:defRPr/>
            </a:pPr>
            <a:r>
              <a:rPr lang="hr-HR" sz="2000" b="1" dirty="0">
                <a:latin typeface="Arial" charset="0"/>
              </a:rPr>
              <a:t>     - vrši se evaluacija izvođača nastave.</a:t>
            </a:r>
          </a:p>
          <a:p>
            <a:pPr eaLnBrk="1" hangingPunct="1">
              <a:lnSpc>
                <a:spcPct val="80000"/>
              </a:lnSpc>
              <a:buFont typeface="Wingdings" pitchFamily="2" charset="2"/>
              <a:buNone/>
              <a:defRPr/>
            </a:pPr>
            <a:r>
              <a:rPr lang="hr-HR" sz="2000" b="1" dirty="0">
                <a:latin typeface="Arial" charset="0"/>
              </a:rPr>
              <a:t>                             NASTAVNI CENTRI (federacija i kanton):</a:t>
            </a:r>
          </a:p>
          <a:p>
            <a:pPr eaLnBrk="1" hangingPunct="1">
              <a:lnSpc>
                <a:spcPct val="80000"/>
              </a:lnSpc>
              <a:defRPr/>
            </a:pPr>
            <a:r>
              <a:rPr lang="hr-HR" sz="2000" b="1" dirty="0">
                <a:latin typeface="Arial" charset="0"/>
              </a:rPr>
              <a:t>- pripremaju i izdaju stručnu literaturu;</a:t>
            </a:r>
          </a:p>
          <a:p>
            <a:pPr eaLnBrk="1" hangingPunct="1">
              <a:lnSpc>
                <a:spcPct val="80000"/>
              </a:lnSpc>
              <a:defRPr/>
            </a:pPr>
            <a:r>
              <a:rPr lang="hr-HR" sz="2000" b="1" dirty="0">
                <a:latin typeface="Arial" charset="0"/>
              </a:rPr>
              <a:t>- vrše obuku pravnih subjekata i nevladinih organizacija</a:t>
            </a:r>
          </a:p>
          <a:p>
            <a:pPr eaLnBrk="1" hangingPunct="1">
              <a:lnSpc>
                <a:spcPct val="80000"/>
              </a:lnSpc>
              <a:defRPr/>
            </a:pPr>
            <a:r>
              <a:rPr lang="hr-HR" sz="2000" b="1" dirty="0">
                <a:latin typeface="Arial" charset="0"/>
              </a:rPr>
              <a:t>- štampa propise i literaturu za obuku;</a:t>
            </a:r>
          </a:p>
          <a:p>
            <a:pPr eaLnBrk="1" hangingPunct="1">
              <a:lnSpc>
                <a:spcPct val="80000"/>
              </a:lnSpc>
              <a:defRPr/>
            </a:pPr>
            <a:r>
              <a:rPr lang="hr-HR" sz="2000" b="1" dirty="0">
                <a:latin typeface="Arial" charset="0"/>
              </a:rPr>
              <a:t>- provodi Program svesnosti o minama;</a:t>
            </a:r>
          </a:p>
          <a:p>
            <a:pPr eaLnBrk="1" hangingPunct="1">
              <a:lnSpc>
                <a:spcPct val="80000"/>
              </a:lnSpc>
              <a:defRPr/>
            </a:pPr>
            <a:r>
              <a:rPr lang="hr-HR" sz="2000" b="1" dirty="0">
                <a:latin typeface="Arial" charset="0"/>
              </a:rPr>
              <a:t>- vrši ispitivanje sredstava i opreme ZiS;</a:t>
            </a:r>
          </a:p>
          <a:p>
            <a:pPr eaLnBrk="1" hangingPunct="1">
              <a:lnSpc>
                <a:spcPct val="80000"/>
              </a:lnSpc>
              <a:defRPr/>
            </a:pPr>
            <a:r>
              <a:rPr lang="hr-HR" sz="2000" b="1" dirty="0">
                <a:latin typeface="Arial" charset="0"/>
              </a:rPr>
              <a:t>- izvodi obuku za potrebe drugih resora</a:t>
            </a:r>
          </a:p>
          <a:p>
            <a:pPr eaLnBrk="1" hangingPunct="1">
              <a:lnSpc>
                <a:spcPct val="80000"/>
              </a:lnSpc>
              <a:defRPr/>
            </a:pPr>
            <a:r>
              <a:rPr lang="hr-HR" sz="2000" b="1" dirty="0">
                <a:latin typeface="Arial" charset="0"/>
              </a:rPr>
              <a:t>- FUCZ i Federalno ministarstvo obrazovanja odgovorni su za  </a:t>
            </a:r>
          </a:p>
          <a:p>
            <a:pPr eaLnBrk="1" hangingPunct="1">
              <a:lnSpc>
                <a:spcPct val="80000"/>
              </a:lnSpc>
              <a:buFont typeface="Wingdings" pitchFamily="2" charset="2"/>
              <a:buNone/>
              <a:defRPr/>
            </a:pPr>
            <a:r>
              <a:rPr lang="hr-HR" sz="2000" b="1" dirty="0">
                <a:latin typeface="Arial" charset="0"/>
              </a:rPr>
              <a:t>      sticanje osnovnih znanja o prirodnim i drugim nesrećama i </a:t>
            </a:r>
          </a:p>
          <a:p>
            <a:pPr eaLnBrk="1" hangingPunct="1">
              <a:lnSpc>
                <a:spcPct val="80000"/>
              </a:lnSpc>
              <a:buFont typeface="Wingdings" pitchFamily="2" charset="2"/>
              <a:buNone/>
              <a:defRPr/>
            </a:pPr>
            <a:r>
              <a:rPr lang="hr-HR" sz="2000" b="1" dirty="0">
                <a:latin typeface="Arial" charset="0"/>
              </a:rPr>
              <a:t>      sistemom ZiS u obrazovnom sistemu FBiH.</a:t>
            </a:r>
            <a:r>
              <a:rPr lang="en-US" sz="2000" dirty="0"/>
              <a:t> </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ZIS:t-7/36</a:t>
            </a:r>
            <a:endParaRPr lang="en-US" sz="1400">
              <a:latin typeface="Arial" charset="0"/>
            </a:endParaRPr>
          </a:p>
        </p:txBody>
      </p:sp>
      <p:sp>
        <p:nvSpPr>
          <p:cNvPr id="567299" name="Rectangle 3"/>
          <p:cNvSpPr>
            <a:spLocks noGrp="1" noChangeArrowheads="1"/>
          </p:cNvSpPr>
          <p:nvPr>
            <p:ph type="body" idx="1"/>
          </p:nvPr>
        </p:nvSpPr>
        <p:spPr>
          <a:xfrm>
            <a:off x="179388" y="620713"/>
            <a:ext cx="8785225" cy="6237287"/>
          </a:xfrm>
        </p:spPr>
        <p:txBody>
          <a:bodyPr/>
          <a:lstStyle/>
          <a:p>
            <a:pPr eaLnBrk="1" hangingPunct="1">
              <a:lnSpc>
                <a:spcPct val="80000"/>
              </a:lnSpc>
              <a:buFont typeface="Wingdings" pitchFamily="2" charset="2"/>
              <a:buNone/>
              <a:defRPr/>
            </a:pPr>
            <a:r>
              <a:rPr lang="hr-HR" sz="2400" b="1" dirty="0">
                <a:latin typeface="Arial" charset="0"/>
              </a:rPr>
              <a:t>                PLAN ZAŠTITE I SPAŠAVANJA FBiH</a:t>
            </a:r>
          </a:p>
          <a:p>
            <a:pPr eaLnBrk="1" hangingPunct="1">
              <a:lnSpc>
                <a:spcPct val="80000"/>
              </a:lnSpc>
              <a:buFont typeface="Wingdings" pitchFamily="2" charset="2"/>
              <a:buNone/>
              <a:defRPr/>
            </a:pPr>
            <a:r>
              <a:rPr lang="hr-HR" sz="2400" b="1" dirty="0">
                <a:latin typeface="Arial" charset="0"/>
              </a:rPr>
              <a:t>    Dokument kojim je konkretizirana politička i strategijska zamisao priprema i provođenje ZiS u FBiH. Njime se određuju snage, sredstva, imenuju organi vlasti i pravni subjekti kao nosioci zadataka ZiS.</a:t>
            </a:r>
          </a:p>
          <a:p>
            <a:pPr eaLnBrk="1" hangingPunct="1">
              <a:lnSpc>
                <a:spcPct val="80000"/>
              </a:lnSpc>
              <a:buFont typeface="Wingdings" pitchFamily="2" charset="2"/>
              <a:buNone/>
              <a:defRPr/>
            </a:pPr>
            <a:r>
              <a:rPr lang="hr-HR" sz="2400" b="1" dirty="0">
                <a:solidFill>
                  <a:srgbClr val="FF0000"/>
                </a:solidFill>
                <a:latin typeface="Arial" charset="0"/>
              </a:rPr>
              <a:t>                  </a:t>
            </a:r>
            <a:r>
              <a:rPr lang="hr-HR" sz="2400" b="1" dirty="0">
                <a:latin typeface="Arial" charset="0"/>
              </a:rPr>
              <a:t>Dokumenta Plana ZiS FBiH o:</a:t>
            </a:r>
          </a:p>
          <a:p>
            <a:pPr eaLnBrk="1" hangingPunct="1">
              <a:lnSpc>
                <a:spcPct val="80000"/>
              </a:lnSpc>
              <a:defRPr/>
            </a:pPr>
            <a:r>
              <a:rPr lang="hr-HR" sz="2400" b="1" dirty="0">
                <a:latin typeface="Arial" charset="0"/>
              </a:rPr>
              <a:t>- Federalnom operativnom centru CZ,</a:t>
            </a:r>
          </a:p>
          <a:p>
            <a:pPr eaLnBrk="1" hangingPunct="1">
              <a:lnSpc>
                <a:spcPct val="80000"/>
              </a:lnSpc>
              <a:defRPr/>
            </a:pPr>
            <a:r>
              <a:rPr lang="hr-HR" sz="2400" b="1" dirty="0">
                <a:latin typeface="Arial" charset="0"/>
              </a:rPr>
              <a:t>- aktiviranju snaga i sredstava CZ,</a:t>
            </a:r>
          </a:p>
          <a:p>
            <a:pPr eaLnBrk="1" hangingPunct="1">
              <a:lnSpc>
                <a:spcPct val="80000"/>
              </a:lnSpc>
              <a:defRPr/>
            </a:pPr>
            <a:r>
              <a:rPr lang="hr-HR" sz="2400" b="1" dirty="0">
                <a:latin typeface="Arial" charset="0"/>
              </a:rPr>
              <a:t>- provođenju aktivnosti na ZiS,</a:t>
            </a:r>
          </a:p>
          <a:p>
            <a:pPr eaLnBrk="1" hangingPunct="1">
              <a:lnSpc>
                <a:spcPct val="80000"/>
              </a:lnSpc>
              <a:defRPr/>
            </a:pPr>
            <a:r>
              <a:rPr lang="hr-HR" sz="2400" b="1" dirty="0">
                <a:latin typeface="Arial" charset="0"/>
              </a:rPr>
              <a:t>- mjerama ZiS,</a:t>
            </a:r>
          </a:p>
          <a:p>
            <a:pPr eaLnBrk="1" hangingPunct="1">
              <a:lnSpc>
                <a:spcPct val="80000"/>
              </a:lnSpc>
              <a:defRPr/>
            </a:pPr>
            <a:r>
              <a:rPr lang="hr-HR" sz="2400" b="1" dirty="0">
                <a:latin typeface="Arial" charset="0"/>
              </a:rPr>
              <a:t>- saradnji sa RS i Brčko Distriktom BiH,</a:t>
            </a:r>
          </a:p>
          <a:p>
            <a:pPr eaLnBrk="1" hangingPunct="1">
              <a:lnSpc>
                <a:spcPct val="80000"/>
              </a:lnSpc>
              <a:defRPr/>
            </a:pPr>
            <a:r>
              <a:rPr lang="hr-HR" sz="2400" b="1" dirty="0">
                <a:latin typeface="Arial" charset="0"/>
              </a:rPr>
              <a:t>- prihvatanju i pružanju međunarodne pomoći.           </a:t>
            </a:r>
          </a:p>
          <a:p>
            <a:pPr eaLnBrk="1" hangingPunct="1">
              <a:lnSpc>
                <a:spcPct val="80000"/>
              </a:lnSpc>
              <a:buFont typeface="Wingdings" pitchFamily="2" charset="2"/>
              <a:buNone/>
              <a:defRPr/>
            </a:pPr>
            <a:r>
              <a:rPr lang="hr-HR" sz="2400" b="1" dirty="0">
                <a:latin typeface="Arial" charset="0"/>
              </a:rPr>
              <a:t>      (Zbirka propisa CZ, 2007:444)</a:t>
            </a:r>
          </a:p>
          <a:p>
            <a:pPr eaLnBrk="1" hangingPunct="1">
              <a:lnSpc>
                <a:spcPct val="80000"/>
              </a:lnSpc>
              <a:defRPr/>
            </a:pPr>
            <a:r>
              <a:rPr lang="hr-HR" sz="2400" b="1" dirty="0">
                <a:latin typeface="Arial" charset="0"/>
              </a:rPr>
              <a:t>Planovi kantona, općina i pravnih subjekata moraju biti usklađeni sa Planom ZiS FBiH.</a:t>
            </a:r>
          </a:p>
          <a:p>
            <a:pPr eaLnBrk="1" hangingPunct="1">
              <a:lnSpc>
                <a:spcPct val="80000"/>
              </a:lnSpc>
              <a:defRPr/>
            </a:pPr>
            <a:r>
              <a:rPr lang="hr-HR" sz="2400" b="1" dirty="0">
                <a:latin typeface="Arial" charset="0"/>
              </a:rPr>
              <a:t>Usklađivanje se vrši pomoću izvoda iz plana višeg sa planovima nižih nivoa: Federacija-kanton-općina-pravni subjekt.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6196" name="Group 52"/>
          <p:cNvGraphicFramePr>
            <a:graphicFrameLocks noGrp="1"/>
          </p:cNvGraphicFramePr>
          <p:nvPr>
            <p:ph/>
          </p:nvPr>
        </p:nvGraphicFramePr>
        <p:xfrm>
          <a:off x="457200" y="274638"/>
          <a:ext cx="8229600" cy="5852160"/>
        </p:xfrm>
        <a:graphic>
          <a:graphicData uri="http://schemas.openxmlformats.org/drawingml/2006/table">
            <a:tbl>
              <a:tblPr/>
              <a:tblGrid>
                <a:gridCol w="1878013">
                  <a:extLst>
                    <a:ext uri="{9D8B030D-6E8A-4147-A177-3AD203B41FA5}">
                      <a16:colId xmlns:a16="http://schemas.microsoft.com/office/drawing/2014/main" xmlns="" val="20000"/>
                    </a:ext>
                  </a:extLst>
                </a:gridCol>
                <a:gridCol w="2165350">
                  <a:extLst>
                    <a:ext uri="{9D8B030D-6E8A-4147-A177-3AD203B41FA5}">
                      <a16:colId xmlns:a16="http://schemas.microsoft.com/office/drawing/2014/main" xmlns="" val="20001"/>
                    </a:ext>
                  </a:extLst>
                </a:gridCol>
                <a:gridCol w="4186237">
                  <a:extLst>
                    <a:ext uri="{9D8B030D-6E8A-4147-A177-3AD203B41FA5}">
                      <a16:colId xmlns:a16="http://schemas.microsoft.com/office/drawing/2014/main" xmlns="" val="20002"/>
                    </a:ext>
                  </a:extLst>
                </a:gridCol>
              </a:tblGrid>
              <a:tr h="28384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Biološki hazardi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procesi organskog porijekla koje prenose biološki vektori, izloženost patogenim mikro-organizmima, otrovima i bioaktivnim materijama, koje mogu uzrokovati gubitak ljudskih života ili ozbiljnije obolijevanje, štetu na imovini, prekid društven i privrednih aktivnosti ili degradaciju okoliša. </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Efekti takvih procesa su:</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 epidemije ili pandemije pojave zoonoza: antraksa, brucel.,hemor.i Q-groznic, SARS, kuge eradi, svinjske gripe i dr. obolj. antropol i animalnog porijekla; </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 defolijacija i dr. oboljenja biljaka i namirnica biljnog porij uzrokovana navalom štetočina, i sl;</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 zarazna oboljenja usljed dr.vektora i štetočina.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1" i="1" u="none" strike="noStrike" cap="none" normalizeH="0" baseline="0">
                          <a:ln>
                            <a:noFill/>
                          </a:ln>
                          <a:solidFill>
                            <a:schemeClr val="tx1"/>
                          </a:solidFill>
                          <a:effectLst/>
                          <a:latin typeface="Arial Narrow" pitchFamily="34" charset="0"/>
                          <a:cs typeface="Times New Roman" pitchFamily="18" charset="0"/>
                          <a:hlinkClick r:id="rId2"/>
                        </a:rPr>
                        <a:t>http://www.unisdr.org/eng/library/lib-terminology</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r"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 </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1526E-D497-46E3-8BD9-6807BD461060}"/>
              </a:ext>
            </a:extLst>
          </p:cNvPr>
          <p:cNvSpPr>
            <a:spLocks noGrp="1"/>
          </p:cNvSpPr>
          <p:nvPr>
            <p:ph type="title"/>
          </p:nvPr>
        </p:nvSpPr>
        <p:spPr/>
        <p:txBody>
          <a:bodyPr/>
          <a:lstStyle/>
          <a:p>
            <a:r>
              <a:rPr lang="bs-Latn-BA" sz="3200" dirty="0">
                <a:latin typeface="Arial" panose="020B0604020202020204" pitchFamily="34" charset="0"/>
                <a:cs typeface="Arial" panose="020B0604020202020204" pitchFamily="34" charset="0"/>
              </a:rPr>
              <a:t>MJERE ZAŠTITE I SPAŠAVANJA</a:t>
            </a:r>
          </a:p>
        </p:txBody>
      </p:sp>
      <p:sp>
        <p:nvSpPr>
          <p:cNvPr id="3" name="Content Placeholder 2">
            <a:extLst>
              <a:ext uri="{FF2B5EF4-FFF2-40B4-BE49-F238E27FC236}">
                <a16:creationId xmlns:a16="http://schemas.microsoft.com/office/drawing/2014/main" xmlns="" id="{317B5EEC-56B5-424C-B7D8-6689BB78EA40}"/>
              </a:ext>
            </a:extLst>
          </p:cNvPr>
          <p:cNvSpPr>
            <a:spLocks noGrp="1"/>
          </p:cNvSpPr>
          <p:nvPr>
            <p:ph idx="1"/>
          </p:nvPr>
        </p:nvSpPr>
        <p:spPr>
          <a:xfrm>
            <a:off x="179512" y="1124744"/>
            <a:ext cx="8784976" cy="5616624"/>
          </a:xfrm>
        </p:spPr>
        <p:txBody>
          <a:bodyPr/>
          <a:lstStyle/>
          <a:p>
            <a:pPr marL="0" indent="0">
              <a:buNone/>
            </a:pPr>
            <a:r>
              <a:rPr lang="bs-Latn-BA" dirty="0">
                <a:latin typeface="Arial" panose="020B0604020202020204" pitchFamily="34" charset="0"/>
                <a:cs typeface="Arial" panose="020B0604020202020204" pitchFamily="34" charset="0"/>
              </a:rPr>
              <a:t>             FBiH                              RS</a:t>
            </a:r>
          </a:p>
          <a:p>
            <a:pPr marL="0" indent="0">
              <a:buNone/>
            </a:pPr>
            <a:r>
              <a:rPr lang="bs-Latn-BA" sz="1600" dirty="0">
                <a:latin typeface="Arial" panose="020B0604020202020204" pitchFamily="34" charset="0"/>
                <a:cs typeface="Arial" panose="020B0604020202020204" pitchFamily="34" charset="0"/>
              </a:rPr>
              <a:t>Sklanjanje                                                             Osmatranje, obavještavanje i uzbunjivanje</a:t>
            </a:r>
          </a:p>
          <a:p>
            <a:pPr marL="0" indent="0">
              <a:buNone/>
            </a:pPr>
            <a:r>
              <a:rPr lang="bs-Latn-BA" sz="1600" dirty="0">
                <a:latin typeface="Arial" panose="020B0604020202020204" pitchFamily="34" charset="0"/>
                <a:cs typeface="Arial" panose="020B0604020202020204" pitchFamily="34" charset="0"/>
              </a:rPr>
              <a:t>Evakuacija                                                            Sklanjanje ljudi i materijalnih dobara</a:t>
            </a:r>
          </a:p>
          <a:p>
            <a:pPr marL="0" indent="0">
              <a:buNone/>
            </a:pPr>
            <a:r>
              <a:rPr lang="bs-Latn-BA" sz="1600" dirty="0">
                <a:latin typeface="Arial" panose="020B0604020202020204" pitchFamily="34" charset="0"/>
                <a:cs typeface="Arial" panose="020B0604020202020204" pitchFamily="34" charset="0"/>
              </a:rPr>
              <a:t>Zbrinjavanje ugroženih i nastradalih                     Zaštita od udesa</a:t>
            </a:r>
          </a:p>
          <a:p>
            <a:pPr marL="0" indent="0">
              <a:buNone/>
            </a:pPr>
            <a:r>
              <a:rPr lang="bs-Latn-BA" sz="1600" dirty="0">
                <a:latin typeface="Arial" panose="020B0604020202020204" pitchFamily="34" charset="0"/>
                <a:cs typeface="Arial" panose="020B0604020202020204" pitchFamily="34" charset="0"/>
              </a:rPr>
              <a:t>Zamračivanje                                                        Evakuacija</a:t>
            </a:r>
          </a:p>
          <a:p>
            <a:pPr marL="0" indent="0">
              <a:buNone/>
            </a:pPr>
            <a:r>
              <a:rPr lang="bs-Latn-BA" sz="1600" dirty="0">
                <a:latin typeface="Arial" panose="020B0604020202020204" pitchFamily="34" charset="0"/>
                <a:cs typeface="Arial" panose="020B0604020202020204" pitchFamily="34" charset="0"/>
              </a:rPr>
              <a:t>RHB zaštita                                                           Zbrinjavanje ugroženih i nastradalih</a:t>
            </a:r>
          </a:p>
          <a:p>
            <a:pPr marL="0" indent="0">
              <a:buNone/>
            </a:pPr>
            <a:r>
              <a:rPr lang="bs-Latn-BA" sz="1600" dirty="0">
                <a:latin typeface="Arial" panose="020B0604020202020204" pitchFamily="34" charset="0"/>
                <a:cs typeface="Arial" panose="020B0604020202020204" pitchFamily="34" charset="0"/>
              </a:rPr>
              <a:t>ZiS od rušenja                                                       RHB zaštita i protivepidemiološka zaštita</a:t>
            </a:r>
          </a:p>
          <a:p>
            <a:pPr marL="0" indent="0">
              <a:buNone/>
            </a:pPr>
            <a:r>
              <a:rPr lang="bs-Latn-BA" sz="1600" dirty="0">
                <a:latin typeface="Arial" panose="020B0604020202020204" pitchFamily="34" charset="0"/>
                <a:cs typeface="Arial" panose="020B0604020202020204" pitchFamily="34" charset="0"/>
              </a:rPr>
              <a:t>ZiS na vodi i pod vodom                                        ZiS iz ruševina</a:t>
            </a:r>
          </a:p>
          <a:p>
            <a:pPr marL="0" indent="0">
              <a:buNone/>
            </a:pPr>
            <a:r>
              <a:rPr lang="bs-Latn-BA" sz="1600" dirty="0">
                <a:latin typeface="Arial" panose="020B0604020202020204" pitchFamily="34" charset="0"/>
                <a:cs typeface="Arial" panose="020B0604020202020204" pitchFamily="34" charset="0"/>
              </a:rPr>
              <a:t>ZiS od požara                                                        ZiS na vodi i pod vodom</a:t>
            </a:r>
          </a:p>
          <a:p>
            <a:pPr marL="0" indent="0">
              <a:buNone/>
            </a:pPr>
            <a:r>
              <a:rPr lang="bs-Latn-BA" sz="1600" dirty="0">
                <a:latin typeface="Arial" panose="020B0604020202020204" pitchFamily="34" charset="0"/>
                <a:cs typeface="Arial" panose="020B0604020202020204" pitchFamily="34" charset="0"/>
              </a:rPr>
              <a:t>Zaštita od NUS-a                                                   ZiS od požara</a:t>
            </a:r>
          </a:p>
          <a:p>
            <a:pPr marL="0" indent="0">
              <a:buNone/>
            </a:pPr>
            <a:r>
              <a:rPr lang="bs-Latn-BA" sz="1600" dirty="0">
                <a:latin typeface="Arial" panose="020B0604020202020204" pitchFamily="34" charset="0"/>
                <a:cs typeface="Arial" panose="020B0604020202020204" pitchFamily="34" charset="0"/>
              </a:rPr>
              <a:t>Prva medicinska pomoć                                        Zaštita od NUS-a i mina</a:t>
            </a:r>
          </a:p>
          <a:p>
            <a:pPr marL="0" indent="0">
              <a:buNone/>
            </a:pPr>
            <a:r>
              <a:rPr lang="bs-Latn-BA" sz="1600" dirty="0">
                <a:latin typeface="Arial" panose="020B0604020202020204" pitchFamily="34" charset="0"/>
                <a:cs typeface="Arial" panose="020B0604020202020204" pitchFamily="34" charset="0"/>
              </a:rPr>
              <a:t>ZiS životinja i namirnica životinjskog porijekla       Prva medicinska pomoć</a:t>
            </a:r>
          </a:p>
          <a:p>
            <a:pPr marL="0" indent="0">
              <a:buNone/>
            </a:pPr>
            <a:r>
              <a:rPr lang="bs-Latn-BA" sz="1600" dirty="0">
                <a:latin typeface="Arial" panose="020B0604020202020204" pitchFamily="34" charset="0"/>
                <a:cs typeface="Arial" panose="020B0604020202020204" pitchFamily="34" charset="0"/>
              </a:rPr>
              <a:t>Asanacija terena                                                   ZiS životinja i namirnica životinjskog porijekla</a:t>
            </a:r>
          </a:p>
          <a:p>
            <a:pPr marL="0" indent="0">
              <a:buNone/>
            </a:pPr>
            <a:r>
              <a:rPr lang="bs-Latn-BA" sz="1600" dirty="0">
                <a:latin typeface="Arial" panose="020B0604020202020204" pitchFamily="34" charset="0"/>
                <a:cs typeface="Arial" panose="020B0604020202020204" pitchFamily="34" charset="0"/>
              </a:rPr>
              <a:t>Zaštita životne okoline                                          Asanacija terena</a:t>
            </a:r>
          </a:p>
          <a:p>
            <a:pPr marL="0" indent="0">
              <a:buNone/>
            </a:pPr>
            <a:r>
              <a:rPr lang="bs-Latn-BA" sz="1600" dirty="0">
                <a:latin typeface="Arial" panose="020B0604020202020204" pitchFamily="34" charset="0"/>
                <a:cs typeface="Arial" panose="020B0604020202020204" pitchFamily="34" charset="0"/>
              </a:rPr>
              <a:t>ZiS u rudnicima                                                     Zaštita životne sredine</a:t>
            </a:r>
          </a:p>
          <a:p>
            <a:pPr marL="0" indent="0">
              <a:buNone/>
            </a:pPr>
            <a:r>
              <a:rPr lang="bs-Latn-BA" sz="1600" dirty="0">
                <a:latin typeface="Arial" panose="020B0604020202020204" pitchFamily="34" charset="0"/>
                <a:cs typeface="Arial" panose="020B0604020202020204" pitchFamily="34" charset="0"/>
              </a:rPr>
              <a:t>Zaštita bilja i biljnih proizvoda                                ZiS u rudnicima</a:t>
            </a:r>
          </a:p>
          <a:p>
            <a:pPr marL="0" indent="0">
              <a:buNone/>
            </a:pPr>
            <a:r>
              <a:rPr lang="bs-Latn-BA" sz="1600" dirty="0">
                <a:latin typeface="Arial" panose="020B0604020202020204" pitchFamily="34" charset="0"/>
                <a:cs typeface="Arial" panose="020B0604020202020204" pitchFamily="34" charset="0"/>
              </a:rPr>
              <a:t>                                                                              Zaštita bilja i biljnih proizvoda</a:t>
            </a:r>
          </a:p>
          <a:p>
            <a:pPr marL="0" indent="0">
              <a:buNone/>
            </a:pPr>
            <a:endParaRPr lang="bs-Latn-B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647727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ZiS:t-7/40-a</a:t>
            </a:r>
            <a:endParaRPr lang="en-US" sz="1400">
              <a:latin typeface="Arial" charset="0"/>
            </a:endParaRPr>
          </a:p>
        </p:txBody>
      </p:sp>
      <p:sp>
        <p:nvSpPr>
          <p:cNvPr id="609283" name="Rectangle 3"/>
          <p:cNvSpPr>
            <a:spLocks noGrp="1" noChangeArrowheads="1"/>
          </p:cNvSpPr>
          <p:nvPr>
            <p:ph type="body" idx="1"/>
          </p:nvPr>
        </p:nvSpPr>
        <p:spPr>
          <a:xfrm>
            <a:off x="250825" y="620713"/>
            <a:ext cx="8642350" cy="6237287"/>
          </a:xfrm>
        </p:spPr>
        <p:txBody>
          <a:bodyPr/>
          <a:lstStyle/>
          <a:p>
            <a:pPr algn="ctr" eaLnBrk="1" hangingPunct="1">
              <a:lnSpc>
                <a:spcPct val="80000"/>
              </a:lnSpc>
              <a:buFont typeface="Wingdings" pitchFamily="2" charset="2"/>
              <a:buNone/>
              <a:defRPr/>
            </a:pPr>
            <a:r>
              <a:rPr lang="hr-HR" sz="1600" b="1">
                <a:latin typeface="Arial" charset="0"/>
              </a:rPr>
              <a:t>SKLANJANJE LJUDI I MATERIJALNIH DOBARA</a:t>
            </a:r>
          </a:p>
          <a:p>
            <a:pPr algn="ctr" eaLnBrk="1" hangingPunct="1">
              <a:lnSpc>
                <a:spcPct val="80000"/>
              </a:lnSpc>
              <a:buFont typeface="Wingdings" pitchFamily="2" charset="2"/>
              <a:buNone/>
              <a:defRPr/>
            </a:pPr>
            <a:endParaRPr lang="hr-HR" sz="1600" b="1">
              <a:latin typeface="Arial" charset="0"/>
            </a:endParaRPr>
          </a:p>
          <a:p>
            <a:pPr eaLnBrk="1" hangingPunct="1">
              <a:lnSpc>
                <a:spcPct val="80000"/>
              </a:lnSpc>
              <a:defRPr/>
            </a:pPr>
            <a:r>
              <a:rPr lang="hr-HR" sz="1600" b="1">
                <a:latin typeface="Arial" charset="0"/>
              </a:rPr>
              <a:t>Mjera zaštite i spašavanja koja podrazumijeva aktiivnosti:</a:t>
            </a:r>
          </a:p>
          <a:p>
            <a:pPr eaLnBrk="1" hangingPunct="1">
              <a:lnSpc>
                <a:spcPct val="80000"/>
              </a:lnSpc>
              <a:defRPr/>
            </a:pPr>
            <a:r>
              <a:rPr lang="hr-HR" sz="1600" b="1">
                <a:latin typeface="Arial" charset="0"/>
              </a:rPr>
              <a:t>Planiranje skloništa</a:t>
            </a:r>
          </a:p>
          <a:p>
            <a:pPr eaLnBrk="1" hangingPunct="1">
              <a:lnSpc>
                <a:spcPct val="80000"/>
              </a:lnSpc>
              <a:defRPr/>
            </a:pPr>
            <a:r>
              <a:rPr lang="hr-HR" sz="1600" b="1">
                <a:latin typeface="Arial" charset="0"/>
              </a:rPr>
              <a:t>Izgradnju skloništa i drugih zaštitnih objekata,</a:t>
            </a:r>
          </a:p>
          <a:p>
            <a:pPr eaLnBrk="1" hangingPunct="1">
              <a:lnSpc>
                <a:spcPct val="80000"/>
              </a:lnSpc>
              <a:defRPr/>
            </a:pPr>
            <a:r>
              <a:rPr lang="hr-HR" sz="1600" b="1">
                <a:latin typeface="Arial" charset="0"/>
              </a:rPr>
              <a:t>Održavanje i</a:t>
            </a:r>
          </a:p>
          <a:p>
            <a:pPr eaLnBrk="1" hangingPunct="1">
              <a:lnSpc>
                <a:spcPct val="80000"/>
              </a:lnSpc>
              <a:defRPr/>
            </a:pPr>
            <a:r>
              <a:rPr lang="hr-HR" sz="1600" b="1">
                <a:latin typeface="Arial" charset="0"/>
              </a:rPr>
              <a:t>Organizirano korištenje.</a:t>
            </a:r>
          </a:p>
          <a:p>
            <a:pPr eaLnBrk="1" hangingPunct="1">
              <a:lnSpc>
                <a:spcPct val="80000"/>
              </a:lnSpc>
              <a:defRPr/>
            </a:pPr>
            <a:r>
              <a:rPr lang="hr-HR" sz="1600" b="1">
                <a:latin typeface="Arial" charset="0"/>
              </a:rPr>
              <a:t>Šta je sklonište?</a:t>
            </a:r>
          </a:p>
          <a:p>
            <a:pPr eaLnBrk="1" hangingPunct="1">
              <a:lnSpc>
                <a:spcPct val="80000"/>
              </a:lnSpc>
              <a:defRPr/>
            </a:pPr>
            <a:r>
              <a:rPr lang="hr-HR" sz="1600" b="1">
                <a:latin typeface="Arial" charset="0"/>
              </a:rPr>
              <a:t>Šta je drugi zaštitni objekat?</a:t>
            </a:r>
          </a:p>
          <a:p>
            <a:pPr eaLnBrk="1" hangingPunct="1">
              <a:lnSpc>
                <a:spcPct val="80000"/>
              </a:lnSpc>
              <a:defRPr/>
            </a:pPr>
            <a:r>
              <a:rPr lang="hr-HR" sz="1600" b="1">
                <a:latin typeface="Arial" charset="0"/>
              </a:rPr>
              <a:t>Ko se sklanja i šta se sklanja?</a:t>
            </a:r>
          </a:p>
          <a:p>
            <a:pPr eaLnBrk="1" hangingPunct="1">
              <a:lnSpc>
                <a:spcPct val="80000"/>
              </a:lnSpc>
              <a:defRPr/>
            </a:pPr>
            <a:r>
              <a:rPr lang="hr-HR" sz="1600" b="1">
                <a:latin typeface="Arial" charset="0"/>
              </a:rPr>
              <a:t>Kada se grade skloništa, a kada drugi zaštitni objekti?</a:t>
            </a:r>
          </a:p>
          <a:p>
            <a:pPr eaLnBrk="1" hangingPunct="1">
              <a:lnSpc>
                <a:spcPct val="80000"/>
              </a:lnSpc>
              <a:defRPr/>
            </a:pPr>
            <a:r>
              <a:rPr lang="hr-HR" sz="1600" b="1">
                <a:latin typeface="Arial" charset="0"/>
              </a:rPr>
              <a:t>Prostorno i urbanističko planiranje skloništa.</a:t>
            </a:r>
          </a:p>
          <a:p>
            <a:pPr eaLnBrk="1" hangingPunct="1">
              <a:lnSpc>
                <a:spcPct val="80000"/>
              </a:lnSpc>
              <a:defRPr/>
            </a:pPr>
            <a:r>
              <a:rPr lang="hr-HR" sz="1600" b="1">
                <a:latin typeface="Arial" charset="0"/>
              </a:rPr>
              <a:t>Prema lokaciji i korisnicima skloništa mogu biti:</a:t>
            </a:r>
          </a:p>
          <a:p>
            <a:pPr eaLnBrk="1" hangingPunct="1">
              <a:lnSpc>
                <a:spcPct val="80000"/>
              </a:lnSpc>
              <a:defRPr/>
            </a:pPr>
            <a:r>
              <a:rPr lang="hr-HR" sz="1600" b="1">
                <a:latin typeface="Arial" charset="0"/>
              </a:rPr>
              <a:t>kućna i </a:t>
            </a:r>
          </a:p>
          <a:p>
            <a:pPr eaLnBrk="1" hangingPunct="1">
              <a:lnSpc>
                <a:spcPct val="80000"/>
              </a:lnSpc>
              <a:defRPr/>
            </a:pPr>
            <a:r>
              <a:rPr lang="hr-HR" sz="1600" b="1">
                <a:latin typeface="Arial" charset="0"/>
              </a:rPr>
              <a:t>javna.</a:t>
            </a:r>
          </a:p>
          <a:p>
            <a:pPr eaLnBrk="1" hangingPunct="1">
              <a:lnSpc>
                <a:spcPct val="80000"/>
              </a:lnSpc>
              <a:defRPr/>
            </a:pPr>
            <a:r>
              <a:rPr lang="hr-HR" sz="1600" b="1">
                <a:latin typeface="Arial" charset="0"/>
              </a:rPr>
              <a:t>Prema namjeni i zašštitnim svojstvima:</a:t>
            </a:r>
          </a:p>
          <a:p>
            <a:pPr eaLnBrk="1" hangingPunct="1">
              <a:lnSpc>
                <a:spcPct val="80000"/>
              </a:lnSpc>
              <a:defRPr/>
            </a:pPr>
            <a:r>
              <a:rPr lang="hr-HR" sz="1600" b="1">
                <a:latin typeface="Arial" charset="0"/>
              </a:rPr>
              <a:t>dopunske zaštite (50 osoba),</a:t>
            </a:r>
          </a:p>
          <a:p>
            <a:pPr eaLnBrk="1" hangingPunct="1">
              <a:lnSpc>
                <a:spcPct val="80000"/>
              </a:lnSpc>
              <a:defRPr/>
            </a:pPr>
            <a:r>
              <a:rPr lang="hr-HR" sz="1600" b="1">
                <a:latin typeface="Arial" charset="0"/>
              </a:rPr>
              <a:t>osnovne zaštite (300 osoba),</a:t>
            </a:r>
          </a:p>
          <a:p>
            <a:pPr eaLnBrk="1" hangingPunct="1">
              <a:lnSpc>
                <a:spcPct val="80000"/>
              </a:lnSpc>
              <a:defRPr/>
            </a:pPr>
            <a:r>
              <a:rPr lang="hr-HR" sz="1600" b="1">
                <a:latin typeface="Arial" charset="0"/>
              </a:rPr>
              <a:t>pojačane zaštite (više od 300 i borvak duži ood 14 d).</a:t>
            </a:r>
          </a:p>
          <a:p>
            <a:pPr eaLnBrk="1" hangingPunct="1">
              <a:lnSpc>
                <a:spcPct val="80000"/>
              </a:lnSpc>
              <a:defRPr/>
            </a:pPr>
            <a:r>
              <a:rPr lang="hr-HR" sz="1600" b="1">
                <a:latin typeface="Arial" charset="0"/>
              </a:rPr>
              <a:t>Prema kapacitetu:</a:t>
            </a:r>
          </a:p>
          <a:p>
            <a:pPr eaLnBrk="1" hangingPunct="1">
              <a:lnSpc>
                <a:spcPct val="80000"/>
              </a:lnSpc>
              <a:defRPr/>
            </a:pPr>
            <a:r>
              <a:rPr lang="hr-HR" sz="1600" b="1">
                <a:latin typeface="Arial" charset="0"/>
              </a:rPr>
              <a:t>porodična (3-7 osoba),</a:t>
            </a:r>
          </a:p>
          <a:p>
            <a:pPr eaLnBrk="1" hangingPunct="1">
              <a:lnSpc>
                <a:spcPct val="80000"/>
              </a:lnSpc>
              <a:defRPr/>
            </a:pPr>
            <a:r>
              <a:rPr lang="hr-HR" sz="1600" b="1">
                <a:latin typeface="Arial" charset="0"/>
              </a:rPr>
              <a:t>mala (50 osoba),</a:t>
            </a:r>
          </a:p>
          <a:p>
            <a:pPr eaLnBrk="1" hangingPunct="1">
              <a:lnSpc>
                <a:spcPct val="80000"/>
              </a:lnSpc>
              <a:defRPr/>
            </a:pPr>
            <a:r>
              <a:rPr lang="hr-HR" sz="1600" b="1">
                <a:latin typeface="Arial" charset="0"/>
              </a:rPr>
              <a:t>srednja (200 osoba),</a:t>
            </a:r>
          </a:p>
          <a:p>
            <a:pPr eaLnBrk="1" hangingPunct="1">
              <a:lnSpc>
                <a:spcPct val="80000"/>
              </a:lnSpc>
              <a:defRPr/>
            </a:pPr>
            <a:r>
              <a:rPr lang="hr-HR" sz="1600" b="1">
                <a:latin typeface="Arial" charset="0"/>
              </a:rPr>
              <a:t>velika (do  1000 osoba) i </a:t>
            </a:r>
          </a:p>
          <a:p>
            <a:pPr eaLnBrk="1" hangingPunct="1">
              <a:lnSpc>
                <a:spcPct val="80000"/>
              </a:lnSpc>
              <a:defRPr/>
            </a:pPr>
            <a:r>
              <a:rPr lang="hr-HR" sz="1600" b="1">
                <a:latin typeface="Arial" charset="0"/>
              </a:rPr>
              <a:t>vrlo velika (preko 1000 osoba).</a:t>
            </a:r>
          </a:p>
          <a:p>
            <a:pPr eaLnBrk="1" hangingPunct="1">
              <a:lnSpc>
                <a:spcPct val="80000"/>
              </a:lnSpc>
              <a:buFont typeface="Wingdings" pitchFamily="2" charset="2"/>
              <a:buNone/>
              <a:defRPr/>
            </a:pPr>
            <a:endParaRPr lang="en-US" sz="160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ZiS:t-7/40-b</a:t>
            </a:r>
            <a:endParaRPr lang="en-US" sz="1400">
              <a:latin typeface="Arial" charset="0"/>
            </a:endParaRPr>
          </a:p>
        </p:txBody>
      </p:sp>
      <p:sp>
        <p:nvSpPr>
          <p:cNvPr id="610307" name="Rectangle 3"/>
          <p:cNvSpPr>
            <a:spLocks noGrp="1" noChangeArrowheads="1"/>
          </p:cNvSpPr>
          <p:nvPr>
            <p:ph type="body" idx="1"/>
          </p:nvPr>
        </p:nvSpPr>
        <p:spPr>
          <a:xfrm>
            <a:off x="179388" y="404813"/>
            <a:ext cx="8713787" cy="6453187"/>
          </a:xfrm>
        </p:spPr>
        <p:txBody>
          <a:bodyPr/>
          <a:lstStyle/>
          <a:p>
            <a:pPr algn="ctr" eaLnBrk="1" hangingPunct="1">
              <a:lnSpc>
                <a:spcPct val="80000"/>
              </a:lnSpc>
              <a:buFont typeface="Wingdings" pitchFamily="2" charset="2"/>
              <a:buNone/>
              <a:defRPr/>
            </a:pPr>
            <a:r>
              <a:rPr lang="hr-HR" sz="2000" b="1">
                <a:latin typeface="Arial" charset="0"/>
              </a:rPr>
              <a:t>E V A K U A C I J A</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defRPr/>
            </a:pPr>
            <a:r>
              <a:rPr lang="hr-HR" sz="1600" b="1">
                <a:latin typeface="Arial" charset="0"/>
              </a:rPr>
              <a:t>Mjera ZiS koja podrazumijeva privremeno premiještanje stanovništva, materijallnih i drugih dobara sa ugroženog na manje ugroženo ili sigurno područje.</a:t>
            </a:r>
          </a:p>
          <a:p>
            <a:pPr eaLnBrk="1" hangingPunct="1">
              <a:lnSpc>
                <a:spcPct val="80000"/>
              </a:lnSpc>
              <a:defRPr/>
            </a:pPr>
            <a:r>
              <a:rPr lang="hr-HR" sz="1600" b="1">
                <a:latin typeface="Arial" charset="0"/>
              </a:rPr>
              <a:t>Prema obimu evakuacija može biti:</a:t>
            </a:r>
          </a:p>
          <a:p>
            <a:pPr eaLnBrk="1" hangingPunct="1">
              <a:lnSpc>
                <a:spcPct val="80000"/>
              </a:lnSpc>
              <a:defRPr/>
            </a:pPr>
            <a:r>
              <a:rPr lang="hr-HR" sz="1600" b="1">
                <a:latin typeface="Arial" charset="0"/>
              </a:rPr>
              <a:t>djelimična i</a:t>
            </a:r>
          </a:p>
          <a:p>
            <a:pPr eaLnBrk="1" hangingPunct="1">
              <a:lnSpc>
                <a:spcPct val="80000"/>
              </a:lnSpc>
              <a:defRPr/>
            </a:pPr>
            <a:r>
              <a:rPr lang="hr-HR" sz="1600" b="1">
                <a:latin typeface="Arial" charset="0"/>
              </a:rPr>
              <a:t>potpuna.</a:t>
            </a:r>
          </a:p>
          <a:p>
            <a:pPr eaLnBrk="1" hangingPunct="1">
              <a:lnSpc>
                <a:spcPct val="80000"/>
              </a:lnSpc>
              <a:defRPr/>
            </a:pPr>
            <a:r>
              <a:rPr lang="hr-HR" sz="1600" b="1">
                <a:latin typeface="Arial" charset="0"/>
              </a:rPr>
              <a:t>Prema vremenu evakuacija može biti:</a:t>
            </a:r>
          </a:p>
          <a:p>
            <a:pPr eaLnBrk="1" hangingPunct="1">
              <a:lnSpc>
                <a:spcPct val="80000"/>
              </a:lnSpc>
              <a:defRPr/>
            </a:pPr>
            <a:r>
              <a:rPr lang="hr-HR" sz="1600" b="1">
                <a:latin typeface="Arial" charset="0"/>
              </a:rPr>
              <a:t>blagovrema i</a:t>
            </a:r>
          </a:p>
          <a:p>
            <a:pPr eaLnBrk="1" hangingPunct="1">
              <a:lnSpc>
                <a:spcPct val="80000"/>
              </a:lnSpc>
              <a:defRPr/>
            </a:pPr>
            <a:r>
              <a:rPr lang="hr-HR" sz="1600" b="1">
                <a:latin typeface="Arial" charset="0"/>
              </a:rPr>
              <a:t>naknadna.</a:t>
            </a:r>
          </a:p>
          <a:p>
            <a:pPr eaLnBrk="1" hangingPunct="1">
              <a:lnSpc>
                <a:spcPct val="80000"/>
              </a:lnSpc>
              <a:defRPr/>
            </a:pPr>
            <a:r>
              <a:rPr lang="hr-HR" sz="1600" b="1">
                <a:latin typeface="Arial" charset="0"/>
              </a:rPr>
              <a:t>Ko podliježe evakuaciji?</a:t>
            </a:r>
          </a:p>
          <a:p>
            <a:pPr eaLnBrk="1" hangingPunct="1">
              <a:lnSpc>
                <a:spcPct val="80000"/>
              </a:lnSpc>
              <a:defRPr/>
            </a:pPr>
            <a:r>
              <a:rPr lang="hr-HR" sz="1600" b="1">
                <a:latin typeface="Arial" charset="0"/>
              </a:rPr>
              <a:t>ranjene, bolesne i  stare osobe,</a:t>
            </a:r>
          </a:p>
          <a:p>
            <a:pPr eaLnBrk="1" hangingPunct="1">
              <a:lnSpc>
                <a:spcPct val="80000"/>
              </a:lnSpc>
              <a:defRPr/>
            </a:pPr>
            <a:r>
              <a:rPr lang="hr-HR" sz="1600" b="1">
                <a:latin typeface="Arial" charset="0"/>
              </a:rPr>
              <a:t>invalidi &gt; 60%,</a:t>
            </a:r>
          </a:p>
          <a:p>
            <a:pPr eaLnBrk="1" hangingPunct="1">
              <a:lnSpc>
                <a:spcPct val="80000"/>
              </a:lnSpc>
              <a:defRPr/>
            </a:pPr>
            <a:r>
              <a:rPr lang="hr-HR" sz="1600" b="1">
                <a:latin typeface="Arial" charset="0"/>
              </a:rPr>
              <a:t>trudnice i majke s djecom &lt; 7 godina,</a:t>
            </a:r>
          </a:p>
          <a:p>
            <a:pPr eaLnBrk="1" hangingPunct="1">
              <a:lnSpc>
                <a:spcPct val="80000"/>
              </a:lnSpc>
              <a:defRPr/>
            </a:pPr>
            <a:r>
              <a:rPr lang="hr-HR" sz="1600" b="1">
                <a:latin typeface="Arial" charset="0"/>
              </a:rPr>
              <a:t>djeca u osnovnoj školi,</a:t>
            </a:r>
          </a:p>
          <a:p>
            <a:pPr eaLnBrk="1" hangingPunct="1">
              <a:lnSpc>
                <a:spcPct val="80000"/>
              </a:lnSpc>
              <a:defRPr/>
            </a:pPr>
            <a:r>
              <a:rPr lang="hr-HR" sz="1600" b="1">
                <a:latin typeface="Arial" charset="0"/>
              </a:rPr>
              <a:t>naučni i kulturni radnici.</a:t>
            </a:r>
          </a:p>
          <a:p>
            <a:pPr eaLnBrk="1" hangingPunct="1">
              <a:lnSpc>
                <a:spcPct val="80000"/>
              </a:lnSpc>
              <a:defRPr/>
            </a:pPr>
            <a:r>
              <a:rPr lang="hr-HR" sz="1600" b="1">
                <a:latin typeface="Arial" charset="0"/>
              </a:rPr>
              <a:t>Ko naređuje evakuaciju?</a:t>
            </a:r>
          </a:p>
          <a:p>
            <a:pPr eaLnBrk="1" hangingPunct="1">
              <a:lnSpc>
                <a:spcPct val="80000"/>
              </a:lnSpc>
              <a:defRPr/>
            </a:pPr>
            <a:r>
              <a:rPr lang="hr-HR" sz="1600" b="1">
                <a:latin typeface="Arial" charset="0"/>
              </a:rPr>
              <a:t>Općinski štab CZ za općinu,</a:t>
            </a:r>
          </a:p>
          <a:p>
            <a:pPr eaLnBrk="1" hangingPunct="1">
              <a:lnSpc>
                <a:spcPct val="80000"/>
              </a:lnSpc>
              <a:defRPr/>
            </a:pPr>
            <a:r>
              <a:rPr lang="hr-HR" sz="1600" b="1">
                <a:latin typeface="Arial" charset="0"/>
              </a:rPr>
              <a:t>KŠCZ za područje kantona,</a:t>
            </a:r>
          </a:p>
          <a:p>
            <a:pPr eaLnBrk="1" hangingPunct="1">
              <a:lnSpc>
                <a:spcPct val="80000"/>
              </a:lnSpc>
              <a:defRPr/>
            </a:pPr>
            <a:r>
              <a:rPr lang="hr-HR" sz="1600" b="1">
                <a:latin typeface="Arial" charset="0"/>
              </a:rPr>
              <a:t>FŠCZ za više kantona ili federaciju.</a:t>
            </a:r>
          </a:p>
          <a:p>
            <a:pPr eaLnBrk="1" hangingPunct="1">
              <a:lnSpc>
                <a:spcPct val="80000"/>
              </a:lnSpc>
              <a:defRPr/>
            </a:pPr>
            <a:r>
              <a:rPr lang="hr-HR" sz="1600" b="1">
                <a:latin typeface="Arial" charset="0"/>
              </a:rPr>
              <a:t>Ko izvršava evakuaciju?</a:t>
            </a:r>
          </a:p>
          <a:p>
            <a:pPr eaLnBrk="1" hangingPunct="1">
              <a:lnSpc>
                <a:spcPct val="80000"/>
              </a:lnSpc>
              <a:defRPr/>
            </a:pPr>
            <a:r>
              <a:rPr lang="hr-HR" sz="1600" b="1">
                <a:latin typeface="Arial" charset="0"/>
              </a:rPr>
              <a:t>svi organi državne uprave,</a:t>
            </a:r>
          </a:p>
          <a:p>
            <a:pPr eaLnBrk="1" hangingPunct="1">
              <a:lnSpc>
                <a:spcPct val="80000"/>
              </a:lnSpc>
              <a:defRPr/>
            </a:pPr>
            <a:r>
              <a:rPr lang="hr-HR" sz="1600" b="1">
                <a:latin typeface="Arial" charset="0"/>
              </a:rPr>
              <a:t>sarađuju vojska i policiija,</a:t>
            </a:r>
          </a:p>
          <a:p>
            <a:pPr eaLnBrk="1" hangingPunct="1">
              <a:lnSpc>
                <a:spcPct val="80000"/>
              </a:lnSpc>
              <a:defRPr/>
            </a:pPr>
            <a:r>
              <a:rPr lang="hr-HR" sz="1600" b="1">
                <a:latin typeface="Arial" charset="0"/>
              </a:rPr>
              <a:t>pomažu humanitarne organizacije.</a:t>
            </a:r>
          </a:p>
          <a:p>
            <a:pPr eaLnBrk="1" hangingPunct="1">
              <a:lnSpc>
                <a:spcPct val="80000"/>
              </a:lnSpc>
              <a:defRPr/>
            </a:pPr>
            <a:r>
              <a:rPr lang="hr-HR" sz="1600" b="1">
                <a:latin typeface="Arial" charset="0"/>
              </a:rPr>
              <a:t>O sklanjanju ili evakuaciji postoje konfrontirannai stavovi.</a:t>
            </a:r>
            <a:r>
              <a:rPr lang="hr-HR" sz="1600">
                <a:latin typeface="Arial" charset="0"/>
              </a:rPr>
              <a:t> </a:t>
            </a:r>
          </a:p>
          <a:p>
            <a:pPr eaLnBrk="1" hangingPunct="1">
              <a:lnSpc>
                <a:spcPct val="80000"/>
              </a:lnSpc>
              <a:buFont typeface="Wingdings" pitchFamily="2" charset="2"/>
              <a:buNone/>
              <a:defRPr/>
            </a:pPr>
            <a:endParaRPr lang="en-US" sz="1600"/>
          </a:p>
          <a:p>
            <a:pPr eaLnBrk="1" hangingPunct="1">
              <a:lnSpc>
                <a:spcPct val="80000"/>
              </a:lnSpc>
              <a:buFont typeface="Wingdings" pitchFamily="2" charset="2"/>
              <a:buNone/>
              <a:defRPr/>
            </a:pPr>
            <a:endParaRPr lang="en-US" sz="160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ZiS:t-7/40-c</a:t>
            </a:r>
            <a:endParaRPr lang="en-US" sz="1400">
              <a:latin typeface="Arial" charset="0"/>
            </a:endParaRPr>
          </a:p>
        </p:txBody>
      </p:sp>
      <p:sp>
        <p:nvSpPr>
          <p:cNvPr id="611331" name="Rectangle 3"/>
          <p:cNvSpPr>
            <a:spLocks noGrp="1" noChangeArrowheads="1"/>
          </p:cNvSpPr>
          <p:nvPr>
            <p:ph type="body" idx="1"/>
          </p:nvPr>
        </p:nvSpPr>
        <p:spPr>
          <a:xfrm>
            <a:off x="323850" y="620713"/>
            <a:ext cx="8362950" cy="6237287"/>
          </a:xfrm>
        </p:spPr>
        <p:txBody>
          <a:bodyPr/>
          <a:lstStyle/>
          <a:p>
            <a:pPr algn="ctr" eaLnBrk="1" hangingPunct="1">
              <a:lnSpc>
                <a:spcPct val="80000"/>
              </a:lnSpc>
              <a:buFont typeface="Wingdings" pitchFamily="2" charset="2"/>
              <a:buNone/>
              <a:defRPr/>
            </a:pPr>
            <a:r>
              <a:rPr lang="hr-HR" sz="1800" b="1">
                <a:latin typeface="Arial" charset="0"/>
              </a:rPr>
              <a:t>KONFRONTACIJE STAVOVA O  SKLANJANJU I EVAKUACIJI</a:t>
            </a:r>
          </a:p>
          <a:p>
            <a:pPr algn="ct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S K L A N J A N J E</a:t>
            </a:r>
          </a:p>
          <a:p>
            <a:pPr eaLnBrk="1" hangingPunct="1">
              <a:lnSpc>
                <a:spcPct val="80000"/>
              </a:lnSpc>
              <a:buFont typeface="Wingdings" pitchFamily="2" charset="2"/>
              <a:buNone/>
              <a:defRPr/>
            </a:pPr>
            <a:r>
              <a:rPr lang="hr-HR" sz="1800" b="1">
                <a:latin typeface="Arial" charset="0"/>
              </a:rPr>
              <a:t>       PREDNOSTI                               NEDOSTACI</a:t>
            </a:r>
          </a:p>
          <a:p>
            <a:pPr eaLnBrk="1" hangingPunct="1">
              <a:lnSpc>
                <a:spcPct val="80000"/>
              </a:lnSpc>
              <a:buFont typeface="Wingdings" pitchFamily="2" charset="2"/>
              <a:buNone/>
              <a:defRPr/>
            </a:pPr>
            <a:r>
              <a:rPr lang="hr-HR" sz="1800" b="1">
                <a:latin typeface="Arial" charset="0"/>
              </a:rPr>
              <a:t>     ____________________              ___________________________</a:t>
            </a:r>
          </a:p>
          <a:p>
            <a:pPr eaLnBrk="1" hangingPunct="1">
              <a:lnSpc>
                <a:spcPct val="80000"/>
              </a:lnSpc>
              <a:buFont typeface="Wingdings" pitchFamily="2" charset="2"/>
              <a:buNone/>
              <a:defRPr/>
            </a:pPr>
            <a:r>
              <a:rPr lang="hr-HR" sz="1800" b="1">
                <a:latin typeface="Arial" charset="0"/>
              </a:rPr>
              <a:t>     - brzo se izvršava,                         - ljudi van skloništa ginu,</a:t>
            </a:r>
          </a:p>
          <a:p>
            <a:pPr eaLnBrk="1" hangingPunct="1">
              <a:lnSpc>
                <a:spcPct val="80000"/>
              </a:lnSpc>
              <a:buFont typeface="Wingdings" pitchFamily="2" charset="2"/>
              <a:buNone/>
              <a:defRPr/>
            </a:pPr>
            <a:r>
              <a:rPr lang="hr-HR" sz="1800" b="1">
                <a:latin typeface="Arial" charset="0"/>
              </a:rPr>
              <a:t>     - brza normalizacija,                      - rizik od stradanja u sklanjanju</a:t>
            </a:r>
          </a:p>
          <a:p>
            <a:pPr eaLnBrk="1" hangingPunct="1">
              <a:lnSpc>
                <a:spcPct val="80000"/>
              </a:lnSpc>
              <a:buFont typeface="Wingdings" pitchFamily="2" charset="2"/>
              <a:buNone/>
              <a:defRPr/>
            </a:pPr>
            <a:r>
              <a:rPr lang="hr-HR" sz="1800" b="1">
                <a:latin typeface="Arial" charset="0"/>
              </a:rPr>
              <a:t>     - sklanjanje je jeftinije,                  - sklanjanje i evakuacija</a:t>
            </a:r>
          </a:p>
          <a:p>
            <a:pPr eaLnBrk="1" hangingPunct="1">
              <a:lnSpc>
                <a:spcPct val="80000"/>
              </a:lnSpc>
              <a:buFont typeface="Wingdings" pitchFamily="2" charset="2"/>
              <a:buNone/>
              <a:defRPr/>
            </a:pPr>
            <a:r>
              <a:rPr lang="hr-HR" sz="1800" b="1">
                <a:latin typeface="Arial" charset="0"/>
              </a:rPr>
              <a:t>     - brza ZiS van skloništa                   su nespojivi,</a:t>
            </a:r>
          </a:p>
          <a:p>
            <a:pPr eaLnBrk="1" hangingPunct="1">
              <a:lnSpc>
                <a:spcPct val="80000"/>
              </a:lnSpc>
              <a:buFont typeface="Wingdings" pitchFamily="2" charset="2"/>
              <a:buNone/>
              <a:defRPr/>
            </a:pPr>
            <a:r>
              <a:rPr lang="hr-HR" sz="1800" b="1">
                <a:latin typeface="Arial" charset="0"/>
              </a:rPr>
              <a:t>     - brzo se uspostavlja                     - izgradnja skloništa je</a:t>
            </a:r>
          </a:p>
          <a:p>
            <a:pPr eaLnBrk="1" hangingPunct="1">
              <a:lnSpc>
                <a:spcPct val="80000"/>
              </a:lnSpc>
              <a:buFont typeface="Wingdings" pitchFamily="2" charset="2"/>
              <a:buNone/>
              <a:defRPr/>
            </a:pPr>
            <a:r>
              <a:rPr lang="hr-HR" sz="1800" b="1">
                <a:latin typeface="Arial" charset="0"/>
              </a:rPr>
              <a:t>       proizvodnja i usluge.                     skupa.</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E V A K U A C I J A</a:t>
            </a:r>
          </a:p>
          <a:p>
            <a:pPr eaLnBrk="1" hangingPunct="1">
              <a:lnSpc>
                <a:spcPct val="80000"/>
              </a:lnSpc>
              <a:buFont typeface="Wingdings" pitchFamily="2" charset="2"/>
              <a:buNone/>
              <a:defRPr/>
            </a:pPr>
            <a:r>
              <a:rPr lang="hr-HR" sz="1800" b="1">
                <a:latin typeface="Arial" charset="0"/>
              </a:rPr>
              <a:t>       PREDNOSTI                               NEDOSTACI</a:t>
            </a:r>
          </a:p>
          <a:p>
            <a:pPr eaLnBrk="1" hangingPunct="1">
              <a:lnSpc>
                <a:spcPct val="80000"/>
              </a:lnSpc>
              <a:buFont typeface="Wingdings" pitchFamily="2" charset="2"/>
              <a:buNone/>
              <a:defRPr/>
            </a:pPr>
            <a:r>
              <a:rPr lang="hr-HR" sz="1800" b="1">
                <a:latin typeface="Arial" charset="0"/>
              </a:rPr>
              <a:t>    _____________________             ___________________________</a:t>
            </a:r>
          </a:p>
          <a:p>
            <a:pPr eaLnBrk="1" hangingPunct="1">
              <a:lnSpc>
                <a:spcPct val="80000"/>
              </a:lnSpc>
              <a:buFont typeface="Wingdings" pitchFamily="2" charset="2"/>
              <a:buNone/>
              <a:defRPr/>
            </a:pPr>
            <a:r>
              <a:rPr lang="hr-HR" sz="1800" b="1">
                <a:latin typeface="Arial" charset="0"/>
              </a:rPr>
              <a:t>    - jeftinija od sklanj.                       - evakuacija dugo traje,</a:t>
            </a:r>
          </a:p>
          <a:p>
            <a:pPr eaLnBrk="1" hangingPunct="1">
              <a:lnSpc>
                <a:spcPct val="80000"/>
              </a:lnSpc>
              <a:buFont typeface="Wingdings" pitchFamily="2" charset="2"/>
              <a:buNone/>
              <a:defRPr/>
            </a:pPr>
            <a:r>
              <a:rPr lang="hr-HR" sz="1800" b="1">
                <a:latin typeface="Arial" charset="0"/>
              </a:rPr>
              <a:t>    - sigurnija od skl.                          - evakuacija je vrlo skupa,</a:t>
            </a:r>
          </a:p>
          <a:p>
            <a:pPr eaLnBrk="1" hangingPunct="1">
              <a:lnSpc>
                <a:spcPct val="80000"/>
              </a:lnSpc>
              <a:buFont typeface="Wingdings" pitchFamily="2" charset="2"/>
              <a:buNone/>
              <a:defRPr/>
            </a:pPr>
            <a:r>
              <a:rPr lang="hr-HR" sz="1800" b="1">
                <a:latin typeface="Arial" charset="0"/>
              </a:rPr>
              <a:t>    - ljudi su skloni bje-                      - dugotrajna su odsustva</a:t>
            </a:r>
          </a:p>
          <a:p>
            <a:pPr eaLnBrk="1" hangingPunct="1">
              <a:lnSpc>
                <a:spcPct val="80000"/>
              </a:lnSpc>
              <a:buFont typeface="Wingdings" pitchFamily="2" charset="2"/>
              <a:buNone/>
              <a:defRPr/>
            </a:pPr>
            <a:r>
              <a:rPr lang="hr-HR" sz="1800" b="1">
                <a:latin typeface="Arial" charset="0"/>
              </a:rPr>
              <a:t>      žanju pa je evaku-                         s posla,</a:t>
            </a:r>
          </a:p>
          <a:p>
            <a:pPr eaLnBrk="1" hangingPunct="1">
              <a:lnSpc>
                <a:spcPct val="80000"/>
              </a:lnSpc>
              <a:buFont typeface="Wingdings" pitchFamily="2" charset="2"/>
              <a:buNone/>
              <a:defRPr/>
            </a:pPr>
            <a:r>
              <a:rPr lang="hr-HR" sz="1800" b="1">
                <a:latin typeface="Arial" charset="0"/>
              </a:rPr>
              <a:t>      acija prirodnija,                           - teška je normalizacija</a:t>
            </a:r>
          </a:p>
          <a:p>
            <a:pPr eaLnBrk="1" hangingPunct="1">
              <a:lnSpc>
                <a:spcPct val="80000"/>
              </a:lnSpc>
              <a:buFont typeface="Wingdings" pitchFamily="2" charset="2"/>
              <a:buNone/>
              <a:defRPr/>
            </a:pPr>
            <a:r>
              <a:rPr lang="hr-HR" sz="1800" b="1">
                <a:latin typeface="Arial" charset="0"/>
              </a:rPr>
              <a:t>    - evakuacija je uvi-                           stanja,</a:t>
            </a:r>
          </a:p>
          <a:p>
            <a:pPr eaLnBrk="1" hangingPunct="1">
              <a:lnSpc>
                <a:spcPct val="80000"/>
              </a:lnSpc>
              <a:buFont typeface="Wingdings" pitchFamily="2" charset="2"/>
              <a:buNone/>
              <a:defRPr/>
            </a:pPr>
            <a:r>
              <a:rPr lang="hr-HR" sz="1800" b="1">
                <a:latin typeface="Arial" charset="0"/>
              </a:rPr>
              <a:t>      jek primjenjiva.                            - osjetljiva na napad.</a:t>
            </a:r>
          </a:p>
          <a:p>
            <a:pPr eaLnBrk="1" hangingPunct="1">
              <a:lnSpc>
                <a:spcPct val="80000"/>
              </a:lnSpc>
              <a:buFont typeface="Wingdings" pitchFamily="2" charset="2"/>
              <a:buNone/>
              <a:defRPr/>
            </a:pPr>
            <a:endParaRPr lang="en-US" sz="180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ZiS:t-7/40-d</a:t>
            </a:r>
            <a:endParaRPr lang="en-US" sz="1400">
              <a:latin typeface="Arial" charset="0"/>
            </a:endParaRPr>
          </a:p>
        </p:txBody>
      </p:sp>
      <p:sp>
        <p:nvSpPr>
          <p:cNvPr id="612355" name="Rectangle 3"/>
          <p:cNvSpPr>
            <a:spLocks noGrp="1" noChangeArrowheads="1"/>
          </p:cNvSpPr>
          <p:nvPr>
            <p:ph type="body" idx="1"/>
          </p:nvPr>
        </p:nvSpPr>
        <p:spPr>
          <a:xfrm>
            <a:off x="250825" y="692150"/>
            <a:ext cx="8642350" cy="6165850"/>
          </a:xfrm>
        </p:spPr>
        <p:txBody>
          <a:bodyPr/>
          <a:lstStyle/>
          <a:p>
            <a:pPr algn="ctr" eaLnBrk="1" hangingPunct="1">
              <a:lnSpc>
                <a:spcPct val="80000"/>
              </a:lnSpc>
              <a:buFont typeface="Wingdings" pitchFamily="2" charset="2"/>
              <a:buNone/>
              <a:defRPr/>
            </a:pPr>
            <a:r>
              <a:rPr lang="hr-HR" sz="2000" b="1">
                <a:latin typeface="Arial" charset="0"/>
              </a:rPr>
              <a:t>ZBRINJAVANJE UGROŽENIH I STRADALIH</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Mjera ZiS koja se preduzima prema stanovništvu koje je u kratkom vremenskom intervalu ostalo bez osnovnih uvjeta za život.</a:t>
            </a:r>
          </a:p>
          <a:p>
            <a:pPr eaLnBrk="1" hangingPunct="1">
              <a:lnSpc>
                <a:spcPct val="80000"/>
              </a:lnSpc>
              <a:buFont typeface="Wingdings" pitchFamily="2" charset="2"/>
              <a:buNone/>
              <a:defRPr/>
            </a:pPr>
            <a:r>
              <a:rPr lang="hr-HR" sz="2000" b="1">
                <a:latin typeface="Arial" charset="0"/>
              </a:rPr>
              <a:t>     Pripremaju i provode štabovi CZ, pomažu drugi resorni organi, privredni subjekti i humanitarne organizacije.</a:t>
            </a:r>
          </a:p>
          <a:p>
            <a:pPr eaLnBrk="1" hangingPunct="1">
              <a:lnSpc>
                <a:spcPct val="80000"/>
              </a:lnSpc>
              <a:defRPr/>
            </a:pPr>
            <a:endParaRPr lang="hr-HR" sz="2000" b="1">
              <a:latin typeface="Arial" charset="0"/>
            </a:endParaRPr>
          </a:p>
          <a:p>
            <a:pPr algn="ctr" eaLnBrk="1" hangingPunct="1">
              <a:lnSpc>
                <a:spcPct val="80000"/>
              </a:lnSpc>
              <a:buFont typeface="Wingdings" pitchFamily="2" charset="2"/>
              <a:buNone/>
              <a:defRPr/>
            </a:pPr>
            <a:r>
              <a:rPr lang="hr-HR" sz="2000" b="1">
                <a:latin typeface="Arial" charset="0"/>
              </a:rPr>
              <a:t>Ko snosi troškove?</a:t>
            </a:r>
          </a:p>
          <a:p>
            <a:pPr eaLnBrk="1" hangingPunct="1">
              <a:lnSpc>
                <a:spcPct val="80000"/>
              </a:lnSpc>
              <a:buFont typeface="Wingdings" pitchFamily="2" charset="2"/>
              <a:buNone/>
              <a:defRPr/>
            </a:pPr>
            <a:r>
              <a:rPr lang="hr-HR" sz="2000" b="1">
                <a:latin typeface="Arial" charset="0"/>
              </a:rPr>
              <a:t>    -domicilna općina, kanton, entitet gdje se dogodila nesreća i vrši zbrinjavanje,</a:t>
            </a:r>
          </a:p>
          <a:p>
            <a:pPr eaLnBrk="1" hangingPunct="1">
              <a:lnSpc>
                <a:spcPct val="80000"/>
              </a:lnSpc>
              <a:buFont typeface="Wingdings" pitchFamily="2" charset="2"/>
              <a:buNone/>
              <a:defRPr/>
            </a:pPr>
            <a:r>
              <a:rPr lang="hr-HR" sz="2000" b="1">
                <a:latin typeface="Arial" charset="0"/>
              </a:rPr>
              <a:t>    -humanitarne organizacije,pravni subjekti i donacije međunarodnih organizacija.</a:t>
            </a:r>
          </a:p>
          <a:p>
            <a:pPr eaLnBrk="1" hangingPunct="1">
              <a:lnSpc>
                <a:spcPct val="80000"/>
              </a:lnSpc>
              <a:buFont typeface="Wingdings" pitchFamily="2" charset="2"/>
              <a:buNone/>
              <a:defRPr/>
            </a:pPr>
            <a:endParaRPr lang="hr-HR" sz="2000" b="1">
              <a:latin typeface="Arial" charset="0"/>
            </a:endParaRPr>
          </a:p>
          <a:p>
            <a:pPr algn="ctr" eaLnBrk="1" hangingPunct="1">
              <a:lnSpc>
                <a:spcPct val="80000"/>
              </a:lnSpc>
              <a:buFont typeface="Wingdings" pitchFamily="2" charset="2"/>
              <a:buNone/>
              <a:defRPr/>
            </a:pPr>
            <a:r>
              <a:rPr lang="hr-HR" sz="2000" b="1">
                <a:latin typeface="Arial" charset="0"/>
              </a:rPr>
              <a:t>Gdje se vrši smještaj?</a:t>
            </a:r>
          </a:p>
          <a:p>
            <a:pPr eaLnBrk="1" hangingPunct="1">
              <a:lnSpc>
                <a:spcPct val="80000"/>
              </a:lnSpc>
              <a:buFont typeface="Wingdings" pitchFamily="2" charset="2"/>
              <a:buNone/>
              <a:defRPr/>
            </a:pPr>
            <a:r>
              <a:rPr lang="hr-HR" sz="2000" b="1">
                <a:latin typeface="Arial" charset="0"/>
              </a:rPr>
              <a:t>    -šatori za privremeni smještaj,</a:t>
            </a:r>
          </a:p>
          <a:p>
            <a:pPr eaLnBrk="1" hangingPunct="1">
              <a:lnSpc>
                <a:spcPct val="80000"/>
              </a:lnSpc>
              <a:buFont typeface="Wingdings" pitchFamily="2" charset="2"/>
              <a:buNone/>
              <a:defRPr/>
            </a:pPr>
            <a:r>
              <a:rPr lang="hr-HR" sz="2000" b="1">
                <a:latin typeface="Arial" charset="0"/>
              </a:rPr>
              <a:t>    -barake i slični montažni objekti,</a:t>
            </a:r>
          </a:p>
          <a:p>
            <a:pPr eaLnBrk="1" hangingPunct="1">
              <a:lnSpc>
                <a:spcPct val="80000"/>
              </a:lnSpc>
              <a:buFont typeface="Wingdings" pitchFamily="2" charset="2"/>
              <a:buNone/>
              <a:defRPr/>
            </a:pPr>
            <a:r>
              <a:rPr lang="hr-HR" sz="2000" b="1">
                <a:latin typeface="Arial" charset="0"/>
              </a:rPr>
              <a:t>    -škole,</a:t>
            </a:r>
          </a:p>
          <a:p>
            <a:pPr eaLnBrk="1" hangingPunct="1">
              <a:lnSpc>
                <a:spcPct val="80000"/>
              </a:lnSpc>
              <a:buFont typeface="Wingdings" pitchFamily="2" charset="2"/>
              <a:buNone/>
              <a:defRPr/>
            </a:pPr>
            <a:r>
              <a:rPr lang="hr-HR" sz="2000" b="1">
                <a:latin typeface="Arial" charset="0"/>
              </a:rPr>
              <a:t>    -domovi, hoteli.</a:t>
            </a:r>
          </a:p>
          <a:p>
            <a:pPr algn="ctr" eaLnBrk="1" hangingPunct="1">
              <a:lnSpc>
                <a:spcPct val="80000"/>
              </a:lnSpc>
              <a:buFont typeface="Wingdings" pitchFamily="2" charset="2"/>
              <a:buNone/>
              <a:defRPr/>
            </a:pPr>
            <a:r>
              <a:rPr lang="hr-HR" sz="2000" b="1">
                <a:latin typeface="Arial" charset="0"/>
              </a:rPr>
              <a:t>Ko rukovodi?</a:t>
            </a:r>
          </a:p>
          <a:p>
            <a:pPr eaLnBrk="1" hangingPunct="1">
              <a:lnSpc>
                <a:spcPct val="80000"/>
              </a:lnSpc>
              <a:buFont typeface="Wingdings" pitchFamily="2" charset="2"/>
              <a:buNone/>
              <a:defRPr/>
            </a:pPr>
            <a:r>
              <a:rPr lang="hr-HR" sz="2000" b="1">
                <a:latin typeface="Arial" charset="0"/>
              </a:rPr>
              <a:t>    -domicilni štab CZ.</a:t>
            </a:r>
            <a:endParaRPr lang="en-US" sz="2000"/>
          </a:p>
          <a:p>
            <a:pPr eaLnBrk="1" hangingPunct="1">
              <a:lnSpc>
                <a:spcPct val="80000"/>
              </a:lnSpc>
              <a:buFont typeface="Wingdings" pitchFamily="2" charset="2"/>
              <a:buNone/>
              <a:defRPr/>
            </a:pPr>
            <a:endParaRPr lang="en-US" sz="200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ZiS:t-7/40-e</a:t>
            </a:r>
            <a:endParaRPr lang="en-US" sz="1400">
              <a:latin typeface="Arial" charset="0"/>
            </a:endParaRPr>
          </a:p>
        </p:txBody>
      </p:sp>
      <p:sp>
        <p:nvSpPr>
          <p:cNvPr id="613379" name="Rectangle 3"/>
          <p:cNvSpPr>
            <a:spLocks noGrp="1" noChangeArrowheads="1"/>
          </p:cNvSpPr>
          <p:nvPr>
            <p:ph type="body" idx="1"/>
          </p:nvPr>
        </p:nvSpPr>
        <p:spPr>
          <a:xfrm>
            <a:off x="250825" y="620713"/>
            <a:ext cx="8642350" cy="6237287"/>
          </a:xfrm>
        </p:spPr>
        <p:txBody>
          <a:bodyPr/>
          <a:lstStyle/>
          <a:p>
            <a:pPr algn="ctr" eaLnBrk="1" hangingPunct="1">
              <a:lnSpc>
                <a:spcPct val="80000"/>
              </a:lnSpc>
              <a:buFont typeface="Wingdings" pitchFamily="2" charset="2"/>
              <a:buNone/>
              <a:defRPr/>
            </a:pPr>
            <a:r>
              <a:rPr lang="hr-HR" sz="1800" b="1">
                <a:latin typeface="Arial" charset="0"/>
              </a:rPr>
              <a:t>Z A M R A Č I V A N J E</a:t>
            </a:r>
          </a:p>
          <a:p>
            <a:pPr algn="ct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700" b="1">
                <a:latin typeface="Arial" charset="0"/>
              </a:rPr>
              <a:t>Mjera ZiS koja podrazumijeva svjetlosno maskiranje</a:t>
            </a:r>
          </a:p>
          <a:p>
            <a:pPr eaLnBrk="1" hangingPunct="1">
              <a:lnSpc>
                <a:spcPct val="80000"/>
              </a:lnSpc>
              <a:buFont typeface="Wingdings" pitchFamily="2" charset="2"/>
              <a:buNone/>
              <a:defRPr/>
            </a:pPr>
            <a:r>
              <a:rPr lang="hr-HR" sz="1700" b="1">
                <a:latin typeface="Arial" charset="0"/>
              </a:rPr>
              <a:t>Ima li smisla u savrem. elektronbskom ratovanju?</a:t>
            </a:r>
          </a:p>
          <a:p>
            <a:pPr eaLnBrk="1" hangingPunct="1">
              <a:lnSpc>
                <a:spcPct val="80000"/>
              </a:lnSpc>
              <a:buFont typeface="Wingdings" pitchFamily="2" charset="2"/>
              <a:buNone/>
              <a:defRPr/>
            </a:pPr>
            <a:r>
              <a:rPr lang="hr-HR" sz="1700" b="1">
                <a:latin typeface="Arial" charset="0"/>
              </a:rPr>
              <a:t>           Vrste zamračivanja:</a:t>
            </a:r>
          </a:p>
          <a:p>
            <a:pPr eaLnBrk="1" hangingPunct="1">
              <a:lnSpc>
                <a:spcPct val="80000"/>
              </a:lnSpc>
              <a:buFont typeface="Wingdings" pitchFamily="2" charset="2"/>
              <a:buNone/>
              <a:defRPr/>
            </a:pPr>
            <a:r>
              <a:rPr lang="hr-HR" sz="1700" b="1">
                <a:latin typeface="Arial" charset="0"/>
              </a:rPr>
              <a:t>           -djelimično, </a:t>
            </a:r>
          </a:p>
          <a:p>
            <a:pPr eaLnBrk="1" hangingPunct="1">
              <a:lnSpc>
                <a:spcPct val="80000"/>
              </a:lnSpc>
              <a:buFont typeface="Wingdings" pitchFamily="2" charset="2"/>
              <a:buNone/>
              <a:defRPr/>
            </a:pPr>
            <a:r>
              <a:rPr lang="hr-HR" sz="1700" b="1">
                <a:latin typeface="Arial" charset="0"/>
              </a:rPr>
              <a:t>           -potpuno.</a:t>
            </a:r>
          </a:p>
          <a:p>
            <a:pPr eaLnBrk="1" hangingPunct="1">
              <a:lnSpc>
                <a:spcPct val="80000"/>
              </a:lnSpc>
              <a:buFont typeface="Wingdings" pitchFamily="2" charset="2"/>
              <a:buNone/>
              <a:defRPr/>
            </a:pPr>
            <a:r>
              <a:rPr lang="hr-HR" sz="1700" b="1">
                <a:latin typeface="Arial" charset="0"/>
              </a:rPr>
              <a:t>Problem:javna mjesta, javni objekti i motorna vozila</a:t>
            </a:r>
          </a:p>
          <a:p>
            <a:pPr eaLnBrk="1" hangingPunct="1">
              <a:lnSpc>
                <a:spcPct val="80000"/>
              </a:lnSpc>
              <a:buFont typeface="Wingdings" pitchFamily="2" charset="2"/>
              <a:buNone/>
              <a:defRPr/>
            </a:pPr>
            <a:r>
              <a:rPr lang="hr-HR" sz="1700" b="1">
                <a:latin typeface="Arial" charset="0"/>
              </a:rPr>
              <a:t>Naredbu donosi Štab civilne zaštite.</a:t>
            </a:r>
          </a:p>
          <a:p>
            <a:pPr eaLnBrk="1" hangingPunct="1">
              <a:lnSpc>
                <a:spcPct val="80000"/>
              </a:lnSpc>
              <a:buFont typeface="Wingdings" pitchFamily="2" charset="2"/>
              <a:buNone/>
              <a:defRPr/>
            </a:pPr>
            <a:r>
              <a:rPr lang="hr-HR" sz="1700" b="1">
                <a:latin typeface="Arial" charset="0"/>
              </a:rPr>
              <a:t>Vrlo značajna saradnja s POLICIJOM.</a:t>
            </a:r>
          </a:p>
          <a:p>
            <a:pPr eaLnBrk="1" hangingPunct="1">
              <a:lnSpc>
                <a:spcPct val="80000"/>
              </a:lnSpc>
              <a:buFont typeface="Wingdings" pitchFamily="2" charset="2"/>
              <a:buNone/>
              <a:defRPr/>
            </a:pPr>
            <a:endParaRPr lang="hr-HR" sz="1600" b="1">
              <a:latin typeface="Arial" charset="0"/>
            </a:endParaRPr>
          </a:p>
          <a:p>
            <a:pPr algn="ctr" eaLnBrk="1" hangingPunct="1">
              <a:lnSpc>
                <a:spcPct val="80000"/>
              </a:lnSpc>
              <a:buFont typeface="Wingdings" pitchFamily="2" charset="2"/>
              <a:buNone/>
              <a:defRPr/>
            </a:pPr>
            <a:r>
              <a:rPr lang="hr-HR" sz="1800" b="1">
                <a:latin typeface="Arial" charset="0"/>
              </a:rPr>
              <a:t>R H B  ZAŠTITA</a:t>
            </a:r>
          </a:p>
          <a:p>
            <a:pPr eaLnBrk="1" hangingPunct="1">
              <a:lnSpc>
                <a:spcPct val="80000"/>
              </a:lnSpc>
              <a:buFont typeface="Wingdings" pitchFamily="2" charset="2"/>
              <a:buNone/>
              <a:defRPr/>
            </a:pPr>
            <a:r>
              <a:rPr lang="hr-HR" sz="1700" b="1">
                <a:latin typeface="Arial" charset="0"/>
              </a:rPr>
              <a:t>mjera ZiS koja ima za cilj ublažavanje djelovanja sredstava za masovno uništavanje:</a:t>
            </a:r>
          </a:p>
          <a:p>
            <a:pPr eaLnBrk="1" hangingPunct="1">
              <a:lnSpc>
                <a:spcPct val="80000"/>
              </a:lnSpc>
              <a:buFont typeface="Wingdings" pitchFamily="2" charset="2"/>
              <a:buNone/>
              <a:defRPr/>
            </a:pPr>
            <a:r>
              <a:rPr lang="hr-HR" sz="1700" b="1">
                <a:latin typeface="Arial" charset="0"/>
              </a:rPr>
              <a:t>Zadaci: -D –detekcija,</a:t>
            </a:r>
          </a:p>
          <a:p>
            <a:pPr eaLnBrk="1" hangingPunct="1">
              <a:lnSpc>
                <a:spcPct val="80000"/>
              </a:lnSpc>
              <a:buFont typeface="Wingdings" pitchFamily="2" charset="2"/>
              <a:buNone/>
              <a:defRPr/>
            </a:pPr>
            <a:r>
              <a:rPr lang="hr-HR" sz="1700" b="1">
                <a:latin typeface="Arial" charset="0"/>
              </a:rPr>
              <a:t>             -D –dozimetrija,</a:t>
            </a:r>
          </a:p>
          <a:p>
            <a:pPr eaLnBrk="1" hangingPunct="1">
              <a:lnSpc>
                <a:spcPct val="80000"/>
              </a:lnSpc>
              <a:buFont typeface="Wingdings" pitchFamily="2" charset="2"/>
              <a:buNone/>
              <a:defRPr/>
            </a:pPr>
            <a:r>
              <a:rPr lang="hr-HR" sz="1700" b="1">
                <a:latin typeface="Arial" charset="0"/>
              </a:rPr>
              <a:t>             -D –dekontaminacija,</a:t>
            </a:r>
          </a:p>
          <a:p>
            <a:pPr eaLnBrk="1" hangingPunct="1">
              <a:lnSpc>
                <a:spcPct val="80000"/>
              </a:lnSpc>
              <a:buFont typeface="Wingdings" pitchFamily="2" charset="2"/>
              <a:buNone/>
              <a:defRPr/>
            </a:pPr>
            <a:r>
              <a:rPr lang="hr-HR" sz="1700" b="1">
                <a:latin typeface="Arial" charset="0"/>
              </a:rPr>
              <a:t>U provođenju zaštite od bioloških sredstava opet 3 D:</a:t>
            </a:r>
          </a:p>
          <a:p>
            <a:pPr eaLnBrk="1" hangingPunct="1">
              <a:lnSpc>
                <a:spcPct val="80000"/>
              </a:lnSpc>
              <a:buFont typeface="Wingdings" pitchFamily="2" charset="2"/>
              <a:buNone/>
              <a:defRPr/>
            </a:pPr>
            <a:r>
              <a:rPr lang="hr-HR" sz="1700" b="1">
                <a:latin typeface="Arial" charset="0"/>
              </a:rPr>
              <a:t>             -D –dezinfekcija,</a:t>
            </a:r>
          </a:p>
          <a:p>
            <a:pPr eaLnBrk="1" hangingPunct="1">
              <a:lnSpc>
                <a:spcPct val="80000"/>
              </a:lnSpc>
              <a:buFont typeface="Wingdings" pitchFamily="2" charset="2"/>
              <a:buNone/>
              <a:defRPr/>
            </a:pPr>
            <a:r>
              <a:rPr lang="hr-HR" sz="1700" b="1">
                <a:latin typeface="Arial" charset="0"/>
              </a:rPr>
              <a:t>             -D –dezinsekcija,</a:t>
            </a:r>
          </a:p>
          <a:p>
            <a:pPr eaLnBrk="1" hangingPunct="1">
              <a:lnSpc>
                <a:spcPct val="80000"/>
              </a:lnSpc>
              <a:buFont typeface="Wingdings" pitchFamily="2" charset="2"/>
              <a:buNone/>
              <a:defRPr/>
            </a:pPr>
            <a:r>
              <a:rPr lang="hr-HR" sz="1700" b="1">
                <a:latin typeface="Arial" charset="0"/>
              </a:rPr>
              <a:t>             -D –deratizacija.</a:t>
            </a:r>
          </a:p>
          <a:p>
            <a:pPr eaLnBrk="1" hangingPunct="1">
              <a:lnSpc>
                <a:spcPct val="80000"/>
              </a:lnSpc>
              <a:buFont typeface="Wingdings" pitchFamily="2" charset="2"/>
              <a:buNone/>
              <a:defRPr/>
            </a:pPr>
            <a:r>
              <a:rPr lang="hr-HR" sz="1700" b="1">
                <a:latin typeface="Arial" charset="0"/>
              </a:rPr>
              <a:t>Zaštita:</a:t>
            </a:r>
          </a:p>
          <a:p>
            <a:pPr eaLnBrk="1" hangingPunct="1">
              <a:lnSpc>
                <a:spcPct val="80000"/>
              </a:lnSpc>
              <a:buFont typeface="Wingdings" pitchFamily="2" charset="2"/>
              <a:buNone/>
              <a:defRPr/>
            </a:pPr>
            <a:r>
              <a:rPr lang="hr-HR" sz="1700" b="1">
                <a:latin typeface="Arial" charset="0"/>
              </a:rPr>
              <a:t>            -sredstva lične zaštite:maska, ogrtač,zavoj,</a:t>
            </a:r>
          </a:p>
          <a:p>
            <a:pPr eaLnBrk="1" hangingPunct="1">
              <a:lnSpc>
                <a:spcPct val="80000"/>
              </a:lnSpc>
              <a:buFont typeface="Wingdings" pitchFamily="2" charset="2"/>
              <a:buNone/>
              <a:defRPr/>
            </a:pPr>
            <a:r>
              <a:rPr lang="hr-HR" sz="1700" b="1">
                <a:latin typeface="Arial" charset="0"/>
              </a:rPr>
              <a:t>            -sredstva kolektivne zaštite: skloništa i prirodni zakloni.</a:t>
            </a:r>
            <a:endParaRPr lang="en-US" sz="1700"/>
          </a:p>
          <a:p>
            <a:pPr eaLnBrk="1" hangingPunct="1">
              <a:lnSpc>
                <a:spcPct val="80000"/>
              </a:lnSpc>
              <a:buFont typeface="Wingdings" pitchFamily="2" charset="2"/>
              <a:buNone/>
              <a:defRPr/>
            </a:pPr>
            <a:endParaRPr lang="en-US" sz="170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ZiS:t-7/40-f</a:t>
            </a:r>
            <a:endParaRPr lang="en-US" sz="1400">
              <a:latin typeface="Arial" charset="0"/>
            </a:endParaRPr>
          </a:p>
        </p:txBody>
      </p:sp>
      <p:sp>
        <p:nvSpPr>
          <p:cNvPr id="614403" name="Rectangle 3"/>
          <p:cNvSpPr>
            <a:spLocks noGrp="1" noChangeArrowheads="1"/>
          </p:cNvSpPr>
          <p:nvPr>
            <p:ph type="body" idx="1"/>
          </p:nvPr>
        </p:nvSpPr>
        <p:spPr>
          <a:xfrm>
            <a:off x="250825" y="333375"/>
            <a:ext cx="8642350" cy="6524625"/>
          </a:xfrm>
        </p:spPr>
        <p:txBody>
          <a:bodyPr/>
          <a:lstStyle/>
          <a:p>
            <a:pPr algn="ctr" eaLnBrk="1" hangingPunct="1">
              <a:lnSpc>
                <a:spcPct val="80000"/>
              </a:lnSpc>
              <a:buFont typeface="Wingdings" pitchFamily="2" charset="2"/>
              <a:buNone/>
              <a:defRPr/>
            </a:pPr>
            <a:r>
              <a:rPr lang="hr-HR" sz="1600" b="1">
                <a:latin typeface="Arial" charset="0"/>
              </a:rPr>
              <a:t>ZAŠTITA I SPAŠAVANJE OD RUŠENJA</a:t>
            </a:r>
          </a:p>
          <a:p>
            <a:pPr algn="ctr" eaLnBrk="1" hangingPunct="1">
              <a:lnSpc>
                <a:spcPct val="80000"/>
              </a:lnSpc>
              <a:buFont typeface="Wingdings" pitchFamily="2" charset="2"/>
              <a:buNone/>
              <a:defRPr/>
            </a:pPr>
            <a:endParaRPr lang="hr-HR" sz="1200" b="1">
              <a:latin typeface="Arial" charset="0"/>
            </a:endParaRPr>
          </a:p>
          <a:p>
            <a:pPr eaLnBrk="1" hangingPunct="1">
              <a:lnSpc>
                <a:spcPct val="80000"/>
              </a:lnSpc>
              <a:buFont typeface="Wingdings" pitchFamily="2" charset="2"/>
              <a:buNone/>
              <a:defRPr/>
            </a:pPr>
            <a:r>
              <a:rPr lang="hr-HR" sz="1500" b="1">
                <a:latin typeface="Arial" charset="0"/>
              </a:rPr>
              <a:t>mjera ZiS ljudi iz ruševina i od rušenja objekata, aktivnosti zemljišta ili od eksplozija.</a:t>
            </a:r>
          </a:p>
          <a:p>
            <a:pPr eaLnBrk="1" hangingPunct="1">
              <a:lnSpc>
                <a:spcPct val="80000"/>
              </a:lnSpc>
              <a:buFont typeface="Wingdings" pitchFamily="2" charset="2"/>
              <a:buNone/>
              <a:defRPr/>
            </a:pPr>
            <a:r>
              <a:rPr lang="hr-HR" sz="1500" b="1">
                <a:latin typeface="Arial" charset="0"/>
              </a:rPr>
              <a:t>    Šta je preventiva?</a:t>
            </a:r>
          </a:p>
          <a:p>
            <a:pPr eaLnBrk="1" hangingPunct="1">
              <a:lnSpc>
                <a:spcPct val="80000"/>
              </a:lnSpc>
              <a:buFont typeface="Wingdings" pitchFamily="2" charset="2"/>
              <a:buNone/>
              <a:defRPr/>
            </a:pPr>
            <a:r>
              <a:rPr lang="hr-HR" sz="1500" b="1">
                <a:latin typeface="Arial" charset="0"/>
              </a:rPr>
              <a:t>         -ispitati geomehaničku strukturu terena,</a:t>
            </a:r>
          </a:p>
          <a:p>
            <a:pPr eaLnBrk="1" hangingPunct="1">
              <a:lnSpc>
                <a:spcPct val="80000"/>
              </a:lnSpc>
              <a:buFont typeface="Wingdings" pitchFamily="2" charset="2"/>
              <a:buNone/>
              <a:defRPr/>
            </a:pPr>
            <a:r>
              <a:rPr lang="hr-HR" sz="1500" b="1">
                <a:latin typeface="Arial" charset="0"/>
              </a:rPr>
              <a:t>         -izvršiti drenažu i postaviti potporne zidove,</a:t>
            </a:r>
          </a:p>
          <a:p>
            <a:pPr eaLnBrk="1" hangingPunct="1">
              <a:lnSpc>
                <a:spcPct val="80000"/>
              </a:lnSpc>
              <a:buFont typeface="Wingdings" pitchFamily="2" charset="2"/>
              <a:buNone/>
              <a:defRPr/>
            </a:pPr>
            <a:r>
              <a:rPr lang="hr-HR" sz="1500" b="1">
                <a:latin typeface="Arial" charset="0"/>
              </a:rPr>
              <a:t>         -prilagoditi konstrukciju objekta.</a:t>
            </a:r>
          </a:p>
          <a:p>
            <a:pPr eaLnBrk="1" hangingPunct="1">
              <a:lnSpc>
                <a:spcPct val="80000"/>
              </a:lnSpc>
              <a:buFont typeface="Wingdings" pitchFamily="2" charset="2"/>
              <a:buNone/>
              <a:defRPr/>
            </a:pPr>
            <a:r>
              <a:rPr lang="hr-HR" sz="1500" b="1">
                <a:latin typeface="Arial" charset="0"/>
              </a:rPr>
              <a:t>    Vrste gradnje:</a:t>
            </a:r>
          </a:p>
          <a:p>
            <a:pPr eaLnBrk="1" hangingPunct="1">
              <a:lnSpc>
                <a:spcPct val="80000"/>
              </a:lnSpc>
              <a:buFont typeface="Wingdings" pitchFamily="2" charset="2"/>
              <a:buNone/>
              <a:defRPr/>
            </a:pPr>
            <a:r>
              <a:rPr lang="hr-HR" sz="1500" b="1">
                <a:latin typeface="Arial" charset="0"/>
              </a:rPr>
              <a:t>         -armirano-betonska gradnja,</a:t>
            </a:r>
          </a:p>
          <a:p>
            <a:pPr eaLnBrk="1" hangingPunct="1">
              <a:lnSpc>
                <a:spcPct val="80000"/>
              </a:lnSpc>
              <a:buFont typeface="Wingdings" pitchFamily="2" charset="2"/>
              <a:buNone/>
              <a:defRPr/>
            </a:pPr>
            <a:r>
              <a:rPr lang="hr-HR" sz="1500" b="1">
                <a:latin typeface="Arial" charset="0"/>
              </a:rPr>
              <a:t>         -objekti zidani opekom,</a:t>
            </a:r>
          </a:p>
          <a:p>
            <a:pPr eaLnBrk="1" hangingPunct="1">
              <a:lnSpc>
                <a:spcPct val="80000"/>
              </a:lnSpc>
              <a:buFont typeface="Wingdings" pitchFamily="2" charset="2"/>
              <a:buNone/>
              <a:defRPr/>
            </a:pPr>
            <a:r>
              <a:rPr lang="hr-HR" sz="1500" b="1">
                <a:latin typeface="Arial" charset="0"/>
              </a:rPr>
              <a:t>         -stara gradnja sa debelim zidovima,</a:t>
            </a:r>
          </a:p>
          <a:p>
            <a:pPr eaLnBrk="1" hangingPunct="1">
              <a:lnSpc>
                <a:spcPct val="80000"/>
              </a:lnSpc>
              <a:buFont typeface="Wingdings" pitchFamily="2" charset="2"/>
              <a:buNone/>
              <a:defRPr/>
            </a:pPr>
            <a:r>
              <a:rPr lang="hr-HR" sz="1500" b="1">
                <a:latin typeface="Arial" charset="0"/>
              </a:rPr>
              <a:t>         -„bondruk“ konstrukc sa drvetom ili  ćerpičima.</a:t>
            </a:r>
          </a:p>
          <a:p>
            <a:pPr eaLnBrk="1" hangingPunct="1">
              <a:lnSpc>
                <a:spcPct val="80000"/>
              </a:lnSpc>
              <a:buFont typeface="Wingdings" pitchFamily="2" charset="2"/>
              <a:buNone/>
              <a:defRPr/>
            </a:pPr>
            <a:r>
              <a:rPr lang="hr-HR" sz="1500" b="1">
                <a:latin typeface="Arial" charset="0"/>
              </a:rPr>
              <a:t>     Zavisno od gradnje, ruševine mogu biti:</a:t>
            </a:r>
          </a:p>
          <a:p>
            <a:pPr eaLnBrk="1" hangingPunct="1">
              <a:lnSpc>
                <a:spcPct val="80000"/>
              </a:lnSpc>
              <a:buFont typeface="Wingdings" pitchFamily="2" charset="2"/>
              <a:buNone/>
              <a:defRPr/>
            </a:pPr>
            <a:r>
              <a:rPr lang="hr-HR" sz="1500" b="1">
                <a:latin typeface="Arial" charset="0"/>
              </a:rPr>
              <a:t>         -kosa ruševina,</a:t>
            </a:r>
          </a:p>
          <a:p>
            <a:pPr eaLnBrk="1" hangingPunct="1">
              <a:lnSpc>
                <a:spcPct val="80000"/>
              </a:lnSpc>
              <a:buFont typeface="Wingdings" pitchFamily="2" charset="2"/>
              <a:buNone/>
              <a:defRPr/>
            </a:pPr>
            <a:r>
              <a:rPr lang="hr-HR" sz="1500" b="1">
                <a:latin typeface="Arial" charset="0"/>
              </a:rPr>
              <a:t>         -„V“ ruševina,</a:t>
            </a:r>
          </a:p>
          <a:p>
            <a:pPr eaLnBrk="1" hangingPunct="1">
              <a:lnSpc>
                <a:spcPct val="80000"/>
              </a:lnSpc>
              <a:buFont typeface="Wingdings" pitchFamily="2" charset="2"/>
              <a:buNone/>
              <a:defRPr/>
            </a:pPr>
            <a:r>
              <a:rPr lang="hr-HR" sz="1500" b="1">
                <a:latin typeface="Arial" charset="0"/>
              </a:rPr>
              <a:t>         -„lastino gnijezdo“,(ploče izdrž. ulazi zatrp),</a:t>
            </a:r>
          </a:p>
          <a:p>
            <a:pPr eaLnBrk="1" hangingPunct="1">
              <a:lnSpc>
                <a:spcPct val="80000"/>
              </a:lnSpc>
              <a:buFont typeface="Wingdings" pitchFamily="2" charset="2"/>
              <a:buNone/>
              <a:defRPr/>
            </a:pPr>
            <a:r>
              <a:rPr lang="hr-HR" sz="1500" b="1">
                <a:latin typeface="Arial" charset="0"/>
              </a:rPr>
              <a:t>         -slojevite naslage – horizontalne ruševine,</a:t>
            </a:r>
          </a:p>
          <a:p>
            <a:pPr eaLnBrk="1" hangingPunct="1">
              <a:lnSpc>
                <a:spcPct val="80000"/>
              </a:lnSpc>
              <a:buFont typeface="Wingdings" pitchFamily="2" charset="2"/>
              <a:buNone/>
              <a:defRPr/>
            </a:pPr>
            <a:r>
              <a:rPr lang="hr-HR" sz="1500" b="1">
                <a:latin typeface="Arial" charset="0"/>
              </a:rPr>
              <a:t>     ZiS ima 5 faza tzv.“petofazna taktika“:</a:t>
            </a:r>
          </a:p>
          <a:p>
            <a:pPr eaLnBrk="1" hangingPunct="1">
              <a:lnSpc>
                <a:spcPct val="80000"/>
              </a:lnSpc>
              <a:buFont typeface="Wingdings" pitchFamily="2" charset="2"/>
              <a:buNone/>
              <a:defRPr/>
            </a:pPr>
            <a:r>
              <a:rPr lang="hr-HR" sz="1500" b="1">
                <a:latin typeface="Arial" charset="0"/>
              </a:rPr>
              <a:t>         1)procjena obima i izviđanje ruševine,    </a:t>
            </a:r>
          </a:p>
          <a:p>
            <a:pPr eaLnBrk="1" hangingPunct="1">
              <a:lnSpc>
                <a:spcPct val="80000"/>
              </a:lnSpc>
              <a:buFont typeface="Wingdings" pitchFamily="2" charset="2"/>
              <a:buNone/>
              <a:defRPr/>
            </a:pPr>
            <a:r>
              <a:rPr lang="hr-HR" sz="1500" b="1">
                <a:latin typeface="Arial" charset="0"/>
              </a:rPr>
              <a:t>         2)istraž. ruševine i pronalaž. zatrpanih,</a:t>
            </a:r>
          </a:p>
          <a:p>
            <a:pPr eaLnBrk="1" hangingPunct="1">
              <a:lnSpc>
                <a:spcPct val="80000"/>
              </a:lnSpc>
              <a:buFont typeface="Wingdings" pitchFamily="2" charset="2"/>
              <a:buNone/>
              <a:defRPr/>
            </a:pPr>
            <a:r>
              <a:rPr lang="hr-HR" sz="1500" b="1">
                <a:latin typeface="Arial" charset="0"/>
              </a:rPr>
              <a:t>         3)dekontam i pretraživ šupljina ruševine,</a:t>
            </a:r>
          </a:p>
          <a:p>
            <a:pPr eaLnBrk="1" hangingPunct="1">
              <a:lnSpc>
                <a:spcPct val="80000"/>
              </a:lnSpc>
              <a:buFont typeface="Wingdings" pitchFamily="2" charset="2"/>
              <a:buNone/>
              <a:defRPr/>
            </a:pPr>
            <a:r>
              <a:rPr lang="hr-HR" sz="1500" b="1">
                <a:latin typeface="Arial" charset="0"/>
              </a:rPr>
              <a:t>         4)asanacija instalacija i otklanjanje naknadnih opasnosti,</a:t>
            </a:r>
          </a:p>
          <a:p>
            <a:pPr eaLnBrk="1" hangingPunct="1">
              <a:lnSpc>
                <a:spcPct val="80000"/>
              </a:lnSpc>
              <a:buFont typeface="Wingdings" pitchFamily="2" charset="2"/>
              <a:buNone/>
              <a:defRPr/>
            </a:pPr>
            <a:r>
              <a:rPr lang="hr-HR" sz="1500" b="1">
                <a:latin typeface="Arial" charset="0"/>
              </a:rPr>
              <a:t>         5)raščišćav. ruševine od periferije ka centru</a:t>
            </a:r>
          </a:p>
          <a:p>
            <a:pPr eaLnBrk="1" hangingPunct="1">
              <a:lnSpc>
                <a:spcPct val="80000"/>
              </a:lnSpc>
              <a:buFont typeface="Wingdings" pitchFamily="2" charset="2"/>
              <a:buNone/>
              <a:defRPr/>
            </a:pPr>
            <a:r>
              <a:rPr lang="hr-HR" sz="1500" b="1">
                <a:latin typeface="Arial" charset="0"/>
              </a:rPr>
              <a:t>Pretraga rušev.vrši se:geofonima i psima tragač.</a:t>
            </a:r>
          </a:p>
          <a:p>
            <a:pPr eaLnBrk="1" hangingPunct="1">
              <a:lnSpc>
                <a:spcPct val="80000"/>
              </a:lnSpc>
              <a:buFont typeface="Wingdings" pitchFamily="2" charset="2"/>
              <a:buNone/>
              <a:defRPr/>
            </a:pPr>
            <a:r>
              <a:rPr lang="hr-HR" sz="1500" b="1">
                <a:latin typeface="Arial" charset="0"/>
              </a:rPr>
              <a:t>Otežav. okolnosti: voda, struja, prašina, mine.</a:t>
            </a:r>
          </a:p>
          <a:p>
            <a:pPr eaLnBrk="1" hangingPunct="1">
              <a:lnSpc>
                <a:spcPct val="80000"/>
              </a:lnSpc>
              <a:buFont typeface="Wingdings" pitchFamily="2" charset="2"/>
              <a:buNone/>
              <a:defRPr/>
            </a:pPr>
            <a:r>
              <a:rPr lang="hr-HR" sz="1500" b="1">
                <a:latin typeface="Arial" charset="0"/>
              </a:rPr>
              <a:t>Objekti se obilježavaju: P-pregledano; R-za rušenje, S-za sanaciju; O-oštećeno.</a:t>
            </a:r>
            <a:endParaRPr lang="en-US" sz="140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ZiS:t-7/40-g</a:t>
            </a:r>
            <a:endParaRPr lang="en-US" sz="1400">
              <a:latin typeface="Arial" charset="0"/>
            </a:endParaRPr>
          </a:p>
        </p:txBody>
      </p:sp>
      <p:sp>
        <p:nvSpPr>
          <p:cNvPr id="615427" name="Rectangle 3"/>
          <p:cNvSpPr>
            <a:spLocks noGrp="1" noChangeArrowheads="1"/>
          </p:cNvSpPr>
          <p:nvPr>
            <p:ph type="body" idx="1"/>
          </p:nvPr>
        </p:nvSpPr>
        <p:spPr>
          <a:xfrm>
            <a:off x="250825" y="549275"/>
            <a:ext cx="8713788" cy="6308725"/>
          </a:xfrm>
        </p:spPr>
        <p:txBody>
          <a:bodyPr/>
          <a:lstStyle/>
          <a:p>
            <a:pPr algn="ctr" eaLnBrk="1" hangingPunct="1">
              <a:lnSpc>
                <a:spcPct val="80000"/>
              </a:lnSpc>
              <a:buFont typeface="Wingdings" pitchFamily="2" charset="2"/>
              <a:buNone/>
              <a:defRPr/>
            </a:pPr>
            <a:r>
              <a:rPr lang="hr-HR" sz="2000" b="1">
                <a:latin typeface="Arial" charset="0"/>
              </a:rPr>
              <a:t>ZiS NA VODI I POD VODOM</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Mjera ZiS od poplava, bujičnih vodotokova, podzemnih voda, pucanja brana i hidroakumulacija:</a:t>
            </a:r>
          </a:p>
          <a:p>
            <a:pPr eaLnBrk="1" hangingPunct="1">
              <a:lnSpc>
                <a:spcPct val="80000"/>
              </a:lnSpc>
              <a:buFont typeface="Wingdings" pitchFamily="2" charset="2"/>
              <a:buNone/>
              <a:defRPr/>
            </a:pPr>
            <a:r>
              <a:rPr lang="hr-HR" sz="2000" b="1">
                <a:latin typeface="Arial" charset="0"/>
              </a:rPr>
              <a:t>      -zaštita ljudi i objekata na vodi,</a:t>
            </a:r>
          </a:p>
          <a:p>
            <a:pPr eaLnBrk="1" hangingPunct="1">
              <a:lnSpc>
                <a:spcPct val="80000"/>
              </a:lnSpc>
              <a:buFont typeface="Wingdings" pitchFamily="2" charset="2"/>
              <a:buNone/>
              <a:defRPr/>
            </a:pPr>
            <a:r>
              <a:rPr lang="hr-HR" sz="2000" b="1">
                <a:latin typeface="Arial" charset="0"/>
              </a:rPr>
              <a:t>      -izgradnja i održavanje vodozaštitnih objekata,</a:t>
            </a:r>
          </a:p>
          <a:p>
            <a:pPr eaLnBrk="1" hangingPunct="1">
              <a:lnSpc>
                <a:spcPct val="80000"/>
              </a:lnSpc>
              <a:buFont typeface="Wingdings" pitchFamily="2" charset="2"/>
              <a:buNone/>
              <a:defRPr/>
            </a:pPr>
            <a:r>
              <a:rPr lang="hr-HR" sz="2000" b="1">
                <a:latin typeface="Arial" charset="0"/>
              </a:rPr>
              <a:t>      -planiranje prijellaza preko vode i spašavanje </a:t>
            </a:r>
          </a:p>
          <a:p>
            <a:pPr eaLnBrk="1" hangingPunct="1">
              <a:lnSpc>
                <a:spcPct val="80000"/>
              </a:lnSpc>
              <a:buFont typeface="Wingdings" pitchFamily="2" charset="2"/>
              <a:buNone/>
              <a:defRPr/>
            </a:pPr>
            <a:r>
              <a:rPr lang="hr-HR" sz="2000" b="1">
                <a:latin typeface="Arial" charset="0"/>
              </a:rPr>
              <a:t>       poplavljenih objekata,</a:t>
            </a:r>
          </a:p>
          <a:p>
            <a:pPr eaLnBrk="1" hangingPunct="1">
              <a:lnSpc>
                <a:spcPct val="80000"/>
              </a:lnSpc>
              <a:buFont typeface="Wingdings" pitchFamily="2" charset="2"/>
              <a:buNone/>
              <a:defRPr/>
            </a:pPr>
            <a:r>
              <a:rPr lang="hr-HR" sz="2000" b="1">
                <a:latin typeface="Arial" charset="0"/>
              </a:rPr>
              <a:t>      -spašavanje pod vodom.</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Nosioci zaštite i spašavanja:</a:t>
            </a:r>
          </a:p>
          <a:p>
            <a:pPr eaLnBrk="1" hangingPunct="1">
              <a:lnSpc>
                <a:spcPct val="80000"/>
              </a:lnSpc>
              <a:buFont typeface="Wingdings" pitchFamily="2" charset="2"/>
              <a:buNone/>
              <a:defRPr/>
            </a:pPr>
            <a:r>
              <a:rPr lang="hr-HR" sz="2000" b="1">
                <a:latin typeface="Arial" charset="0"/>
              </a:rPr>
              <a:t>      -vodoprivredna preduzeća,</a:t>
            </a:r>
          </a:p>
          <a:p>
            <a:pPr eaLnBrk="1" hangingPunct="1">
              <a:lnSpc>
                <a:spcPct val="80000"/>
              </a:lnSpc>
              <a:buFont typeface="Wingdings" pitchFamily="2" charset="2"/>
              <a:buNone/>
              <a:defRPr/>
            </a:pPr>
            <a:r>
              <a:rPr lang="hr-HR" sz="2000" b="1">
                <a:latin typeface="Arial" charset="0"/>
              </a:rPr>
              <a:t>      -sportske organizacije,</a:t>
            </a:r>
          </a:p>
          <a:p>
            <a:pPr eaLnBrk="1" hangingPunct="1">
              <a:lnSpc>
                <a:spcPct val="80000"/>
              </a:lnSpc>
              <a:buFont typeface="Wingdings" pitchFamily="2" charset="2"/>
              <a:buNone/>
              <a:defRPr/>
            </a:pPr>
            <a:r>
              <a:rPr lang="hr-HR" sz="2000" b="1">
                <a:latin typeface="Arial" charset="0"/>
              </a:rPr>
              <a:t>      -vlasnici plaža i kupališta,</a:t>
            </a:r>
          </a:p>
          <a:p>
            <a:pPr eaLnBrk="1" hangingPunct="1">
              <a:lnSpc>
                <a:spcPct val="80000"/>
              </a:lnSpc>
              <a:buFont typeface="Wingdings" pitchFamily="2" charset="2"/>
              <a:buNone/>
              <a:defRPr/>
            </a:pPr>
            <a:r>
              <a:rPr lang="hr-HR" sz="2000" b="1">
                <a:latin typeface="Arial" charset="0"/>
              </a:rPr>
              <a:t>      -snage civilne zaštite,</a:t>
            </a:r>
          </a:p>
          <a:p>
            <a:pPr eaLnBrk="1" hangingPunct="1">
              <a:lnSpc>
                <a:spcPct val="80000"/>
              </a:lnSpc>
              <a:buFont typeface="Wingdings" pitchFamily="2" charset="2"/>
              <a:buNone/>
              <a:defRPr/>
            </a:pPr>
            <a:r>
              <a:rPr lang="hr-HR" sz="2000" b="1">
                <a:latin typeface="Arial" charset="0"/>
              </a:rPr>
              <a:t>      -drugi organi i službe.</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Prilikom procjene i planiranja zaštite i spašavanja od poplava, na vodi i pod vodom treba istražiti i vrijeme cikličnih ponavljanja režima voda na tome području.</a:t>
            </a:r>
          </a:p>
          <a:p>
            <a:pPr eaLnBrk="1" hangingPunct="1">
              <a:lnSpc>
                <a:spcPct val="80000"/>
              </a:lnSpc>
              <a:buFont typeface="Wingdings" pitchFamily="2" charset="2"/>
              <a:buNone/>
              <a:defRPr/>
            </a:pPr>
            <a:endParaRPr lang="en-US" sz="200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ZiS:t-7/40-h</a:t>
            </a:r>
            <a:endParaRPr lang="en-US" sz="1400">
              <a:latin typeface="Arial" charset="0"/>
            </a:endParaRPr>
          </a:p>
        </p:txBody>
      </p:sp>
      <p:sp>
        <p:nvSpPr>
          <p:cNvPr id="616451" name="Rectangle 3"/>
          <p:cNvSpPr>
            <a:spLocks noGrp="1" noChangeArrowheads="1"/>
          </p:cNvSpPr>
          <p:nvPr>
            <p:ph type="body" idx="1"/>
          </p:nvPr>
        </p:nvSpPr>
        <p:spPr>
          <a:xfrm>
            <a:off x="250825" y="333375"/>
            <a:ext cx="8642350" cy="6524625"/>
          </a:xfrm>
        </p:spPr>
        <p:txBody>
          <a:bodyPr/>
          <a:lstStyle/>
          <a:p>
            <a:pPr algn="ctr" eaLnBrk="1" hangingPunct="1">
              <a:lnSpc>
                <a:spcPct val="80000"/>
              </a:lnSpc>
              <a:buFont typeface="Wingdings" pitchFamily="2" charset="2"/>
              <a:buNone/>
              <a:defRPr/>
            </a:pPr>
            <a:r>
              <a:rPr lang="hr-HR" sz="1800" b="1">
                <a:latin typeface="Arial" charset="0"/>
              </a:rPr>
              <a:t>ZiS OD POŽARA</a:t>
            </a:r>
          </a:p>
          <a:p>
            <a:pPr algn="ctr" eaLnBrk="1" hangingPunct="1">
              <a:lnSpc>
                <a:spcPct val="80000"/>
              </a:lnSpc>
              <a:buFont typeface="Wingdings" pitchFamily="2" charset="2"/>
              <a:buNone/>
              <a:defRPr/>
            </a:pPr>
            <a:endParaRPr lang="hr-HR" sz="1600" b="1">
              <a:latin typeface="Arial" charset="0"/>
            </a:endParaRPr>
          </a:p>
          <a:p>
            <a:pPr eaLnBrk="1" hangingPunct="1">
              <a:lnSpc>
                <a:spcPct val="80000"/>
              </a:lnSpc>
              <a:buFont typeface="Wingdings" pitchFamily="2" charset="2"/>
              <a:buNone/>
              <a:defRPr/>
            </a:pPr>
            <a:r>
              <a:rPr lang="hr-HR" sz="1100" b="1">
                <a:latin typeface="Arial" charset="0"/>
              </a:rPr>
              <a:t>           </a:t>
            </a:r>
            <a:r>
              <a:rPr lang="hr-HR" sz="1500" b="1">
                <a:latin typeface="Arial" charset="0"/>
              </a:rPr>
              <a:t>Šta treba znati?</a:t>
            </a:r>
          </a:p>
          <a:p>
            <a:pPr eaLnBrk="1" hangingPunct="1">
              <a:lnSpc>
                <a:spcPct val="80000"/>
              </a:lnSpc>
              <a:buFont typeface="Wingdings" pitchFamily="2" charset="2"/>
              <a:buNone/>
              <a:defRPr/>
            </a:pPr>
            <a:r>
              <a:rPr lang="hr-HR" sz="1500" b="1">
                <a:latin typeface="Arial" charset="0"/>
              </a:rPr>
              <a:t>Šta je vatra?</a:t>
            </a:r>
          </a:p>
          <a:p>
            <a:pPr eaLnBrk="1" hangingPunct="1">
              <a:lnSpc>
                <a:spcPct val="80000"/>
              </a:lnSpc>
              <a:buFont typeface="Wingdings" pitchFamily="2" charset="2"/>
              <a:buNone/>
              <a:defRPr/>
            </a:pPr>
            <a:r>
              <a:rPr lang="hr-HR" sz="1500" b="1">
                <a:latin typeface="Arial" charset="0"/>
              </a:rPr>
              <a:t>Šta je požar? </a:t>
            </a:r>
          </a:p>
          <a:p>
            <a:pPr eaLnBrk="1" hangingPunct="1">
              <a:lnSpc>
                <a:spcPct val="80000"/>
              </a:lnSpc>
              <a:buFont typeface="Wingdings" pitchFamily="2" charset="2"/>
              <a:buNone/>
              <a:defRPr/>
            </a:pPr>
            <a:r>
              <a:rPr lang="hr-HR" sz="1500" b="1">
                <a:latin typeface="Arial" charset="0"/>
              </a:rPr>
              <a:t>Uvjeti nastanka vatre.</a:t>
            </a:r>
          </a:p>
          <a:p>
            <a:pPr eaLnBrk="1" hangingPunct="1">
              <a:lnSpc>
                <a:spcPct val="80000"/>
              </a:lnSpc>
              <a:buFont typeface="Wingdings" pitchFamily="2" charset="2"/>
              <a:buNone/>
              <a:defRPr/>
            </a:pPr>
            <a:r>
              <a:rPr lang="hr-HR" sz="1500" b="1">
                <a:latin typeface="Arial" charset="0"/>
              </a:rPr>
              <a:t>Kako prestaje vatra?</a:t>
            </a:r>
          </a:p>
          <a:p>
            <a:pPr eaLnBrk="1" hangingPunct="1">
              <a:lnSpc>
                <a:spcPct val="80000"/>
              </a:lnSpc>
              <a:buFont typeface="Wingdings" pitchFamily="2" charset="2"/>
              <a:buNone/>
              <a:defRPr/>
            </a:pPr>
            <a:endParaRPr lang="hr-HR" sz="1500" b="1">
              <a:latin typeface="Arial" charset="0"/>
            </a:endParaRPr>
          </a:p>
          <a:p>
            <a:pPr eaLnBrk="1" hangingPunct="1">
              <a:lnSpc>
                <a:spcPct val="80000"/>
              </a:lnSpc>
              <a:buFont typeface="Wingdings" pitchFamily="2" charset="2"/>
              <a:buNone/>
              <a:defRPr/>
            </a:pPr>
            <a:r>
              <a:rPr lang="hr-HR" sz="1500" b="1">
                <a:latin typeface="Arial" charset="0"/>
              </a:rPr>
              <a:t>           Požari prema obimu:</a:t>
            </a:r>
          </a:p>
          <a:p>
            <a:pPr eaLnBrk="1" hangingPunct="1">
              <a:lnSpc>
                <a:spcPct val="80000"/>
              </a:lnSpc>
              <a:buFont typeface="Wingdings" pitchFamily="2" charset="2"/>
              <a:buNone/>
              <a:defRPr/>
            </a:pPr>
            <a:r>
              <a:rPr lang="hr-HR" sz="1500" b="1">
                <a:latin typeface="Arial" charset="0"/>
              </a:rPr>
              <a:t>-mali;                    -veliki i  </a:t>
            </a:r>
          </a:p>
          <a:p>
            <a:pPr eaLnBrk="1" hangingPunct="1">
              <a:lnSpc>
                <a:spcPct val="80000"/>
              </a:lnSpc>
              <a:buFont typeface="Wingdings" pitchFamily="2" charset="2"/>
              <a:buNone/>
              <a:defRPr/>
            </a:pPr>
            <a:r>
              <a:rPr lang="hr-HR" sz="1500" b="1">
                <a:latin typeface="Arial" charset="0"/>
              </a:rPr>
              <a:t>-srednji,                -blokovski.</a:t>
            </a:r>
          </a:p>
          <a:p>
            <a:pPr eaLnBrk="1" hangingPunct="1">
              <a:lnSpc>
                <a:spcPct val="80000"/>
              </a:lnSpc>
              <a:buFont typeface="Wingdings" pitchFamily="2" charset="2"/>
              <a:buNone/>
              <a:defRPr/>
            </a:pPr>
            <a:r>
              <a:rPr lang="hr-HR" sz="1500" b="1">
                <a:latin typeface="Arial" charset="0"/>
              </a:rPr>
              <a:t>           Za nastanak i širenje požara utiču:</a:t>
            </a:r>
          </a:p>
          <a:p>
            <a:pPr eaLnBrk="1" hangingPunct="1">
              <a:lnSpc>
                <a:spcPct val="80000"/>
              </a:lnSpc>
              <a:buFont typeface="Wingdings" pitchFamily="2" charset="2"/>
              <a:buNone/>
              <a:defRPr/>
            </a:pPr>
            <a:r>
              <a:rPr lang="hr-HR" sz="1500" b="1">
                <a:latin typeface="Arial" charset="0"/>
              </a:rPr>
              <a:t>-vremenske prilike,</a:t>
            </a:r>
          </a:p>
          <a:p>
            <a:pPr eaLnBrk="1" hangingPunct="1">
              <a:lnSpc>
                <a:spcPct val="80000"/>
              </a:lnSpc>
              <a:buFont typeface="Wingdings" pitchFamily="2" charset="2"/>
              <a:buNone/>
              <a:defRPr/>
            </a:pPr>
            <a:r>
              <a:rPr lang="hr-HR" sz="1500" b="1">
                <a:latin typeface="Arial" charset="0"/>
              </a:rPr>
              <a:t>-vegetacija (šumski kompleksi),</a:t>
            </a:r>
          </a:p>
          <a:p>
            <a:pPr eaLnBrk="1" hangingPunct="1">
              <a:lnSpc>
                <a:spcPct val="80000"/>
              </a:lnSpc>
              <a:buFont typeface="Wingdings" pitchFamily="2" charset="2"/>
              <a:buNone/>
              <a:defRPr/>
            </a:pPr>
            <a:r>
              <a:rPr lang="hr-HR" sz="1500" b="1">
                <a:latin typeface="Arial" charset="0"/>
              </a:rPr>
              <a:t>-konfiguracija terena,</a:t>
            </a:r>
          </a:p>
          <a:p>
            <a:pPr eaLnBrk="1" hangingPunct="1">
              <a:lnSpc>
                <a:spcPct val="80000"/>
              </a:lnSpc>
              <a:buFont typeface="Wingdings" pitchFamily="2" charset="2"/>
              <a:buNone/>
              <a:defRPr/>
            </a:pPr>
            <a:r>
              <a:rPr lang="hr-HR" sz="1500" b="1">
                <a:latin typeface="Arial" charset="0"/>
              </a:rPr>
              <a:t>-urbanistički red u gradskim područjima i naseljenim mjestima.</a:t>
            </a:r>
          </a:p>
          <a:p>
            <a:pPr eaLnBrk="1" hangingPunct="1">
              <a:lnSpc>
                <a:spcPct val="80000"/>
              </a:lnSpc>
              <a:buFont typeface="Wingdings" pitchFamily="2" charset="2"/>
              <a:buNone/>
              <a:defRPr/>
            </a:pPr>
            <a:r>
              <a:rPr lang="hr-HR" sz="1500" b="1">
                <a:latin typeface="Arial" charset="0"/>
              </a:rPr>
              <a:t>           Šumski požari mogu biti:</a:t>
            </a:r>
          </a:p>
          <a:p>
            <a:pPr eaLnBrk="1" hangingPunct="1">
              <a:lnSpc>
                <a:spcPct val="80000"/>
              </a:lnSpc>
              <a:buFont typeface="Wingdings" pitchFamily="2" charset="2"/>
              <a:buNone/>
              <a:defRPr/>
            </a:pPr>
            <a:r>
              <a:rPr lang="hr-HR" sz="1500" b="1">
                <a:latin typeface="Arial" charset="0"/>
              </a:rPr>
              <a:t>-podzemni,</a:t>
            </a:r>
          </a:p>
          <a:p>
            <a:pPr eaLnBrk="1" hangingPunct="1">
              <a:lnSpc>
                <a:spcPct val="80000"/>
              </a:lnSpc>
              <a:buFont typeface="Wingdings" pitchFamily="2" charset="2"/>
              <a:buNone/>
              <a:defRPr/>
            </a:pPr>
            <a:r>
              <a:rPr lang="hr-HR" sz="1500" b="1">
                <a:latin typeface="Arial" charset="0"/>
              </a:rPr>
              <a:t>-prizemni i </a:t>
            </a:r>
          </a:p>
          <a:p>
            <a:pPr eaLnBrk="1" hangingPunct="1">
              <a:lnSpc>
                <a:spcPct val="80000"/>
              </a:lnSpc>
              <a:buFont typeface="Wingdings" pitchFamily="2" charset="2"/>
              <a:buNone/>
              <a:defRPr/>
            </a:pPr>
            <a:r>
              <a:rPr lang="hr-HR" sz="1500" b="1">
                <a:latin typeface="Arial" charset="0"/>
              </a:rPr>
              <a:t>-visoki.</a:t>
            </a:r>
          </a:p>
          <a:p>
            <a:pPr eaLnBrk="1" hangingPunct="1">
              <a:lnSpc>
                <a:spcPct val="80000"/>
              </a:lnSpc>
              <a:buFont typeface="Wingdings" pitchFamily="2" charset="2"/>
              <a:buNone/>
              <a:defRPr/>
            </a:pPr>
            <a:r>
              <a:rPr lang="hr-HR" sz="1500" b="1">
                <a:latin typeface="Arial" charset="0"/>
              </a:rPr>
              <a:t>           Preventivne mjere PPZ:</a:t>
            </a:r>
          </a:p>
          <a:p>
            <a:pPr eaLnBrk="1" hangingPunct="1">
              <a:lnSpc>
                <a:spcPct val="80000"/>
              </a:lnSpc>
              <a:buFont typeface="Wingdings" pitchFamily="2" charset="2"/>
              <a:buNone/>
              <a:defRPr/>
            </a:pPr>
            <a:r>
              <a:rPr lang="hr-HR" sz="1500" b="1">
                <a:latin typeface="Arial" charset="0"/>
              </a:rPr>
              <a:t>-pravilna konstrukcija objekata,</a:t>
            </a:r>
          </a:p>
          <a:p>
            <a:pPr eaLnBrk="1" hangingPunct="1">
              <a:lnSpc>
                <a:spcPct val="80000"/>
              </a:lnSpc>
              <a:buFont typeface="Wingdings" pitchFamily="2" charset="2"/>
              <a:buNone/>
              <a:defRPr/>
            </a:pPr>
            <a:r>
              <a:rPr lang="hr-HR" sz="1500" b="1">
                <a:latin typeface="Arial" charset="0"/>
              </a:rPr>
              <a:t>-otporan građevinski materijal i oprema,</a:t>
            </a:r>
          </a:p>
          <a:p>
            <a:pPr eaLnBrk="1" hangingPunct="1">
              <a:lnSpc>
                <a:spcPct val="80000"/>
              </a:lnSpc>
              <a:buFont typeface="Wingdings" pitchFamily="2" charset="2"/>
              <a:buNone/>
              <a:defRPr/>
            </a:pPr>
            <a:r>
              <a:rPr lang="hr-HR" sz="1500" b="1">
                <a:latin typeface="Arial" charset="0"/>
              </a:rPr>
              <a:t>-oprema za detekciju,</a:t>
            </a:r>
          </a:p>
          <a:p>
            <a:pPr eaLnBrk="1" hangingPunct="1">
              <a:lnSpc>
                <a:spcPct val="80000"/>
              </a:lnSpc>
              <a:buFont typeface="Wingdings" pitchFamily="2" charset="2"/>
              <a:buNone/>
              <a:defRPr/>
            </a:pPr>
            <a:r>
              <a:rPr lang="hr-HR" sz="1500" b="1">
                <a:latin typeface="Arial" charset="0"/>
              </a:rPr>
              <a:t>-minimalna sredstva za gašenje požara.</a:t>
            </a:r>
          </a:p>
          <a:p>
            <a:pPr eaLnBrk="1" hangingPunct="1">
              <a:lnSpc>
                <a:spcPct val="80000"/>
              </a:lnSpc>
              <a:buFont typeface="Wingdings" pitchFamily="2" charset="2"/>
              <a:buNone/>
              <a:defRPr/>
            </a:pPr>
            <a:r>
              <a:rPr lang="hr-HR" sz="1500" b="1">
                <a:latin typeface="Arial" charset="0"/>
              </a:rPr>
              <a:t>           Mjere PPZ organiziraju se u životnoj i radnoj sredini u okviru lične i uzajamne zaštite, dobrovoljne i profesionalne vatrogasne jedinice i snage sistema civilne zaštite.</a:t>
            </a:r>
            <a:r>
              <a:rPr lang="hr-HR" sz="1500">
                <a:latin typeface="Arial" charset="0"/>
              </a:rPr>
              <a:t> </a:t>
            </a:r>
          </a:p>
          <a:p>
            <a:pPr eaLnBrk="1" hangingPunct="1">
              <a:lnSpc>
                <a:spcPct val="80000"/>
              </a:lnSpc>
              <a:buFont typeface="Wingdings" pitchFamily="2" charset="2"/>
              <a:buNone/>
              <a:defRPr/>
            </a:pPr>
            <a:endParaRPr lang="en-US" sz="150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ZiS:t-7/40-i</a:t>
            </a:r>
            <a:endParaRPr lang="en-US" sz="1400">
              <a:latin typeface="Arial" charset="0"/>
            </a:endParaRPr>
          </a:p>
        </p:txBody>
      </p:sp>
      <p:sp>
        <p:nvSpPr>
          <p:cNvPr id="617475" name="Rectangle 3"/>
          <p:cNvSpPr>
            <a:spLocks noGrp="1" noChangeArrowheads="1"/>
          </p:cNvSpPr>
          <p:nvPr>
            <p:ph type="body" idx="1"/>
          </p:nvPr>
        </p:nvSpPr>
        <p:spPr>
          <a:xfrm>
            <a:off x="250825" y="549275"/>
            <a:ext cx="8642350" cy="6308725"/>
          </a:xfrm>
        </p:spPr>
        <p:txBody>
          <a:bodyPr/>
          <a:lstStyle/>
          <a:p>
            <a:pPr algn="ctr" eaLnBrk="1" hangingPunct="1">
              <a:lnSpc>
                <a:spcPct val="80000"/>
              </a:lnSpc>
              <a:buFont typeface="Wingdings" pitchFamily="2" charset="2"/>
              <a:buNone/>
              <a:defRPr/>
            </a:pPr>
            <a:r>
              <a:rPr lang="hr-HR" sz="1800" b="1">
                <a:latin typeface="Arial" charset="0"/>
              </a:rPr>
              <a:t>ZAŠTITA OD NUS</a:t>
            </a:r>
          </a:p>
          <a:p>
            <a:pPr algn="ct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mjera zaštite koja se sastoji u:</a:t>
            </a:r>
          </a:p>
          <a:p>
            <a:pPr eaLnBrk="1" hangingPunct="1">
              <a:lnSpc>
                <a:spcPct val="80000"/>
              </a:lnSpc>
              <a:defRPr/>
            </a:pPr>
            <a:r>
              <a:rPr lang="hr-HR" sz="1800" b="1">
                <a:latin typeface="Arial" charset="0"/>
              </a:rPr>
              <a:t>pronalaženju,</a:t>
            </a:r>
          </a:p>
          <a:p>
            <a:pPr eaLnBrk="1" hangingPunct="1">
              <a:lnSpc>
                <a:spcPct val="80000"/>
              </a:lnSpc>
              <a:defRPr/>
            </a:pPr>
            <a:r>
              <a:rPr lang="hr-HR" sz="1800" b="1">
                <a:latin typeface="Arial" charset="0"/>
              </a:rPr>
              <a:t>otkrivanju,</a:t>
            </a:r>
          </a:p>
          <a:p>
            <a:pPr eaLnBrk="1" hangingPunct="1">
              <a:lnSpc>
                <a:spcPct val="80000"/>
              </a:lnSpc>
              <a:defRPr/>
            </a:pPr>
            <a:r>
              <a:rPr lang="hr-HR" sz="1800" b="1">
                <a:latin typeface="Arial" charset="0"/>
              </a:rPr>
              <a:t>obilježavanju,</a:t>
            </a:r>
          </a:p>
          <a:p>
            <a:pPr eaLnBrk="1" hangingPunct="1">
              <a:lnSpc>
                <a:spcPct val="80000"/>
              </a:lnSpc>
              <a:defRPr/>
            </a:pPr>
            <a:r>
              <a:rPr lang="hr-HR" sz="1800" b="1">
                <a:latin typeface="Arial" charset="0"/>
              </a:rPr>
              <a:t>iskopavanju,</a:t>
            </a:r>
          </a:p>
          <a:p>
            <a:pPr eaLnBrk="1" hangingPunct="1">
              <a:lnSpc>
                <a:spcPct val="80000"/>
              </a:lnSpc>
              <a:defRPr/>
            </a:pPr>
            <a:r>
              <a:rPr lang="hr-HR" sz="1800" b="1">
                <a:latin typeface="Arial" charset="0"/>
              </a:rPr>
              <a:t>prenošenju,</a:t>
            </a:r>
          </a:p>
          <a:p>
            <a:pPr eaLnBrk="1" hangingPunct="1">
              <a:lnSpc>
                <a:spcPct val="80000"/>
              </a:lnSpc>
              <a:defRPr/>
            </a:pPr>
            <a:r>
              <a:rPr lang="hr-HR" sz="1800" b="1">
                <a:latin typeface="Arial" charset="0"/>
              </a:rPr>
              <a:t>utovaru,</a:t>
            </a:r>
          </a:p>
          <a:p>
            <a:pPr eaLnBrk="1" hangingPunct="1">
              <a:lnSpc>
                <a:spcPct val="80000"/>
              </a:lnSpc>
              <a:defRPr/>
            </a:pPr>
            <a:r>
              <a:rPr lang="hr-HR" sz="1800" b="1">
                <a:latin typeface="Arial" charset="0"/>
              </a:rPr>
              <a:t>prevoženju,</a:t>
            </a:r>
          </a:p>
          <a:p>
            <a:pPr eaLnBrk="1" hangingPunct="1">
              <a:lnSpc>
                <a:spcPct val="80000"/>
              </a:lnSpc>
              <a:defRPr/>
            </a:pPr>
            <a:r>
              <a:rPr lang="hr-HR" sz="1800" b="1">
                <a:latin typeface="Arial" charset="0"/>
              </a:rPr>
              <a:t>istovaru,</a:t>
            </a:r>
          </a:p>
          <a:p>
            <a:pPr eaLnBrk="1" hangingPunct="1">
              <a:lnSpc>
                <a:spcPct val="80000"/>
              </a:lnSpc>
              <a:defRPr/>
            </a:pPr>
            <a:r>
              <a:rPr lang="hr-HR" sz="1800" b="1">
                <a:latin typeface="Arial" charset="0"/>
              </a:rPr>
              <a:t>privremenom skladištenju, </a:t>
            </a:r>
          </a:p>
          <a:p>
            <a:pPr eaLnBrk="1" hangingPunct="1">
              <a:lnSpc>
                <a:spcPct val="80000"/>
              </a:lnSpc>
              <a:defRPr/>
            </a:pPr>
            <a:r>
              <a:rPr lang="hr-HR" sz="1800" b="1">
                <a:latin typeface="Arial" charset="0"/>
              </a:rPr>
              <a:t>dezaktiviranju i </a:t>
            </a:r>
          </a:p>
          <a:p>
            <a:pPr eaLnBrk="1" hangingPunct="1">
              <a:lnSpc>
                <a:spcPct val="80000"/>
              </a:lnSpc>
              <a:defRPr/>
            </a:pPr>
            <a:r>
              <a:rPr lang="hr-HR" sz="1800" b="1">
                <a:latin typeface="Arial" charset="0"/>
              </a:rPr>
              <a:t>uništavanju.</a:t>
            </a:r>
          </a:p>
          <a:p>
            <a:pPr eaLnBrk="1" hangingPunct="1">
              <a:lnSpc>
                <a:spcPct val="80000"/>
              </a:lnSpc>
              <a:buFont typeface="Wingdings" pitchFamily="2" charset="2"/>
              <a:buNone/>
              <a:defRPr/>
            </a:pPr>
            <a:r>
              <a:rPr lang="hr-HR" sz="1800" b="1">
                <a:latin typeface="Arial" charset="0"/>
              </a:rPr>
              <a:t>                                           Ko provodi zaštitu od NUS?</a:t>
            </a:r>
          </a:p>
          <a:p>
            <a:pPr eaLnBrk="1" hangingPunct="1">
              <a:lnSpc>
                <a:spcPct val="80000"/>
              </a:lnSpc>
              <a:defRPr/>
            </a:pPr>
            <a:r>
              <a:rPr lang="hr-HR" sz="1800" b="1">
                <a:latin typeface="Arial" charset="0"/>
              </a:rPr>
              <a:t>Vladin sektor –Civilna zaštita,</a:t>
            </a:r>
          </a:p>
          <a:p>
            <a:pPr eaLnBrk="1" hangingPunct="1">
              <a:lnSpc>
                <a:spcPct val="80000"/>
              </a:lnSpc>
              <a:defRPr/>
            </a:pPr>
            <a:r>
              <a:rPr lang="hr-HR" sz="1800" b="1">
                <a:latin typeface="Arial" charset="0"/>
              </a:rPr>
              <a:t>OS BiH, kao pomoć civilnim strukturama,</a:t>
            </a:r>
          </a:p>
          <a:p>
            <a:pPr eaLnBrk="1" hangingPunct="1">
              <a:lnSpc>
                <a:spcPct val="80000"/>
              </a:lnSpc>
              <a:defRPr/>
            </a:pPr>
            <a:r>
              <a:rPr lang="hr-HR" sz="1800" b="1">
                <a:latin typeface="Arial" charset="0"/>
              </a:rPr>
              <a:t>Nevladin sektor – komercijalno.</a:t>
            </a:r>
          </a:p>
          <a:p>
            <a:pPr eaLnBrk="1" hangingPunct="1">
              <a:lnSpc>
                <a:spcPct val="80000"/>
              </a:lnSpc>
              <a:defRPr/>
            </a:pPr>
            <a:r>
              <a:rPr lang="hr-HR" sz="1800" b="1">
                <a:latin typeface="Arial" charset="0"/>
              </a:rPr>
              <a:t>Ko je vršio pronalaženje i uklanjanje NUS prije rata?</a:t>
            </a:r>
          </a:p>
          <a:p>
            <a:pPr eaLnBrk="1" hangingPunct="1">
              <a:lnSpc>
                <a:spcPct val="80000"/>
              </a:lnSpc>
              <a:defRPr/>
            </a:pPr>
            <a:r>
              <a:rPr lang="hr-HR" sz="1800" b="1">
                <a:latin typeface="Arial" charset="0"/>
              </a:rPr>
              <a:t>Ko je perspektivni, trajni nosilac aktivnosti zaštite od NUS?</a:t>
            </a:r>
          </a:p>
          <a:p>
            <a:pPr eaLnBrk="1" hangingPunct="1">
              <a:lnSpc>
                <a:spcPct val="80000"/>
              </a:lnSpc>
              <a:defRPr/>
            </a:pPr>
            <a:r>
              <a:rPr lang="hr-HR" sz="1800" b="1">
                <a:latin typeface="Arial" charset="0"/>
              </a:rPr>
              <a:t>Ko može biti u jedinici NUS?</a:t>
            </a:r>
          </a:p>
          <a:p>
            <a:pPr eaLnBrk="1" hangingPunct="1">
              <a:lnSpc>
                <a:spcPct val="80000"/>
              </a:lnSpc>
              <a:defRPr/>
            </a:pPr>
            <a:r>
              <a:rPr lang="hr-HR" sz="1800" b="1">
                <a:latin typeface="Arial" charset="0"/>
              </a:rPr>
              <a:t>                 „Miner griješi samo jednom.“</a:t>
            </a:r>
          </a:p>
          <a:p>
            <a:pPr eaLnBrk="1" hangingPunct="1">
              <a:lnSpc>
                <a:spcPct val="80000"/>
              </a:lnSpc>
              <a:buFont typeface="Wingdings" pitchFamily="2" charset="2"/>
              <a:buNone/>
              <a:defRPr/>
            </a:pPr>
            <a:endParaRPr lang="en-US"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8346" name="Group 154"/>
          <p:cNvGraphicFramePr>
            <a:graphicFrameLocks noGrp="1"/>
          </p:cNvGraphicFramePr>
          <p:nvPr>
            <p:ph/>
          </p:nvPr>
        </p:nvGraphicFramePr>
        <p:xfrm>
          <a:off x="468313" y="260350"/>
          <a:ext cx="8424862" cy="5851526"/>
        </p:xfrm>
        <a:graphic>
          <a:graphicData uri="http://schemas.openxmlformats.org/drawingml/2006/table">
            <a:tbl>
              <a:tblPr/>
              <a:tblGrid>
                <a:gridCol w="1655762">
                  <a:extLst>
                    <a:ext uri="{9D8B030D-6E8A-4147-A177-3AD203B41FA5}">
                      <a16:colId xmlns:a16="http://schemas.microsoft.com/office/drawing/2014/main" xmlns="" val="20000"/>
                    </a:ext>
                  </a:extLst>
                </a:gridCol>
                <a:gridCol w="1943100">
                  <a:extLst>
                    <a:ext uri="{9D8B030D-6E8A-4147-A177-3AD203B41FA5}">
                      <a16:colId xmlns:a16="http://schemas.microsoft.com/office/drawing/2014/main" xmlns="" val="20001"/>
                    </a:ext>
                  </a:extLst>
                </a:gridCol>
                <a:gridCol w="4826000">
                  <a:extLst>
                    <a:ext uri="{9D8B030D-6E8A-4147-A177-3AD203B41FA5}">
                      <a16:colId xmlns:a16="http://schemas.microsoft.com/office/drawing/2014/main" xmlns="" val="20002"/>
                    </a:ext>
                  </a:extLst>
                </a:gridCol>
              </a:tblGrid>
              <a:tr h="270668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Ekološki hazardi/ ili po starom tumačenju= elementarne nepogode/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Požari otvorenog prostora, aerozagađenje, degradacija okoliša i posljedični gubitak prirodnih resursa (pitka voda, šume, čist zrak- manjak ozona i povećanje stakleničkih gasova); te pojave koje uključuju prethodno navedene atmosferske i hidrometeorološke promjene.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144838">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2. kategorije</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Rizici</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tehnoloških</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nesreća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Tehnološki hazardi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-Nesreće u avionskom,  cestovnom, pomorskom i željezničkom prometu;</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-Nesreće u transportu opasnih materija;  </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-Nesreće u industriji: eksplozije, požari, intoksikacija ljudi i okoliša (hemijska, petrohemijska i prehrambena,...);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-Nesreće u energetici: hidro i termoelektrane, nuklearke, ispadi elektro energetskog sistema,...;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-Rudarske nesreće;</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(Milutinović, 1999:4)</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ZiS:t-7/40-j</a:t>
            </a:r>
            <a:endParaRPr lang="en-US" sz="1400">
              <a:latin typeface="Arial" charset="0"/>
            </a:endParaRPr>
          </a:p>
        </p:txBody>
      </p:sp>
      <p:sp>
        <p:nvSpPr>
          <p:cNvPr id="618499" name="Rectangle 3"/>
          <p:cNvSpPr>
            <a:spLocks noGrp="1" noChangeArrowheads="1"/>
          </p:cNvSpPr>
          <p:nvPr>
            <p:ph type="body" idx="1"/>
          </p:nvPr>
        </p:nvSpPr>
        <p:spPr>
          <a:xfrm>
            <a:off x="457200" y="549275"/>
            <a:ext cx="8229600" cy="6308725"/>
          </a:xfrm>
        </p:spPr>
        <p:txBody>
          <a:bodyPr/>
          <a:lstStyle/>
          <a:p>
            <a:pPr algn="ctr" eaLnBrk="1" hangingPunct="1">
              <a:lnSpc>
                <a:spcPct val="80000"/>
              </a:lnSpc>
              <a:buFont typeface="Wingdings" pitchFamily="2" charset="2"/>
              <a:buNone/>
              <a:defRPr/>
            </a:pPr>
            <a:r>
              <a:rPr lang="hr-HR" sz="2000" b="1">
                <a:latin typeface="Arial" charset="0"/>
              </a:rPr>
              <a:t>PRVA MEDICINSKA POMOĆ</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Mjera zaštite i spašavanja koja obuhvata:</a:t>
            </a:r>
          </a:p>
          <a:p>
            <a:pPr eaLnBrk="1" hangingPunct="1">
              <a:lnSpc>
                <a:spcPct val="80000"/>
              </a:lnSpc>
              <a:buFont typeface="Wingdings" pitchFamily="2" charset="2"/>
              <a:buNone/>
              <a:defRPr/>
            </a:pPr>
            <a:r>
              <a:rPr lang="hr-HR" sz="2000" b="1">
                <a:latin typeface="Arial" charset="0"/>
              </a:rPr>
              <a:t>Preventivnu zaštitu</a:t>
            </a:r>
          </a:p>
          <a:p>
            <a:pPr eaLnBrk="1" hangingPunct="1">
              <a:lnSpc>
                <a:spcPct val="80000"/>
              </a:lnSpc>
              <a:buFont typeface="Wingdings" pitchFamily="2" charset="2"/>
              <a:buNone/>
              <a:defRPr/>
            </a:pPr>
            <a:r>
              <a:rPr lang="hr-HR" sz="2000" b="1">
                <a:latin typeface="Arial" charset="0"/>
              </a:rPr>
              <a:t>protivepidemiološke mjere,</a:t>
            </a:r>
          </a:p>
          <a:p>
            <a:pPr eaLnBrk="1" hangingPunct="1">
              <a:lnSpc>
                <a:spcPct val="80000"/>
              </a:lnSpc>
              <a:buFont typeface="Wingdings" pitchFamily="2" charset="2"/>
              <a:buNone/>
              <a:defRPr/>
            </a:pPr>
            <a:r>
              <a:rPr lang="hr-HR" sz="2000" b="1">
                <a:latin typeface="Arial" charset="0"/>
              </a:rPr>
              <a:t>higijenske mjere zaštite stanovništva.</a:t>
            </a:r>
          </a:p>
          <a:p>
            <a:pPr eaLnBrk="1" hangingPunct="1">
              <a:lnSpc>
                <a:spcPct val="80000"/>
              </a:lnSpc>
              <a:buFont typeface="Wingdings" pitchFamily="2" charset="2"/>
              <a:buNone/>
              <a:defRPr/>
            </a:pPr>
            <a:r>
              <a:rPr lang="hr-HR" sz="2000" b="1">
                <a:latin typeface="Arial" charset="0"/>
              </a:rPr>
              <a:t>Operativne mjere</a:t>
            </a:r>
          </a:p>
          <a:p>
            <a:pPr eaLnBrk="1" hangingPunct="1">
              <a:lnSpc>
                <a:spcPct val="80000"/>
              </a:lnSpc>
              <a:buFont typeface="Wingdings" pitchFamily="2" charset="2"/>
              <a:buNone/>
              <a:defRPr/>
            </a:pPr>
            <a:r>
              <a:rPr lang="hr-HR" sz="2000" b="1">
                <a:latin typeface="Arial" charset="0"/>
              </a:rPr>
              <a:t>prva pomoć priručnim i standardnim sredstvima na licu mjesta, </a:t>
            </a:r>
          </a:p>
          <a:p>
            <a:pPr eaLnBrk="1" hangingPunct="1">
              <a:lnSpc>
                <a:spcPct val="80000"/>
              </a:lnSpc>
              <a:buFont typeface="Wingdings" pitchFamily="2" charset="2"/>
              <a:buNone/>
              <a:defRPr/>
            </a:pPr>
            <a:r>
              <a:rPr lang="hr-HR" sz="2000" b="1">
                <a:latin typeface="Arial" charset="0"/>
              </a:rPr>
              <a:t>trijaža,</a:t>
            </a:r>
          </a:p>
          <a:p>
            <a:pPr eaLnBrk="1" hangingPunct="1">
              <a:lnSpc>
                <a:spcPct val="80000"/>
              </a:lnSpc>
              <a:buFont typeface="Wingdings" pitchFamily="2" charset="2"/>
              <a:buNone/>
              <a:defRPr/>
            </a:pPr>
            <a:r>
              <a:rPr lang="hr-HR" sz="2000" b="1">
                <a:latin typeface="Arial" charset="0"/>
              </a:rPr>
              <a:t>sanitetska evakuacija,</a:t>
            </a:r>
          </a:p>
          <a:p>
            <a:pPr eaLnBrk="1" hangingPunct="1">
              <a:lnSpc>
                <a:spcPct val="80000"/>
              </a:lnSpc>
              <a:buFont typeface="Wingdings" pitchFamily="2" charset="2"/>
              <a:buNone/>
              <a:defRPr/>
            </a:pPr>
            <a:r>
              <a:rPr lang="hr-HR" sz="2000" b="1">
                <a:latin typeface="Arial" charset="0"/>
              </a:rPr>
              <a:t>transport u ustanove.</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Ko osigurava rezerve krvi i krvne plazme?</a:t>
            </a:r>
          </a:p>
          <a:p>
            <a:pPr eaLnBrk="1" hangingPunct="1">
              <a:lnSpc>
                <a:spcPct val="80000"/>
              </a:lnSpc>
              <a:buFont typeface="Wingdings" pitchFamily="2" charset="2"/>
              <a:buNone/>
              <a:defRPr/>
            </a:pPr>
            <a:r>
              <a:rPr lang="hr-HR" sz="2000" b="1">
                <a:latin typeface="Arial" charset="0"/>
              </a:rPr>
              <a:t>Medicinske ustanove, Crveni križ i</a:t>
            </a:r>
          </a:p>
          <a:p>
            <a:pPr eaLnBrk="1" hangingPunct="1">
              <a:lnSpc>
                <a:spcPct val="80000"/>
              </a:lnSpc>
              <a:buFont typeface="Wingdings" pitchFamily="2" charset="2"/>
              <a:buNone/>
              <a:defRPr/>
            </a:pPr>
            <a:r>
              <a:rPr lang="hr-HR" sz="2000" b="1">
                <a:latin typeface="Arial" charset="0"/>
              </a:rPr>
              <a:t>humanitarne oranizacije učešćem građana,</a:t>
            </a:r>
          </a:p>
          <a:p>
            <a:pPr eaLnBrk="1" hangingPunct="1">
              <a:lnSpc>
                <a:spcPct val="80000"/>
              </a:lnSpc>
              <a:buFont typeface="Wingdings" pitchFamily="2" charset="2"/>
              <a:buNone/>
              <a:defRPr/>
            </a:pPr>
            <a:r>
              <a:rPr lang="hr-HR" sz="2000" b="1">
                <a:latin typeface="Arial" charset="0"/>
              </a:rPr>
              <a:t>Štaboovi civilne zaštite koordiniraju ovim aktivnostima.</a:t>
            </a:r>
          </a:p>
          <a:p>
            <a:pPr eaLnBrk="1" hangingPunct="1">
              <a:lnSpc>
                <a:spcPct val="80000"/>
              </a:lnSpc>
              <a:buFont typeface="Wingdings" pitchFamily="2" charset="2"/>
              <a:buNone/>
              <a:defRPr/>
            </a:pPr>
            <a:r>
              <a:rPr lang="hr-HR" sz="2000" b="1">
                <a:latin typeface="Arial" charset="0"/>
              </a:rPr>
              <a:t>Edukacijom se postiže viši nivo zdravstvene kulture i učešća u masovnoj prvoj pomoći.</a:t>
            </a:r>
          </a:p>
          <a:p>
            <a:pPr eaLnBrk="1" hangingPunct="1">
              <a:lnSpc>
                <a:spcPct val="80000"/>
              </a:lnSpc>
              <a:buFont typeface="Wingdings" pitchFamily="2" charset="2"/>
              <a:buNone/>
              <a:defRPr/>
            </a:pPr>
            <a:endParaRPr lang="en-US" sz="200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ZiS:t-7/40-k</a:t>
            </a:r>
            <a:endParaRPr lang="en-US" sz="1400">
              <a:latin typeface="Arial" charset="0"/>
            </a:endParaRPr>
          </a:p>
        </p:txBody>
      </p:sp>
      <p:sp>
        <p:nvSpPr>
          <p:cNvPr id="619523" name="Rectangle 3"/>
          <p:cNvSpPr>
            <a:spLocks noGrp="1" noChangeArrowheads="1"/>
          </p:cNvSpPr>
          <p:nvPr>
            <p:ph type="body" idx="1"/>
          </p:nvPr>
        </p:nvSpPr>
        <p:spPr>
          <a:xfrm>
            <a:off x="250825" y="549275"/>
            <a:ext cx="8642350" cy="6308725"/>
          </a:xfrm>
        </p:spPr>
        <p:txBody>
          <a:bodyPr/>
          <a:lstStyle/>
          <a:p>
            <a:pPr algn="ctr" eaLnBrk="1" hangingPunct="1">
              <a:lnSpc>
                <a:spcPct val="80000"/>
              </a:lnSpc>
              <a:buFont typeface="Wingdings" pitchFamily="2" charset="2"/>
              <a:buNone/>
              <a:defRPr/>
            </a:pPr>
            <a:r>
              <a:rPr lang="hr-HR" sz="1800" b="1">
                <a:latin typeface="Arial" charset="0"/>
              </a:rPr>
              <a:t>ZiS ŽIVOTINJA I NAMIRNICA ŽIVOTINJSKOG PORIJEKLA</a:t>
            </a:r>
          </a:p>
          <a:p>
            <a:pPr algn="ct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mjera zaštite i spašavanja koja podrazumijeva:</a:t>
            </a:r>
          </a:p>
          <a:p>
            <a:pPr eaLnBrk="1" hangingPunct="1">
              <a:lnSpc>
                <a:spcPct val="80000"/>
              </a:lnSpc>
              <a:buFont typeface="Wingdings" pitchFamily="2" charset="2"/>
              <a:buNone/>
              <a:defRPr/>
            </a:pPr>
            <a:r>
              <a:rPr lang="hr-HR" sz="1800" b="1">
                <a:latin typeface="Arial" charset="0"/>
              </a:rPr>
              <a:t>sklanjanje,</a:t>
            </a:r>
          </a:p>
          <a:p>
            <a:pPr eaLnBrk="1" hangingPunct="1">
              <a:lnSpc>
                <a:spcPct val="80000"/>
              </a:lnSpc>
              <a:buFont typeface="Wingdings" pitchFamily="2" charset="2"/>
              <a:buNone/>
              <a:defRPr/>
            </a:pPr>
            <a:r>
              <a:rPr lang="hr-HR" sz="1800" b="1">
                <a:latin typeface="Arial" charset="0"/>
              </a:rPr>
              <a:t>sprječavanje zoonoza,</a:t>
            </a:r>
          </a:p>
          <a:p>
            <a:pPr eaLnBrk="1" hangingPunct="1">
              <a:lnSpc>
                <a:spcPct val="80000"/>
              </a:lnSpc>
              <a:buFont typeface="Wingdings" pitchFamily="2" charset="2"/>
              <a:buNone/>
              <a:defRPr/>
            </a:pPr>
            <a:r>
              <a:rPr lang="hr-HR" sz="1800" b="1">
                <a:latin typeface="Arial" charset="0"/>
              </a:rPr>
              <a:t>kontrolu zdravlja životinja,</a:t>
            </a:r>
          </a:p>
          <a:p>
            <a:pPr eaLnBrk="1" hangingPunct="1">
              <a:lnSpc>
                <a:spcPct val="80000"/>
              </a:lnSpc>
              <a:buFont typeface="Wingdings" pitchFamily="2" charset="2"/>
              <a:buNone/>
              <a:defRPr/>
            </a:pPr>
            <a:r>
              <a:rPr lang="hr-HR" sz="1800" b="1">
                <a:latin typeface="Arial" charset="0"/>
              </a:rPr>
              <a:t>kontrolu ispravnosti stočne hrane i vode,</a:t>
            </a:r>
          </a:p>
          <a:p>
            <a:pPr eaLnBrk="1" hangingPunct="1">
              <a:lnSpc>
                <a:spcPct val="80000"/>
              </a:lnSpc>
              <a:buFont typeface="Wingdings" pitchFamily="2" charset="2"/>
              <a:buNone/>
              <a:defRPr/>
            </a:pPr>
            <a:r>
              <a:rPr lang="hr-HR" sz="1800" b="1">
                <a:latin typeface="Arial" charset="0"/>
              </a:rPr>
              <a:t>prvu veterinarsku zaštitu oboljelihživotinja,</a:t>
            </a:r>
          </a:p>
          <a:p>
            <a:pPr eaLnBrk="1" hangingPunct="1">
              <a:lnSpc>
                <a:spcPct val="80000"/>
              </a:lnSpc>
              <a:buFont typeface="Wingdings" pitchFamily="2" charset="2"/>
              <a:buNone/>
              <a:defRPr/>
            </a:pPr>
            <a:r>
              <a:rPr lang="hr-HR" sz="1800" b="1">
                <a:latin typeface="Arial" charset="0"/>
              </a:rPr>
              <a:t>uklanjanje leševa uginulih životinja,</a:t>
            </a:r>
          </a:p>
          <a:p>
            <a:pPr eaLnBrk="1" hangingPunct="1">
              <a:lnSpc>
                <a:spcPct val="80000"/>
              </a:lnSpc>
              <a:buFont typeface="Wingdings" pitchFamily="2" charset="2"/>
              <a:buNone/>
              <a:defRPr/>
            </a:pPr>
            <a:r>
              <a:rPr lang="hr-HR" sz="1800" b="1">
                <a:latin typeface="Arial" charset="0"/>
              </a:rPr>
              <a:t>kontrolu namirnica životinjskog porijekla,</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Ko su nosioci zaštite i spašavanja?</a:t>
            </a:r>
          </a:p>
          <a:p>
            <a:pPr eaLnBrk="1" hangingPunct="1">
              <a:lnSpc>
                <a:spcPct val="80000"/>
              </a:lnSpc>
              <a:buFont typeface="Wingdings" pitchFamily="2" charset="2"/>
              <a:buNone/>
              <a:defRPr/>
            </a:pPr>
            <a:r>
              <a:rPr lang="hr-HR" sz="1800" b="1">
                <a:latin typeface="Arial" charset="0"/>
              </a:rPr>
              <a:t>entitetska, kantonalna/regionalna ministarstva nadležna za zaštitu životinja,</a:t>
            </a:r>
          </a:p>
          <a:p>
            <a:pPr eaLnBrk="1" hangingPunct="1">
              <a:lnSpc>
                <a:spcPct val="80000"/>
              </a:lnSpc>
              <a:buFont typeface="Wingdings" pitchFamily="2" charset="2"/>
              <a:buNone/>
              <a:defRPr/>
            </a:pPr>
            <a:r>
              <a:rPr lang="hr-HR" sz="1800" b="1">
                <a:latin typeface="Arial" charset="0"/>
              </a:rPr>
              <a:t>instituuti i veterinarski fakulteti,</a:t>
            </a:r>
          </a:p>
          <a:p>
            <a:pPr eaLnBrk="1" hangingPunct="1">
              <a:lnSpc>
                <a:spcPct val="80000"/>
              </a:lnSpc>
              <a:buFont typeface="Wingdings" pitchFamily="2" charset="2"/>
              <a:buNone/>
              <a:defRPr/>
            </a:pPr>
            <a:r>
              <a:rPr lang="hr-HR" sz="1800" b="1">
                <a:latin typeface="Arial" charset="0"/>
              </a:rPr>
              <a:t>veterinarske javne ustanove,</a:t>
            </a:r>
          </a:p>
          <a:p>
            <a:pPr eaLnBrk="1" hangingPunct="1">
              <a:lnSpc>
                <a:spcPct val="80000"/>
              </a:lnSpc>
              <a:buFont typeface="Wingdings" pitchFamily="2" charset="2"/>
              <a:buNone/>
              <a:defRPr/>
            </a:pPr>
            <a:r>
              <a:rPr lang="hr-HR" sz="1800" b="1">
                <a:latin typeface="Arial" charset="0"/>
              </a:rPr>
              <a:t>građani,</a:t>
            </a:r>
          </a:p>
          <a:p>
            <a:pPr eaLnBrk="1" hangingPunct="1">
              <a:lnSpc>
                <a:spcPct val="80000"/>
              </a:lnSpc>
              <a:buFont typeface="Wingdings" pitchFamily="2" charset="2"/>
              <a:buNone/>
              <a:defRPr/>
            </a:pPr>
            <a:r>
              <a:rPr lang="hr-HR" sz="1800" b="1">
                <a:latin typeface="Arial" charset="0"/>
              </a:rPr>
              <a:t>jedinice i </a:t>
            </a:r>
          </a:p>
          <a:p>
            <a:pPr eaLnBrk="1" hangingPunct="1">
              <a:lnSpc>
                <a:spcPct val="80000"/>
              </a:lnSpc>
              <a:buFont typeface="Wingdings" pitchFamily="2" charset="2"/>
              <a:buNone/>
              <a:defRPr/>
            </a:pPr>
            <a:r>
              <a:rPr lang="hr-HR" sz="1800" b="1">
                <a:latin typeface="Arial" charset="0"/>
              </a:rPr>
              <a:t>štabovi Civilne zaštite.</a:t>
            </a:r>
          </a:p>
          <a:p>
            <a:pPr eaLnBrk="1" hangingPunct="1">
              <a:lnSpc>
                <a:spcPct val="80000"/>
              </a:lnSpc>
              <a:buFont typeface="Wingdings" pitchFamily="2" charset="2"/>
              <a:buNone/>
              <a:defRPr/>
            </a:pPr>
            <a:r>
              <a:rPr lang="hr-HR" sz="1800" b="1">
                <a:latin typeface="Arial" charset="0"/>
              </a:rPr>
              <a:t>Nosioci preventivne zaštite Ž i NŽP:</a:t>
            </a:r>
          </a:p>
          <a:p>
            <a:pPr eaLnBrk="1" hangingPunct="1">
              <a:lnSpc>
                <a:spcPct val="80000"/>
              </a:lnSpc>
              <a:buFont typeface="Wingdings" pitchFamily="2" charset="2"/>
              <a:buNone/>
              <a:defRPr/>
            </a:pPr>
            <a:r>
              <a:rPr lang="hr-HR" sz="1800" b="1">
                <a:latin typeface="Arial" charset="0"/>
              </a:rPr>
              <a:t>proizvodno-prerađivačke istitucije,</a:t>
            </a:r>
          </a:p>
          <a:p>
            <a:pPr eaLnBrk="1" hangingPunct="1">
              <a:lnSpc>
                <a:spcPct val="80000"/>
              </a:lnSpc>
              <a:buFont typeface="Wingdings" pitchFamily="2" charset="2"/>
              <a:buNone/>
              <a:defRPr/>
            </a:pPr>
            <a:r>
              <a:rPr lang="hr-HR" sz="1800" b="1">
                <a:latin typeface="Arial" charset="0"/>
              </a:rPr>
              <a:t>inspekcijski organi.</a:t>
            </a:r>
          </a:p>
          <a:p>
            <a:pPr eaLnBrk="1" hangingPunct="1">
              <a:lnSpc>
                <a:spcPct val="80000"/>
              </a:lnSpc>
              <a:buFont typeface="Wingdings" pitchFamily="2" charset="2"/>
              <a:buNone/>
              <a:defRPr/>
            </a:pPr>
            <a:endParaRPr lang="en-US" sz="180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ZiS:t-7/40-l</a:t>
            </a:r>
            <a:endParaRPr lang="en-US" sz="1400">
              <a:latin typeface="Arial" charset="0"/>
            </a:endParaRPr>
          </a:p>
        </p:txBody>
      </p:sp>
      <p:sp>
        <p:nvSpPr>
          <p:cNvPr id="620547" name="Rectangle 3"/>
          <p:cNvSpPr>
            <a:spLocks noGrp="1" noChangeArrowheads="1"/>
          </p:cNvSpPr>
          <p:nvPr>
            <p:ph type="body" idx="1"/>
          </p:nvPr>
        </p:nvSpPr>
        <p:spPr>
          <a:xfrm>
            <a:off x="457200" y="549275"/>
            <a:ext cx="8229600" cy="6308725"/>
          </a:xfrm>
        </p:spPr>
        <p:txBody>
          <a:bodyPr/>
          <a:lstStyle/>
          <a:p>
            <a:pPr algn="ctr" eaLnBrk="1" hangingPunct="1">
              <a:lnSpc>
                <a:spcPct val="80000"/>
              </a:lnSpc>
              <a:buFont typeface="Wingdings" pitchFamily="2" charset="2"/>
              <a:buNone/>
              <a:defRPr/>
            </a:pPr>
            <a:r>
              <a:rPr lang="hr-HR" sz="1800" b="1">
                <a:latin typeface="Arial" charset="0"/>
              </a:rPr>
              <a:t>ASANACIJA TERENA</a:t>
            </a:r>
          </a:p>
          <a:p>
            <a:pPr algn="ct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mjera ZiS koja podrazumijeva:</a:t>
            </a:r>
          </a:p>
          <a:p>
            <a:pPr eaLnBrk="1" hangingPunct="1">
              <a:lnSpc>
                <a:spcPct val="80000"/>
              </a:lnSpc>
              <a:defRPr/>
            </a:pPr>
            <a:r>
              <a:rPr lang="hr-HR" sz="1800" b="1">
                <a:latin typeface="Arial" charset="0"/>
              </a:rPr>
              <a:t>sanitarno – higijenske i </a:t>
            </a:r>
          </a:p>
          <a:p>
            <a:pPr eaLnBrk="1" hangingPunct="1">
              <a:lnSpc>
                <a:spcPct val="80000"/>
              </a:lnSpc>
              <a:defRPr/>
            </a:pPr>
            <a:r>
              <a:rPr lang="hr-HR" sz="1800" b="1">
                <a:latin typeface="Arial" charset="0"/>
              </a:rPr>
              <a:t>sanitarno – tehničke mjere</a:t>
            </a:r>
          </a:p>
          <a:p>
            <a:pPr eaLnBrk="1" hangingPunct="1">
              <a:lnSpc>
                <a:spcPct val="80000"/>
              </a:lnSpc>
              <a:defRPr/>
            </a:pPr>
            <a:r>
              <a:rPr lang="hr-HR" sz="1800" b="1">
                <a:latin typeface="Arial" charset="0"/>
              </a:rPr>
              <a:t>u objektima i na terenu radi sprječavanja zaraze od smrtno stradalih ljudi, uginulih životinja, pokidanih instalacija i sl.</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Šta obuhvata?</a:t>
            </a:r>
          </a:p>
          <a:p>
            <a:pPr eaLnBrk="1" hangingPunct="1">
              <a:lnSpc>
                <a:spcPct val="80000"/>
              </a:lnSpc>
              <a:defRPr/>
            </a:pPr>
            <a:r>
              <a:rPr lang="hr-HR" sz="1800" b="1">
                <a:latin typeface="Arial" charset="0"/>
              </a:rPr>
              <a:t>identifikaciju, uklanjanje i ukop ljudi,</a:t>
            </a:r>
          </a:p>
          <a:p>
            <a:pPr eaLnBrk="1" hangingPunct="1">
              <a:lnSpc>
                <a:spcPct val="80000"/>
              </a:lnSpc>
              <a:defRPr/>
            </a:pPr>
            <a:r>
              <a:rPr lang="hr-HR" sz="1800" b="1">
                <a:latin typeface="Arial" charset="0"/>
              </a:rPr>
              <a:t>uklanjanje uginulih životinja,</a:t>
            </a:r>
          </a:p>
          <a:p>
            <a:pPr eaLnBrk="1" hangingPunct="1">
              <a:lnSpc>
                <a:spcPct val="80000"/>
              </a:lnSpc>
              <a:defRPr/>
            </a:pPr>
            <a:r>
              <a:rPr lang="hr-HR" sz="1800" b="1">
                <a:latin typeface="Arial" charset="0"/>
              </a:rPr>
              <a:t>mjere DDD,</a:t>
            </a:r>
          </a:p>
          <a:p>
            <a:pPr eaLnBrk="1" hangingPunct="1">
              <a:lnSpc>
                <a:spcPct val="80000"/>
              </a:lnSpc>
              <a:defRPr/>
            </a:pPr>
            <a:r>
              <a:rPr lang="hr-HR" sz="1800" b="1">
                <a:latin typeface="Arial" charset="0"/>
              </a:rPr>
              <a:t>asanaciju komunalne infrastrukture.</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Ko je nosilac organizacije?</a:t>
            </a:r>
          </a:p>
          <a:p>
            <a:pPr eaLnBrk="1" hangingPunct="1">
              <a:lnSpc>
                <a:spcPct val="80000"/>
              </a:lnSpc>
              <a:defRPr/>
            </a:pPr>
            <a:r>
              <a:rPr lang="hr-HR" sz="1800" b="1">
                <a:latin typeface="Arial" charset="0"/>
              </a:rPr>
              <a:t>kantoni/regije i općine/opštine,</a:t>
            </a:r>
          </a:p>
          <a:p>
            <a:pPr eaLnBrk="1" hangingPunct="1">
              <a:lnSpc>
                <a:spcPct val="80000"/>
              </a:lnSpc>
              <a:defRPr/>
            </a:pPr>
            <a:r>
              <a:rPr lang="hr-HR" sz="1800" b="1">
                <a:latin typeface="Arial" charset="0"/>
              </a:rPr>
              <a:t>zdravstvene ustanove, </a:t>
            </a:r>
          </a:p>
          <a:p>
            <a:pPr eaLnBrk="1" hangingPunct="1">
              <a:lnSpc>
                <a:spcPct val="80000"/>
              </a:lnSpc>
              <a:defRPr/>
            </a:pPr>
            <a:r>
              <a:rPr lang="hr-HR" sz="1800" b="1">
                <a:latin typeface="Arial" charset="0"/>
              </a:rPr>
              <a:t>komunalna preduzeća,</a:t>
            </a:r>
          </a:p>
          <a:p>
            <a:pPr eaLnBrk="1" hangingPunct="1">
              <a:lnSpc>
                <a:spcPct val="80000"/>
              </a:lnSpc>
              <a:defRPr/>
            </a:pPr>
            <a:r>
              <a:rPr lang="hr-HR" sz="1800" b="1">
                <a:latin typeface="Arial" charset="0"/>
              </a:rPr>
              <a:t>policijski i drugi organi za forenzička ispitivanja,</a:t>
            </a:r>
          </a:p>
          <a:p>
            <a:pPr eaLnBrk="1" hangingPunct="1">
              <a:lnSpc>
                <a:spcPct val="80000"/>
              </a:lnSpc>
              <a:defRPr/>
            </a:pPr>
            <a:r>
              <a:rPr lang="hr-HR" sz="1800" b="1">
                <a:latin typeface="Arial" charset="0"/>
              </a:rPr>
              <a:t>snage i subjekti civilne zaštite.</a:t>
            </a:r>
          </a:p>
          <a:p>
            <a:pPr eaLnBrk="1" hangingPunct="1">
              <a:lnSpc>
                <a:spcPct val="80000"/>
              </a:lnSpc>
              <a:defRPr/>
            </a:pPr>
            <a:r>
              <a:rPr lang="hr-HR" sz="1800" b="1">
                <a:latin typeface="Arial" charset="0"/>
              </a:rPr>
              <a:t>Asanacija je veoma multidisciplinarna aktivnost koja zahtijeva heterogene nosioce zaštite i spašavanja.</a:t>
            </a:r>
            <a:endParaRPr lang="en-US" sz="180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ZiS:t-7/40-lj</a:t>
            </a:r>
            <a:endParaRPr lang="en-US" sz="1400">
              <a:latin typeface="Arial" charset="0"/>
            </a:endParaRPr>
          </a:p>
        </p:txBody>
      </p:sp>
      <p:sp>
        <p:nvSpPr>
          <p:cNvPr id="621571" name="Rectangle 3"/>
          <p:cNvSpPr>
            <a:spLocks noGrp="1" noChangeArrowheads="1"/>
          </p:cNvSpPr>
          <p:nvPr>
            <p:ph type="body" idx="1"/>
          </p:nvPr>
        </p:nvSpPr>
        <p:spPr>
          <a:xfrm>
            <a:off x="457200" y="476250"/>
            <a:ext cx="8229600" cy="6381750"/>
          </a:xfrm>
        </p:spPr>
        <p:txBody>
          <a:bodyPr/>
          <a:lstStyle/>
          <a:p>
            <a:pPr algn="ctr" eaLnBrk="1" hangingPunct="1">
              <a:lnSpc>
                <a:spcPct val="80000"/>
              </a:lnSpc>
              <a:buFont typeface="Wingdings" pitchFamily="2" charset="2"/>
              <a:buNone/>
              <a:defRPr/>
            </a:pPr>
            <a:r>
              <a:rPr lang="hr-HR" sz="2400" b="1">
                <a:latin typeface="Arial" charset="0"/>
              </a:rPr>
              <a:t>ZAŠTITA ŽIVOTNE OKOLINE</a:t>
            </a:r>
          </a:p>
          <a:p>
            <a:pPr algn="ct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2400" b="1">
                <a:latin typeface="Arial" charset="0"/>
              </a:rPr>
              <a:t>mjera ZiS koja ima naglašenu preventivnu i operativnu sferu djelovanja od posljedica:</a:t>
            </a:r>
          </a:p>
          <a:p>
            <a:pPr eaLnBrk="1" hangingPunct="1">
              <a:lnSpc>
                <a:spcPct val="80000"/>
              </a:lnSpc>
              <a:buFont typeface="Wingdings" pitchFamily="2" charset="2"/>
              <a:buNone/>
              <a:defRPr/>
            </a:pPr>
            <a:r>
              <a:rPr lang="hr-HR" sz="2400" b="1">
                <a:latin typeface="Arial" charset="0"/>
              </a:rPr>
              <a:t>tehničko-tehnoloških akcidenata,</a:t>
            </a:r>
          </a:p>
          <a:p>
            <a:pPr eaLnBrk="1" hangingPunct="1">
              <a:lnSpc>
                <a:spcPct val="80000"/>
              </a:lnSpc>
              <a:buFont typeface="Wingdings" pitchFamily="2" charset="2"/>
              <a:buNone/>
              <a:defRPr/>
            </a:pPr>
            <a:r>
              <a:rPr lang="hr-HR" sz="2400" b="1">
                <a:latin typeface="Arial" charset="0"/>
              </a:rPr>
              <a:t>industrijskog otpada ispuštanjem u zrak ili u vodu,</a:t>
            </a:r>
          </a:p>
          <a:p>
            <a:pPr eaLnBrk="1" hangingPunct="1">
              <a:lnSpc>
                <a:spcPct val="80000"/>
              </a:lnSpc>
              <a:buFont typeface="Wingdings" pitchFamily="2" charset="2"/>
              <a:buNone/>
              <a:defRPr/>
            </a:pPr>
            <a:r>
              <a:rPr lang="hr-HR" sz="2400" b="1">
                <a:latin typeface="Arial" charset="0"/>
              </a:rPr>
              <a:t>odlaganje komunalnog i dr. otpada,</a:t>
            </a:r>
          </a:p>
          <a:p>
            <a:pPr eaLnBrk="1" hangingPunct="1">
              <a:lnSpc>
                <a:spcPct val="80000"/>
              </a:lnSpc>
              <a:buFont typeface="Wingdings" pitchFamily="2" charset="2"/>
              <a:buNone/>
              <a:defRPr/>
            </a:pPr>
            <a:r>
              <a:rPr lang="hr-HR" sz="2400" b="1">
                <a:latin typeface="Arial" charset="0"/>
              </a:rPr>
              <a:t>djelovanje erozionih procesa na okolinu.</a:t>
            </a:r>
          </a:p>
          <a:p>
            <a:pP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2400" b="1">
                <a:latin typeface="Arial" charset="0"/>
              </a:rPr>
              <a:t>Ko su nosioci zaštite i spašavanja?</a:t>
            </a:r>
          </a:p>
          <a:p>
            <a:pPr eaLnBrk="1" hangingPunct="1">
              <a:lnSpc>
                <a:spcPct val="80000"/>
              </a:lnSpc>
              <a:defRPr/>
            </a:pPr>
            <a:r>
              <a:rPr lang="hr-HR" sz="2400" b="1">
                <a:latin typeface="Arial" charset="0"/>
              </a:rPr>
              <a:t>u fazi preventive „spriječiti ili naučiti </a:t>
            </a:r>
          </a:p>
          <a:p>
            <a:pPr eaLnBrk="1" hangingPunct="1">
              <a:lnSpc>
                <a:spcPct val="80000"/>
              </a:lnSpc>
              <a:buFont typeface="Wingdings" pitchFamily="2" charset="2"/>
              <a:buNone/>
              <a:defRPr/>
            </a:pPr>
            <a:r>
              <a:rPr lang="hr-HR" sz="2400" b="1">
                <a:latin typeface="Arial" charset="0"/>
              </a:rPr>
              <a:t>    živjeti uz zagađivače.“</a:t>
            </a:r>
          </a:p>
          <a:p>
            <a:pPr eaLnBrk="1" hangingPunct="1">
              <a:lnSpc>
                <a:spcPct val="80000"/>
              </a:lnSpc>
              <a:defRPr/>
            </a:pPr>
            <a:r>
              <a:rPr lang="hr-HR" sz="2400" b="1">
                <a:latin typeface="Arial" charset="0"/>
              </a:rPr>
              <a:t>Nosioci ZiS su državni organi i službe koje se po prirodi redovne djelatnosti bave zaštitom okoline.</a:t>
            </a:r>
          </a:p>
          <a:p>
            <a:pPr eaLnBrk="1" hangingPunct="1">
              <a:lnSpc>
                <a:spcPct val="80000"/>
              </a:lnSpc>
              <a:buFont typeface="Wingdings" pitchFamily="2" charset="2"/>
              <a:buNone/>
              <a:defRPr/>
            </a:pPr>
            <a:r>
              <a:rPr lang="hr-HR" sz="2400" b="1">
                <a:latin typeface="Arial" charset="0"/>
              </a:rPr>
              <a:t>    </a:t>
            </a:r>
          </a:p>
          <a:p>
            <a:pPr eaLnBrk="1" hangingPunct="1">
              <a:lnSpc>
                <a:spcPct val="80000"/>
              </a:lnSpc>
              <a:buFont typeface="Wingdings" pitchFamily="2" charset="2"/>
              <a:buNone/>
              <a:defRPr/>
            </a:pPr>
            <a:r>
              <a:rPr lang="hr-HR" sz="2400" b="1">
                <a:latin typeface="Arial" charset="0"/>
              </a:rPr>
              <a:t>Civilna zaštita je vladin sektor, tako da ima ingerencije i u ovoj oblasti putem Šlužbi CZ.</a:t>
            </a:r>
            <a:endParaRPr lang="en-US" sz="240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ZiS:t-7/40-m</a:t>
            </a:r>
            <a:endParaRPr lang="en-US" sz="1400">
              <a:latin typeface="Arial" charset="0"/>
            </a:endParaRPr>
          </a:p>
        </p:txBody>
      </p:sp>
      <p:sp>
        <p:nvSpPr>
          <p:cNvPr id="622595" name="Rectangle 3"/>
          <p:cNvSpPr>
            <a:spLocks noGrp="1" noChangeArrowheads="1"/>
          </p:cNvSpPr>
          <p:nvPr>
            <p:ph type="body" idx="1"/>
          </p:nvPr>
        </p:nvSpPr>
        <p:spPr>
          <a:xfrm>
            <a:off x="457200" y="692150"/>
            <a:ext cx="8229600" cy="6165850"/>
          </a:xfrm>
        </p:spPr>
        <p:txBody>
          <a:bodyPr/>
          <a:lstStyle/>
          <a:p>
            <a:pPr algn="ctr" eaLnBrk="1" hangingPunct="1">
              <a:lnSpc>
                <a:spcPct val="80000"/>
              </a:lnSpc>
              <a:buFont typeface="Wingdings" pitchFamily="2" charset="2"/>
              <a:buNone/>
              <a:defRPr/>
            </a:pPr>
            <a:r>
              <a:rPr lang="hr-HR" sz="1800" b="1">
                <a:latin typeface="Arial" charset="0"/>
              </a:rPr>
              <a:t>ZAŠTITA I SPAŠAVANJE U RUDNICIMA</a:t>
            </a:r>
          </a:p>
          <a:p>
            <a:pPr eaLnBrk="1" hangingPunct="1">
              <a:lnSpc>
                <a:spcPct val="80000"/>
              </a:lnSpc>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mjera ZiS u sistemu CZ novijeg datuma. </a:t>
            </a:r>
          </a:p>
          <a:p>
            <a:pPr eaLnBrk="1" hangingPunct="1">
              <a:lnSpc>
                <a:spcPct val="80000"/>
              </a:lnSpc>
              <a:buFont typeface="Wingdings" pitchFamily="2" charset="2"/>
              <a:buNone/>
              <a:defRPr/>
            </a:pPr>
            <a:r>
              <a:rPr lang="hr-HR" sz="1800" b="1">
                <a:latin typeface="Arial" charset="0"/>
              </a:rPr>
              <a:t>Prihvaćena je u državama JI Europe.</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Obuhvata zaštitu i spašavanje od:</a:t>
            </a:r>
          </a:p>
          <a:p>
            <a:pPr eaLnBrk="1" hangingPunct="1">
              <a:lnSpc>
                <a:spcPct val="80000"/>
              </a:lnSpc>
              <a:defRPr/>
            </a:pPr>
            <a:r>
              <a:rPr lang="hr-HR" sz="1800" b="1">
                <a:latin typeface="Arial" charset="0"/>
              </a:rPr>
              <a:t>eksplozija, </a:t>
            </a:r>
          </a:p>
          <a:p>
            <a:pPr eaLnBrk="1" hangingPunct="1">
              <a:lnSpc>
                <a:spcPct val="80000"/>
              </a:lnSpc>
              <a:defRPr/>
            </a:pPr>
            <a:r>
              <a:rPr lang="hr-HR" sz="1800" b="1">
                <a:latin typeface="Arial" charset="0"/>
              </a:rPr>
              <a:t>požara,</a:t>
            </a:r>
          </a:p>
          <a:p>
            <a:pPr eaLnBrk="1" hangingPunct="1">
              <a:lnSpc>
                <a:spcPct val="80000"/>
              </a:lnSpc>
              <a:defRPr/>
            </a:pPr>
            <a:r>
              <a:rPr lang="hr-HR" sz="1800" b="1">
                <a:latin typeface="Arial" charset="0"/>
              </a:rPr>
              <a:t>poplava u rudarskim oknima,</a:t>
            </a:r>
          </a:p>
          <a:p>
            <a:pPr eaLnBrk="1" hangingPunct="1">
              <a:lnSpc>
                <a:spcPct val="80000"/>
              </a:lnSpc>
              <a:defRPr/>
            </a:pPr>
            <a:r>
              <a:rPr lang="hr-HR" sz="1800" b="1">
                <a:latin typeface="Arial" charset="0"/>
              </a:rPr>
              <a:t>zarušavanja radilišta,</a:t>
            </a:r>
          </a:p>
          <a:p>
            <a:pPr eaLnBrk="1" hangingPunct="1">
              <a:lnSpc>
                <a:spcPct val="80000"/>
              </a:lnSpc>
              <a:defRPr/>
            </a:pPr>
            <a:r>
              <a:rPr lang="hr-HR" sz="1800" b="1">
                <a:latin typeface="Arial" charset="0"/>
              </a:rPr>
              <a:t>zaštitu i spašavanje: vađenjem, identifikacijom i ukopom,</a:t>
            </a:r>
          </a:p>
          <a:p>
            <a:pPr eaLnBrk="1" hangingPunct="1">
              <a:lnSpc>
                <a:spcPct val="80000"/>
              </a:lnSpc>
              <a:defRPr/>
            </a:pPr>
            <a:r>
              <a:rPr lang="hr-HR" sz="1800" b="1">
                <a:latin typeface="Arial" charset="0"/>
              </a:rPr>
              <a:t>spašavanje rudarske opreme,</a:t>
            </a:r>
          </a:p>
          <a:p>
            <a:pPr eaLnBrk="1" hangingPunct="1">
              <a:lnSpc>
                <a:spcPct val="80000"/>
              </a:lnSpc>
              <a:defRPr/>
            </a:pPr>
            <a:r>
              <a:rPr lang="hr-HR" sz="1800" b="1">
                <a:latin typeface="Arial" charset="0"/>
              </a:rPr>
              <a:t>vraćanjem podzemnih radilišta u funkciju (u mnjim katastrofama).</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        N o s i o c i:</a:t>
            </a:r>
          </a:p>
          <a:p>
            <a:pPr eaLnBrk="1" hangingPunct="1">
              <a:lnSpc>
                <a:spcPct val="80000"/>
              </a:lnSpc>
              <a:defRPr/>
            </a:pPr>
            <a:r>
              <a:rPr lang="hr-HR" sz="1800" b="1">
                <a:latin typeface="Arial" charset="0"/>
              </a:rPr>
              <a:t>- rudnici sa svojim profesionalnim ili poluprofesionalnim jedinicama za </a:t>
            </a:r>
          </a:p>
          <a:p>
            <a:pPr eaLnBrk="1" hangingPunct="1">
              <a:lnSpc>
                <a:spcPct val="80000"/>
              </a:lnSpc>
              <a:buFont typeface="Wingdings" pitchFamily="2" charset="2"/>
              <a:buNone/>
              <a:defRPr/>
            </a:pPr>
            <a:r>
              <a:rPr lang="hr-HR" sz="1800" b="1">
                <a:latin typeface="Arial" charset="0"/>
              </a:rPr>
              <a:t>        spašavanje,</a:t>
            </a:r>
          </a:p>
          <a:p>
            <a:pPr eaLnBrk="1" hangingPunct="1">
              <a:lnSpc>
                <a:spcPct val="80000"/>
              </a:lnSpc>
              <a:defRPr/>
            </a:pPr>
            <a:r>
              <a:rPr lang="hr-HR" sz="1800" b="1">
                <a:latin typeface="Arial" charset="0"/>
              </a:rPr>
              <a:t>općinske specijalizirane jedinice CZ za: </a:t>
            </a:r>
          </a:p>
          <a:p>
            <a:pPr eaLnBrk="1" hangingPunct="1">
              <a:lnSpc>
                <a:spcPct val="80000"/>
              </a:lnSpc>
              <a:buFont typeface="Wingdings" pitchFamily="2" charset="2"/>
              <a:buNone/>
              <a:defRPr/>
            </a:pPr>
            <a:r>
              <a:rPr lang="hr-HR" sz="1800" b="1">
                <a:latin typeface="Arial" charset="0"/>
              </a:rPr>
              <a:t>      RHB, PPZ,PMP,ZiS od rušenja, spašavanja na vodi</a:t>
            </a:r>
            <a:r>
              <a:rPr lang="hr-HR" sz="1800">
                <a:latin typeface="Arial" charset="0"/>
              </a:rPr>
              <a:t> </a:t>
            </a:r>
            <a:r>
              <a:rPr lang="hr-HR" sz="1800" b="1">
                <a:latin typeface="Arial" charset="0"/>
              </a:rPr>
              <a:t>i pod vodom, za </a:t>
            </a:r>
          </a:p>
          <a:p>
            <a:pPr eaLnBrk="1" hangingPunct="1">
              <a:lnSpc>
                <a:spcPct val="80000"/>
              </a:lnSpc>
              <a:buFont typeface="Wingdings" pitchFamily="2" charset="2"/>
              <a:buNone/>
              <a:defRPr/>
            </a:pPr>
            <a:r>
              <a:rPr lang="hr-HR" sz="1800" b="1">
                <a:latin typeface="Arial" charset="0"/>
              </a:rPr>
              <a:t>      asanaciju terena.</a:t>
            </a:r>
          </a:p>
          <a:p>
            <a:pPr eaLnBrk="1" hangingPunct="1">
              <a:lnSpc>
                <a:spcPct val="80000"/>
              </a:lnSpc>
              <a:buFont typeface="Wingdings" pitchFamily="2" charset="2"/>
              <a:buNone/>
              <a:defRPr/>
            </a:pPr>
            <a:endParaRPr lang="en-US" sz="180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ZiS:t-7/40-n</a:t>
            </a:r>
            <a:endParaRPr lang="en-US" sz="1400">
              <a:latin typeface="Arial" charset="0"/>
            </a:endParaRPr>
          </a:p>
        </p:txBody>
      </p:sp>
      <p:sp>
        <p:nvSpPr>
          <p:cNvPr id="623619" name="Rectangle 3"/>
          <p:cNvSpPr>
            <a:spLocks noGrp="1" noChangeArrowheads="1"/>
          </p:cNvSpPr>
          <p:nvPr>
            <p:ph type="body" idx="1"/>
          </p:nvPr>
        </p:nvSpPr>
        <p:spPr>
          <a:xfrm>
            <a:off x="457200" y="549275"/>
            <a:ext cx="8229600" cy="6308725"/>
          </a:xfrm>
        </p:spPr>
        <p:txBody>
          <a:bodyPr/>
          <a:lstStyle/>
          <a:p>
            <a:pPr algn="ctr" eaLnBrk="1" hangingPunct="1">
              <a:lnSpc>
                <a:spcPct val="80000"/>
              </a:lnSpc>
              <a:buFont typeface="Wingdings" pitchFamily="2" charset="2"/>
              <a:buNone/>
              <a:defRPr/>
            </a:pPr>
            <a:r>
              <a:rPr lang="hr-HR" sz="2000" b="1">
                <a:latin typeface="Arial" charset="0"/>
              </a:rPr>
              <a:t>ZAŠTITA BILJA I BILJNIH PROIZVODA</a:t>
            </a: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mjera zaštite i spašavanja od RHB sredstava  voća, povrća, žitarica, ljekovitog, ukrasnog, stočnog, šumskog bilja i proizvoda biljnog porijekla.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Zaštita obuhvata:</a:t>
            </a:r>
          </a:p>
          <a:p>
            <a:pPr eaLnBrk="1" hangingPunct="1">
              <a:lnSpc>
                <a:spcPct val="80000"/>
              </a:lnSpc>
              <a:defRPr/>
            </a:pPr>
            <a:r>
              <a:rPr lang="hr-HR" sz="2000" b="1">
                <a:latin typeface="Arial" charset="0"/>
              </a:rPr>
              <a:t>izbor optimalnih sorti,</a:t>
            </a:r>
          </a:p>
          <a:p>
            <a:pPr eaLnBrk="1" hangingPunct="1">
              <a:lnSpc>
                <a:spcPct val="80000"/>
              </a:lnSpc>
              <a:defRPr/>
            </a:pPr>
            <a:r>
              <a:rPr lang="hr-HR" sz="2000" b="1">
                <a:latin typeface="Arial" charset="0"/>
              </a:rPr>
              <a:t>izbor i upotrebu zaštitnih sredstava,</a:t>
            </a:r>
          </a:p>
          <a:p>
            <a:pPr eaLnBrk="1" hangingPunct="1">
              <a:lnSpc>
                <a:spcPct val="80000"/>
              </a:lnSpc>
              <a:defRPr/>
            </a:pPr>
            <a:r>
              <a:rPr lang="hr-HR" sz="2000" b="1">
                <a:latin typeface="Arial" charset="0"/>
              </a:rPr>
              <a:t>sušenje, silažu i skladištenje,</a:t>
            </a:r>
          </a:p>
          <a:p>
            <a:pPr eaLnBrk="1" hangingPunct="1">
              <a:lnSpc>
                <a:spcPct val="80000"/>
              </a:lnSpc>
              <a:defRPr/>
            </a:pPr>
            <a:r>
              <a:rPr lang="hr-HR" sz="2000" b="1">
                <a:latin typeface="Arial" charset="0"/>
              </a:rPr>
              <a:t>transport sjemena,</a:t>
            </a:r>
          </a:p>
          <a:p>
            <a:pPr eaLnBrk="1" hangingPunct="1">
              <a:lnSpc>
                <a:spcPct val="80000"/>
              </a:lnSpc>
              <a:defRPr/>
            </a:pPr>
            <a:r>
              <a:rPr lang="hr-HR" sz="2000" b="1">
                <a:latin typeface="Arial" charset="0"/>
              </a:rPr>
              <a:t>zaštitu od požara,</a:t>
            </a:r>
          </a:p>
          <a:p>
            <a:pPr eaLnBrk="1" hangingPunct="1">
              <a:lnSpc>
                <a:spcPct val="80000"/>
              </a:lnSpc>
              <a:defRPr/>
            </a:pPr>
            <a:r>
              <a:rPr lang="hr-HR" sz="2000" b="1">
                <a:latin typeface="Arial" charset="0"/>
              </a:rPr>
              <a:t>zaštitu od bolesti i štetočina,</a:t>
            </a:r>
          </a:p>
          <a:p>
            <a:pPr eaLnBrk="1" hangingPunct="1">
              <a:lnSpc>
                <a:spcPct val="80000"/>
              </a:lnSpc>
              <a:defRPr/>
            </a:pPr>
            <a:r>
              <a:rPr lang="hr-HR" sz="2000" b="1">
                <a:latin typeface="Arial" charset="0"/>
              </a:rPr>
              <a:t>prekrivanje (plastenici),</a:t>
            </a:r>
          </a:p>
          <a:p>
            <a:pPr eaLnBrk="1" hangingPunct="1">
              <a:lnSpc>
                <a:spcPct val="80000"/>
              </a:lnSpc>
              <a:defRPr/>
            </a:pPr>
            <a:r>
              <a:rPr lang="hr-HR" sz="2000" b="1">
                <a:latin typeface="Arial" charset="0"/>
              </a:rPr>
              <a:t>utrapljivanje,</a:t>
            </a:r>
          </a:p>
          <a:p>
            <a:pPr eaLnBrk="1" hangingPunct="1">
              <a:lnSpc>
                <a:spcPct val="80000"/>
              </a:lnSpc>
              <a:defRPr/>
            </a:pPr>
            <a:r>
              <a:rPr lang="hr-HR" sz="2000" b="1">
                <a:latin typeface="Arial" charset="0"/>
              </a:rPr>
              <a:t>sušenje, konzervaciju, preradu,</a:t>
            </a:r>
          </a:p>
          <a:p>
            <a:pPr eaLnBrk="1" hangingPunct="1">
              <a:lnSpc>
                <a:spcPct val="80000"/>
              </a:lnSpc>
              <a:defRPr/>
            </a:pPr>
            <a:r>
              <a:rPr lang="hr-HR" sz="2000" b="1">
                <a:latin typeface="Arial" charset="0"/>
              </a:rPr>
              <a:t>dekontaminaciju i DDD.</a:t>
            </a: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     Nosioci ZiS su građani, državni organi i preduzeća u svim oblicima vlasništva.</a:t>
            </a:r>
          </a:p>
          <a:p>
            <a:pPr eaLnBrk="1" hangingPunct="1">
              <a:lnSpc>
                <a:spcPct val="80000"/>
              </a:lnSpc>
              <a:buFont typeface="Wingdings" pitchFamily="2" charset="2"/>
              <a:buNone/>
              <a:defRPr/>
            </a:pPr>
            <a:endParaRPr lang="en-US" sz="200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ZIS:t-7/41</a:t>
            </a:r>
            <a:endParaRPr lang="en-US" sz="1400">
              <a:latin typeface="Arial" charset="0"/>
            </a:endParaRPr>
          </a:p>
        </p:txBody>
      </p:sp>
      <p:sp>
        <p:nvSpPr>
          <p:cNvPr id="572419" name="Rectangle 3"/>
          <p:cNvSpPr>
            <a:spLocks noGrp="1" noChangeArrowheads="1"/>
          </p:cNvSpPr>
          <p:nvPr>
            <p:ph type="body" idx="1"/>
          </p:nvPr>
        </p:nvSpPr>
        <p:spPr>
          <a:xfrm>
            <a:off x="250825" y="765175"/>
            <a:ext cx="8713788" cy="6092825"/>
          </a:xfrm>
        </p:spPr>
        <p:txBody>
          <a:bodyPr/>
          <a:lstStyle/>
          <a:p>
            <a:pPr eaLnBrk="1" hangingPunct="1">
              <a:buFont typeface="Wingdings" pitchFamily="2" charset="2"/>
              <a:buNone/>
              <a:defRPr/>
            </a:pPr>
            <a:r>
              <a:rPr lang="hr-HR" sz="2000" b="1" dirty="0">
                <a:latin typeface="Arial" charset="0"/>
              </a:rPr>
              <a:t>                                         PROGRAMIRANJE ZiS</a:t>
            </a:r>
          </a:p>
          <a:p>
            <a:pPr eaLnBrk="1" hangingPunct="1">
              <a:defRPr/>
            </a:pPr>
            <a:r>
              <a:rPr lang="hr-HR" sz="2000" b="1" dirty="0">
                <a:latin typeface="Arial" charset="0"/>
              </a:rPr>
              <a:t>Programiranje  ZiS je zakonska obaveza i vrlo značajna funkcija sistema savremenih demokratskih država i integralni dio njihove sigurnosti.</a:t>
            </a:r>
          </a:p>
          <a:p>
            <a:pPr eaLnBrk="1" hangingPunct="1">
              <a:defRPr/>
            </a:pPr>
            <a:r>
              <a:rPr lang="hr-HR" sz="2000" b="1" dirty="0">
                <a:latin typeface="Arial" charset="0"/>
              </a:rPr>
              <a:t>Program ZiS na prijedlog Vlade donosi Parlament na 5 godina.</a:t>
            </a:r>
          </a:p>
        </p:txBody>
      </p:sp>
      <p:sp>
        <p:nvSpPr>
          <p:cNvPr id="161796" name="Text Box 4"/>
          <p:cNvSpPr txBox="1">
            <a:spLocks noChangeArrowheads="1"/>
          </p:cNvSpPr>
          <p:nvPr/>
        </p:nvSpPr>
        <p:spPr bwMode="auto">
          <a:xfrm>
            <a:off x="2339975" y="2924175"/>
            <a:ext cx="4464050" cy="425450"/>
          </a:xfrm>
          <a:prstGeom prst="rect">
            <a:avLst/>
          </a:prstGeom>
          <a:noFill/>
          <a:ln w="28575">
            <a:solidFill>
              <a:schemeClr val="tx1"/>
            </a:solidFill>
            <a:miter lim="800000"/>
            <a:headEnd/>
            <a:tailEnd/>
          </a:ln>
        </p:spPr>
        <p:txBody>
          <a:bodyPr>
            <a:spAutoFit/>
          </a:bodyPr>
          <a:lstStyle/>
          <a:p>
            <a:pPr algn="ctr"/>
            <a:r>
              <a:rPr lang="hr-HR" sz="2000" b="1"/>
              <a:t>PROGRAMIRANJE</a:t>
            </a:r>
            <a:endParaRPr lang="en-US" sz="2000" b="1"/>
          </a:p>
        </p:txBody>
      </p:sp>
      <p:sp>
        <p:nvSpPr>
          <p:cNvPr id="161797" name="Text Box 5"/>
          <p:cNvSpPr txBox="1">
            <a:spLocks noChangeArrowheads="1"/>
          </p:cNvSpPr>
          <p:nvPr/>
        </p:nvSpPr>
        <p:spPr bwMode="auto">
          <a:xfrm>
            <a:off x="611188" y="3716338"/>
            <a:ext cx="1944687" cy="730250"/>
          </a:xfrm>
          <a:prstGeom prst="rect">
            <a:avLst/>
          </a:prstGeom>
          <a:noFill/>
          <a:ln w="28575">
            <a:solidFill>
              <a:schemeClr val="tx1"/>
            </a:solidFill>
            <a:miter lim="800000"/>
            <a:headEnd/>
            <a:tailEnd/>
          </a:ln>
        </p:spPr>
        <p:txBody>
          <a:bodyPr>
            <a:spAutoFit/>
          </a:bodyPr>
          <a:lstStyle/>
          <a:p>
            <a:pPr algn="ctr"/>
            <a:r>
              <a:rPr lang="hr-HR" sz="2000" b="1"/>
              <a:t>CILJEVI I ZADACI</a:t>
            </a:r>
            <a:endParaRPr lang="en-US" sz="2000" b="1"/>
          </a:p>
        </p:txBody>
      </p:sp>
      <p:sp>
        <p:nvSpPr>
          <p:cNvPr id="161798" name="Text Box 6"/>
          <p:cNvSpPr txBox="1">
            <a:spLocks noChangeArrowheads="1"/>
          </p:cNvSpPr>
          <p:nvPr/>
        </p:nvSpPr>
        <p:spPr bwMode="auto">
          <a:xfrm>
            <a:off x="2916238" y="3719513"/>
            <a:ext cx="3168650" cy="425450"/>
          </a:xfrm>
          <a:prstGeom prst="rect">
            <a:avLst/>
          </a:prstGeom>
          <a:noFill/>
          <a:ln w="28575">
            <a:solidFill>
              <a:schemeClr val="tx1"/>
            </a:solidFill>
            <a:miter lim="800000"/>
            <a:headEnd/>
            <a:tailEnd/>
          </a:ln>
        </p:spPr>
        <p:txBody>
          <a:bodyPr>
            <a:spAutoFit/>
          </a:bodyPr>
          <a:lstStyle/>
          <a:p>
            <a:pPr algn="ctr"/>
            <a:r>
              <a:rPr lang="hr-HR" sz="2000"/>
              <a:t>POLITIKA RAZVOJA</a:t>
            </a:r>
            <a:endParaRPr lang="en-US" sz="2000"/>
          </a:p>
        </p:txBody>
      </p:sp>
      <p:sp>
        <p:nvSpPr>
          <p:cNvPr id="161799" name="Text Box 7"/>
          <p:cNvSpPr txBox="1">
            <a:spLocks noChangeArrowheads="1"/>
          </p:cNvSpPr>
          <p:nvPr/>
        </p:nvSpPr>
        <p:spPr bwMode="auto">
          <a:xfrm>
            <a:off x="6588125" y="3716338"/>
            <a:ext cx="2232025" cy="425450"/>
          </a:xfrm>
          <a:prstGeom prst="rect">
            <a:avLst/>
          </a:prstGeom>
          <a:noFill/>
          <a:ln w="28575">
            <a:solidFill>
              <a:schemeClr val="tx1"/>
            </a:solidFill>
            <a:miter lim="800000"/>
            <a:headEnd/>
            <a:tailEnd/>
          </a:ln>
        </p:spPr>
        <p:txBody>
          <a:bodyPr>
            <a:spAutoFit/>
          </a:bodyPr>
          <a:lstStyle/>
          <a:p>
            <a:pPr algn="ctr"/>
            <a:r>
              <a:rPr lang="hr-HR" sz="2000"/>
              <a:t>STRATEGIJA</a:t>
            </a:r>
            <a:endParaRPr lang="en-US" sz="2000"/>
          </a:p>
        </p:txBody>
      </p:sp>
      <p:sp>
        <p:nvSpPr>
          <p:cNvPr id="161800" name="Text Box 8"/>
          <p:cNvSpPr txBox="1">
            <a:spLocks noChangeArrowheads="1"/>
          </p:cNvSpPr>
          <p:nvPr/>
        </p:nvSpPr>
        <p:spPr bwMode="auto">
          <a:xfrm>
            <a:off x="539750" y="4733925"/>
            <a:ext cx="2016125" cy="730250"/>
          </a:xfrm>
          <a:prstGeom prst="rect">
            <a:avLst/>
          </a:prstGeom>
          <a:noFill/>
          <a:ln w="28575">
            <a:solidFill>
              <a:schemeClr val="tx1"/>
            </a:solidFill>
            <a:miter lim="800000"/>
            <a:headEnd/>
            <a:tailEnd/>
          </a:ln>
        </p:spPr>
        <p:txBody>
          <a:bodyPr>
            <a:spAutoFit/>
          </a:bodyPr>
          <a:lstStyle/>
          <a:p>
            <a:pPr algn="ctr"/>
            <a:r>
              <a:rPr lang="hr-HR" sz="2000"/>
              <a:t>PLANIRANJE</a:t>
            </a:r>
          </a:p>
          <a:p>
            <a:pPr algn="ctr"/>
            <a:r>
              <a:rPr lang="hr-HR" sz="2000"/>
              <a:t>ZIS</a:t>
            </a:r>
            <a:endParaRPr lang="en-US" sz="2000"/>
          </a:p>
        </p:txBody>
      </p:sp>
      <p:sp>
        <p:nvSpPr>
          <p:cNvPr id="161801" name="Text Box 9"/>
          <p:cNvSpPr txBox="1">
            <a:spLocks noChangeArrowheads="1"/>
          </p:cNvSpPr>
          <p:nvPr/>
        </p:nvSpPr>
        <p:spPr bwMode="auto">
          <a:xfrm>
            <a:off x="2895600" y="4733925"/>
            <a:ext cx="3213100" cy="1339850"/>
          </a:xfrm>
          <a:prstGeom prst="rect">
            <a:avLst/>
          </a:prstGeom>
          <a:noFill/>
          <a:ln w="28575">
            <a:solidFill>
              <a:schemeClr val="tx1"/>
            </a:solidFill>
            <a:miter lim="800000"/>
            <a:headEnd/>
            <a:tailEnd/>
          </a:ln>
        </p:spPr>
        <p:txBody>
          <a:bodyPr wrap="none">
            <a:spAutoFit/>
          </a:bodyPr>
          <a:lstStyle/>
          <a:p>
            <a:pPr algn="l"/>
            <a:r>
              <a:rPr lang="hr-HR" sz="2000"/>
              <a:t>-CILJEVI ZIS</a:t>
            </a:r>
          </a:p>
          <a:p>
            <a:pPr algn="l"/>
            <a:r>
              <a:rPr lang="hr-HR" sz="2000"/>
              <a:t>-NAČELA ZIS</a:t>
            </a:r>
          </a:p>
          <a:p>
            <a:pPr algn="l"/>
            <a:r>
              <a:rPr lang="hr-HR" sz="2000"/>
              <a:t>-PODRUČJA RAZVOJA ZIS</a:t>
            </a:r>
          </a:p>
          <a:p>
            <a:pPr algn="l"/>
            <a:r>
              <a:rPr lang="hr-HR" sz="2000"/>
              <a:t>-IMPLEMENTACIJA</a:t>
            </a:r>
            <a:endParaRPr lang="en-US" sz="2000"/>
          </a:p>
        </p:txBody>
      </p:sp>
      <p:sp>
        <p:nvSpPr>
          <p:cNvPr id="161802" name="Text Box 10"/>
          <p:cNvSpPr txBox="1">
            <a:spLocks noChangeArrowheads="1"/>
          </p:cNvSpPr>
          <p:nvPr/>
        </p:nvSpPr>
        <p:spPr bwMode="auto">
          <a:xfrm>
            <a:off x="6567488" y="4733925"/>
            <a:ext cx="2252662" cy="1949450"/>
          </a:xfrm>
          <a:prstGeom prst="rect">
            <a:avLst/>
          </a:prstGeom>
          <a:noFill/>
          <a:ln w="28575">
            <a:solidFill>
              <a:schemeClr val="tx1"/>
            </a:solidFill>
            <a:miter lim="800000"/>
            <a:headEnd/>
            <a:tailEnd/>
          </a:ln>
        </p:spPr>
        <p:txBody>
          <a:bodyPr>
            <a:spAutoFit/>
          </a:bodyPr>
          <a:lstStyle/>
          <a:p>
            <a:pPr algn="l"/>
            <a:r>
              <a:rPr lang="hr-HR" sz="2000"/>
              <a:t>-PREVENCIJA</a:t>
            </a:r>
          </a:p>
          <a:p>
            <a:pPr algn="l"/>
            <a:r>
              <a:rPr lang="hr-HR" sz="2000"/>
              <a:t>-UBLAŽAVANJE</a:t>
            </a:r>
          </a:p>
          <a:p>
            <a:pPr algn="l"/>
            <a:r>
              <a:rPr lang="hr-HR" sz="2000"/>
              <a:t>-PRIPRAVNOST</a:t>
            </a:r>
          </a:p>
          <a:p>
            <a:pPr algn="l"/>
            <a:r>
              <a:rPr lang="hr-HR" sz="2000"/>
              <a:t>-ODGOVOR</a:t>
            </a:r>
          </a:p>
          <a:p>
            <a:pPr algn="l"/>
            <a:r>
              <a:rPr lang="hr-HR" sz="2000"/>
              <a:t>-OPORAVAK I</a:t>
            </a:r>
          </a:p>
          <a:p>
            <a:pPr algn="l"/>
            <a:r>
              <a:rPr lang="hr-HR" sz="2000"/>
              <a:t>-RAZVOJ</a:t>
            </a:r>
            <a:endParaRPr lang="en-US" sz="200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ZIS:t-7/42</a:t>
            </a:r>
            <a:endParaRPr lang="en-US" sz="1400">
              <a:latin typeface="Arial" charset="0"/>
            </a:endParaRPr>
          </a:p>
        </p:txBody>
      </p:sp>
      <p:sp>
        <p:nvSpPr>
          <p:cNvPr id="573443" name="Rectangle 3"/>
          <p:cNvSpPr>
            <a:spLocks noGrp="1" noChangeArrowheads="1"/>
          </p:cNvSpPr>
          <p:nvPr>
            <p:ph type="body" idx="1"/>
          </p:nvPr>
        </p:nvSpPr>
        <p:spPr>
          <a:xfrm>
            <a:off x="457200" y="620713"/>
            <a:ext cx="8229600" cy="6237287"/>
          </a:xfrm>
        </p:spPr>
        <p:txBody>
          <a:bodyPr/>
          <a:lstStyle/>
          <a:p>
            <a:pPr eaLnBrk="1" hangingPunct="1">
              <a:buFont typeface="Wingdings" pitchFamily="2" charset="2"/>
              <a:buNone/>
              <a:defRPr/>
            </a:pPr>
            <a:r>
              <a:rPr lang="hr-HR" sz="2800" b="1" dirty="0">
                <a:latin typeface="Arial" charset="0"/>
              </a:rPr>
              <a:t>    </a:t>
            </a:r>
            <a:r>
              <a:rPr lang="hr-HR" sz="2000" b="1" dirty="0">
                <a:latin typeface="Arial" charset="0"/>
              </a:rPr>
              <a:t>Na osnovu čl.23. Zakona o ZiS...(„Službene novine FBiH,broj: 39/03 i 22/06) Parlament FBiH na sjednici Predstavničkog doma od____ 2007. godine i sjednici Doma naroda od ____2007. god, donio je,</a:t>
            </a:r>
          </a:p>
          <a:p>
            <a:pPr eaLnBrk="1" hangingPunct="1">
              <a:buFont typeface="Wingdings" pitchFamily="2" charset="2"/>
              <a:buNone/>
              <a:defRPr/>
            </a:pPr>
            <a:endParaRPr lang="hr-HR" sz="2000" b="1" dirty="0">
              <a:latin typeface="Arial" charset="0"/>
            </a:endParaRPr>
          </a:p>
          <a:p>
            <a:pPr eaLnBrk="1" hangingPunct="1">
              <a:buFont typeface="Wingdings" pitchFamily="2" charset="2"/>
              <a:buNone/>
              <a:defRPr/>
            </a:pPr>
            <a:r>
              <a:rPr lang="hr-HR" sz="2000" b="1" dirty="0">
                <a:latin typeface="Arial" charset="0"/>
              </a:rPr>
              <a:t>                              PROGRAM RAZVOJA </a:t>
            </a:r>
          </a:p>
          <a:p>
            <a:pPr eaLnBrk="1" hangingPunct="1">
              <a:buFont typeface="Wingdings" pitchFamily="2" charset="2"/>
              <a:buNone/>
              <a:defRPr/>
            </a:pPr>
            <a:r>
              <a:rPr lang="hr-HR" sz="2000" b="1" dirty="0">
                <a:latin typeface="Arial" charset="0"/>
              </a:rPr>
              <a:t>    ZAŠTITE I SPAŠAVANJA LJUDI I MATERIJALNIH DOBARA OD PRIRODNIH I DRUGIH   NESREĆA   U    </a:t>
            </a:r>
          </a:p>
          <a:p>
            <a:pPr eaLnBrk="1" hangingPunct="1">
              <a:buFont typeface="Wingdings" pitchFamily="2" charset="2"/>
              <a:buNone/>
              <a:defRPr/>
            </a:pPr>
            <a:r>
              <a:rPr lang="hr-HR" sz="2000" b="1" dirty="0">
                <a:latin typeface="Arial" charset="0"/>
              </a:rPr>
              <a:t>                  FBiH ZA PERIOD 20__.- 20__.G</a:t>
            </a:r>
          </a:p>
          <a:p>
            <a:pPr eaLnBrk="1" hangingPunct="1">
              <a:buFont typeface="Wingdings" pitchFamily="2" charset="2"/>
              <a:buNone/>
              <a:defRPr/>
            </a:pPr>
            <a:r>
              <a:rPr lang="hr-HR" sz="2000" b="1" dirty="0">
                <a:latin typeface="Arial" charset="0"/>
              </a:rPr>
              <a:t>                                      I</a:t>
            </a:r>
          </a:p>
          <a:p>
            <a:pPr eaLnBrk="1" hangingPunct="1">
              <a:buFont typeface="Wingdings" pitchFamily="2" charset="2"/>
              <a:buNone/>
              <a:defRPr/>
            </a:pPr>
            <a:r>
              <a:rPr lang="hr-HR" sz="2000" b="1" dirty="0">
                <a:latin typeface="Arial" charset="0"/>
              </a:rPr>
              <a:t>     Cilj Programa je unaprjeđenje provedbe Zakona o zaštiti i spašavanju ljudi i materijalnih dobara od prir i drugih nesreća.</a:t>
            </a:r>
          </a:p>
          <a:p>
            <a:pPr eaLnBrk="1" hangingPunct="1">
              <a:buFont typeface="Wingdings" pitchFamily="2" charset="2"/>
              <a:buNone/>
              <a:defRPr/>
            </a:pPr>
            <a:r>
              <a:rPr lang="hr-HR" sz="2000" b="1" dirty="0">
                <a:latin typeface="Arial" charset="0"/>
              </a:rPr>
              <a:t>                                     II</a:t>
            </a:r>
          </a:p>
          <a:p>
            <a:pPr eaLnBrk="1" hangingPunct="1">
              <a:buFont typeface="Wingdings" pitchFamily="2" charset="2"/>
              <a:buNone/>
              <a:defRPr/>
            </a:pPr>
            <a:r>
              <a:rPr lang="hr-HR" sz="2000" b="1" dirty="0">
                <a:latin typeface="Arial" charset="0"/>
              </a:rPr>
              <a:t>     Sadržaj Programa:</a:t>
            </a:r>
          </a:p>
          <a:p>
            <a:pPr eaLnBrk="1" hangingPunct="1">
              <a:buFont typeface="Wingdings" pitchFamily="2" charset="2"/>
              <a:buNone/>
              <a:defRPr/>
            </a:pPr>
            <a:r>
              <a:rPr lang="hr-HR" sz="2000" b="1" dirty="0">
                <a:latin typeface="Arial" charset="0"/>
              </a:rPr>
              <a:t>          1)Politika razvoja zaštite i spašavanja,</a:t>
            </a:r>
          </a:p>
          <a:p>
            <a:pPr eaLnBrk="1" hangingPunct="1">
              <a:buFont typeface="Wingdings" pitchFamily="2" charset="2"/>
              <a:buNone/>
              <a:defRPr/>
            </a:pPr>
            <a:r>
              <a:rPr lang="hr-HR" sz="2000" b="1" dirty="0">
                <a:latin typeface="Arial" charset="0"/>
              </a:rPr>
              <a:t>          2)Strateški pravci razvoja ZiS sa akcijskim pl.razvoja,</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ZIS:t-7/43</a:t>
            </a:r>
            <a:endParaRPr lang="en-US" sz="1400">
              <a:latin typeface="Arial" charset="0"/>
            </a:endParaRPr>
          </a:p>
        </p:txBody>
      </p:sp>
      <p:sp>
        <p:nvSpPr>
          <p:cNvPr id="574467" name="Rectangle 3"/>
          <p:cNvSpPr>
            <a:spLocks noGrp="1" noChangeArrowheads="1"/>
          </p:cNvSpPr>
          <p:nvPr>
            <p:ph type="body" idx="1"/>
          </p:nvPr>
        </p:nvSpPr>
        <p:spPr>
          <a:xfrm>
            <a:off x="457200" y="620713"/>
            <a:ext cx="8229600" cy="6237287"/>
          </a:xfrm>
        </p:spPr>
        <p:txBody>
          <a:bodyPr/>
          <a:lstStyle/>
          <a:p>
            <a:pPr eaLnBrk="1" hangingPunct="1">
              <a:lnSpc>
                <a:spcPct val="80000"/>
              </a:lnSpc>
              <a:buFont typeface="Wingdings" pitchFamily="2" charset="2"/>
              <a:buNone/>
              <a:defRPr/>
            </a:pPr>
            <a:r>
              <a:rPr lang="hr-HR" sz="800" b="1" dirty="0">
                <a:latin typeface="Arial" charset="0"/>
              </a:rPr>
              <a:t>  </a:t>
            </a:r>
          </a:p>
          <a:p>
            <a:pPr eaLnBrk="1" hangingPunct="1">
              <a:lnSpc>
                <a:spcPct val="80000"/>
              </a:lnSpc>
              <a:buFont typeface="Wingdings" pitchFamily="2" charset="2"/>
              <a:buNone/>
              <a:defRPr/>
            </a:pPr>
            <a:r>
              <a:rPr lang="hr-HR" sz="800" b="1" dirty="0">
                <a:latin typeface="Arial" charset="0"/>
              </a:rPr>
              <a:t>                                                                               </a:t>
            </a:r>
            <a:r>
              <a:rPr lang="hr-HR" sz="1600" b="1" dirty="0">
                <a:latin typeface="Arial" charset="0"/>
              </a:rPr>
              <a:t>III</a:t>
            </a:r>
          </a:p>
          <a:p>
            <a:pPr eaLnBrk="1" hangingPunct="1">
              <a:lnSpc>
                <a:spcPct val="80000"/>
              </a:lnSpc>
              <a:defRPr/>
            </a:pPr>
            <a:r>
              <a:rPr lang="hr-HR" sz="1600" b="1" dirty="0">
                <a:latin typeface="Arial" charset="0"/>
              </a:rPr>
              <a:t>      Strateški pravci razvoja ZiS sa akcijskim planovima realizacije:                                                      </a:t>
            </a:r>
          </a:p>
          <a:p>
            <a:pPr eaLnBrk="1" hangingPunct="1">
              <a:lnSpc>
                <a:spcPct val="80000"/>
              </a:lnSpc>
              <a:defRPr/>
            </a:pPr>
            <a:r>
              <a:rPr lang="hr-HR" sz="1600" b="1" dirty="0">
                <a:latin typeface="Arial" charset="0"/>
              </a:rPr>
              <a:t>      1.UVOD</a:t>
            </a:r>
          </a:p>
          <a:p>
            <a:pPr eaLnBrk="1" hangingPunct="1">
              <a:lnSpc>
                <a:spcPct val="80000"/>
              </a:lnSpc>
              <a:defRPr/>
            </a:pPr>
            <a:r>
              <a:rPr lang="hr-HR" sz="1600" b="1" dirty="0">
                <a:latin typeface="Arial" charset="0"/>
              </a:rPr>
              <a:t>      2.POSTOJEĆE STANJE,</a:t>
            </a:r>
          </a:p>
          <a:p>
            <a:pPr eaLnBrk="1" hangingPunct="1">
              <a:lnSpc>
                <a:spcPct val="80000"/>
              </a:lnSpc>
              <a:defRPr/>
            </a:pPr>
            <a:r>
              <a:rPr lang="hr-HR" sz="1600" b="1" dirty="0">
                <a:latin typeface="Arial" charset="0"/>
              </a:rPr>
              <a:t>      3.PODRUČJA RAZVOJA:</a:t>
            </a:r>
          </a:p>
          <a:p>
            <a:pPr eaLnBrk="1" hangingPunct="1">
              <a:lnSpc>
                <a:spcPct val="80000"/>
              </a:lnSpc>
              <a:defRPr/>
            </a:pPr>
            <a:r>
              <a:rPr lang="hr-HR" sz="1600" b="1" dirty="0">
                <a:latin typeface="Arial" charset="0"/>
              </a:rPr>
              <a:t>          a)prevencija i ublažavanje,</a:t>
            </a:r>
          </a:p>
          <a:p>
            <a:pPr eaLnBrk="1" hangingPunct="1">
              <a:lnSpc>
                <a:spcPct val="80000"/>
              </a:lnSpc>
              <a:defRPr/>
            </a:pPr>
            <a:r>
              <a:rPr lang="hr-HR" sz="1600" b="1" dirty="0">
                <a:latin typeface="Arial" charset="0"/>
              </a:rPr>
              <a:t>          b)pripravnost/spremnost,</a:t>
            </a:r>
          </a:p>
          <a:p>
            <a:pPr eaLnBrk="1" hangingPunct="1">
              <a:lnSpc>
                <a:spcPct val="80000"/>
              </a:lnSpc>
              <a:defRPr/>
            </a:pPr>
            <a:r>
              <a:rPr lang="hr-HR" sz="1600" b="1" dirty="0">
                <a:latin typeface="Arial" charset="0"/>
              </a:rPr>
              <a:t>          c)odgovor,</a:t>
            </a:r>
          </a:p>
          <a:p>
            <a:pPr eaLnBrk="1" hangingPunct="1">
              <a:lnSpc>
                <a:spcPct val="80000"/>
              </a:lnSpc>
              <a:defRPr/>
            </a:pPr>
            <a:r>
              <a:rPr lang="hr-HR" sz="1600" b="1" dirty="0">
                <a:latin typeface="Arial" charset="0"/>
              </a:rPr>
              <a:t>          d)oporavak.</a:t>
            </a:r>
          </a:p>
          <a:p>
            <a:pPr eaLnBrk="1" hangingPunct="1">
              <a:lnSpc>
                <a:spcPct val="80000"/>
              </a:lnSpc>
              <a:defRPr/>
            </a:pPr>
            <a:r>
              <a:rPr lang="hr-HR" sz="1600" b="1" dirty="0">
                <a:latin typeface="Arial" charset="0"/>
              </a:rPr>
              <a:t>       4.PROVEDBA,</a:t>
            </a:r>
          </a:p>
          <a:p>
            <a:pPr eaLnBrk="1" hangingPunct="1">
              <a:lnSpc>
                <a:spcPct val="80000"/>
              </a:lnSpc>
              <a:defRPr/>
            </a:pPr>
            <a:r>
              <a:rPr lang="hr-HR" sz="1600" b="1" dirty="0">
                <a:latin typeface="Arial" charset="0"/>
              </a:rPr>
              <a:t>       5.AKCIJSKI PLAN.</a:t>
            </a:r>
          </a:p>
          <a:p>
            <a:pPr eaLnBrk="1" hangingPunct="1">
              <a:lnSpc>
                <a:spcPct val="80000"/>
              </a:lnSpc>
              <a:buFont typeface="Wingdings" pitchFamily="2" charset="2"/>
              <a:buNone/>
              <a:defRPr/>
            </a:pPr>
            <a:r>
              <a:rPr lang="hr-HR" sz="1600" b="1" dirty="0">
                <a:latin typeface="Arial" charset="0"/>
              </a:rPr>
              <a:t>                                      IV</a:t>
            </a:r>
          </a:p>
          <a:p>
            <a:pPr eaLnBrk="1" hangingPunct="1">
              <a:lnSpc>
                <a:spcPct val="80000"/>
              </a:lnSpc>
              <a:defRPr/>
            </a:pPr>
            <a:r>
              <a:rPr lang="hr-HR" sz="1600" b="1" dirty="0">
                <a:latin typeface="Arial" charset="0"/>
              </a:rPr>
              <a:t>Posebni dokument  o stanju razvoja zaštite i spašavanja i načinu realizacije zadataka iz Programa razvoja u pojedinim oblastima:</a:t>
            </a:r>
          </a:p>
          <a:p>
            <a:pPr eaLnBrk="1" hangingPunct="1">
              <a:lnSpc>
                <a:spcPct val="80000"/>
              </a:lnSpc>
              <a:defRPr/>
            </a:pPr>
            <a:r>
              <a:rPr lang="hr-HR" sz="1600" b="1" dirty="0">
                <a:latin typeface="Arial" charset="0"/>
              </a:rPr>
              <a:t>         1.Zaključci iz Procjene ugroženosti FBiH,</a:t>
            </a:r>
          </a:p>
          <a:p>
            <a:pPr eaLnBrk="1" hangingPunct="1">
              <a:lnSpc>
                <a:spcPct val="80000"/>
              </a:lnSpc>
              <a:defRPr/>
            </a:pPr>
            <a:r>
              <a:rPr lang="hr-HR" sz="1600" b="1" dirty="0">
                <a:latin typeface="Arial" charset="0"/>
              </a:rPr>
              <a:t>         2.Podaci o organizir CZ i dostignuti stepen ZiS od prirodnih i dr nesreća,</a:t>
            </a:r>
          </a:p>
          <a:p>
            <a:pPr eaLnBrk="1" hangingPunct="1">
              <a:lnSpc>
                <a:spcPct val="80000"/>
              </a:lnSpc>
              <a:defRPr/>
            </a:pPr>
            <a:r>
              <a:rPr lang="hr-HR" sz="1600" b="1" dirty="0">
                <a:latin typeface="Arial" charset="0"/>
              </a:rPr>
              <a:t>         3.Planske, preventivne mjere ZiS,</a:t>
            </a:r>
          </a:p>
          <a:p>
            <a:pPr eaLnBrk="1" hangingPunct="1">
              <a:lnSpc>
                <a:spcPct val="80000"/>
              </a:lnSpc>
              <a:defRPr/>
            </a:pPr>
            <a:r>
              <a:rPr lang="hr-HR" sz="1600" b="1" dirty="0">
                <a:latin typeface="Arial" charset="0"/>
              </a:rPr>
              <a:t>         4.Osnovni  ciljevi i zadaci i način ostvarivanja ZiS sa Smjernicama za organiziranje snaga i sredstava ZiS,</a:t>
            </a:r>
          </a:p>
          <a:p>
            <a:pPr eaLnBrk="1" hangingPunct="1">
              <a:lnSpc>
                <a:spcPct val="80000"/>
              </a:lnSpc>
              <a:defRPr/>
            </a:pPr>
            <a:r>
              <a:rPr lang="hr-HR" sz="1600" b="1" dirty="0">
                <a:latin typeface="Arial" charset="0"/>
              </a:rPr>
              <a:t>         5.Osnove za izradu Programa obuke i osposobljav za zaštitu i spašavanje,</a:t>
            </a:r>
          </a:p>
          <a:p>
            <a:pPr eaLnBrk="1" hangingPunct="1">
              <a:lnSpc>
                <a:spcPct val="80000"/>
              </a:lnSpc>
              <a:defRPr/>
            </a:pPr>
            <a:r>
              <a:rPr lang="hr-HR" sz="1600" b="1" dirty="0">
                <a:latin typeface="Arial" charset="0"/>
              </a:rPr>
              <a:t>         6.Smjernice za istraživačku i razvojnu</a:t>
            </a:r>
            <a:r>
              <a:rPr lang="hr-HR" sz="1600" dirty="0">
                <a:latin typeface="Arial" charset="0"/>
              </a:rPr>
              <a:t> </a:t>
            </a:r>
            <a:r>
              <a:rPr lang="en-GB" sz="1600" b="1" dirty="0" err="1">
                <a:latin typeface="Arial" charset="0"/>
              </a:rPr>
              <a:t>djelatnost</a:t>
            </a:r>
            <a:r>
              <a:rPr lang="en-GB" sz="1600" b="1" dirty="0">
                <a:latin typeface="Arial" charset="0"/>
              </a:rPr>
              <a:t> </a:t>
            </a:r>
            <a:r>
              <a:rPr lang="en-GB" sz="1600" b="1" dirty="0" err="1">
                <a:latin typeface="Arial" charset="0"/>
              </a:rPr>
              <a:t>od</a:t>
            </a:r>
            <a:r>
              <a:rPr lang="en-GB" sz="1600" b="1" dirty="0">
                <a:latin typeface="Arial" charset="0"/>
              </a:rPr>
              <a:t> </a:t>
            </a:r>
            <a:r>
              <a:rPr lang="en-GB" sz="1600" b="1" dirty="0" err="1">
                <a:latin typeface="Arial" charset="0"/>
              </a:rPr>
              <a:t>značaja</a:t>
            </a:r>
            <a:r>
              <a:rPr lang="en-GB" sz="1600" b="1" dirty="0">
                <a:latin typeface="Arial" charset="0"/>
              </a:rPr>
              <a:t> </a:t>
            </a:r>
            <a:r>
              <a:rPr lang="en-GB" sz="1600" b="1" dirty="0" err="1">
                <a:latin typeface="Arial" charset="0"/>
              </a:rPr>
              <a:t>za</a:t>
            </a:r>
            <a:r>
              <a:rPr lang="en-GB" sz="1600" b="1" dirty="0">
                <a:latin typeface="Arial" charset="0"/>
              </a:rPr>
              <a:t> </a:t>
            </a:r>
            <a:r>
              <a:rPr lang="en-GB" sz="1600" b="1" dirty="0" err="1">
                <a:latin typeface="Arial" charset="0"/>
              </a:rPr>
              <a:t>ZiS</a:t>
            </a:r>
            <a:r>
              <a:rPr lang="en-GB" sz="1600" b="1" dirty="0">
                <a:latin typeface="Arial" charset="0"/>
              </a:rPr>
              <a:t>,</a:t>
            </a:r>
          </a:p>
          <a:p>
            <a:pPr eaLnBrk="1" hangingPunct="1">
              <a:lnSpc>
                <a:spcPct val="80000"/>
              </a:lnSpc>
              <a:defRPr/>
            </a:pPr>
            <a:r>
              <a:rPr lang="en-GB" sz="1600" b="1" dirty="0">
                <a:latin typeface="Arial" charset="0"/>
              </a:rPr>
              <a:t>         7.Pregled </a:t>
            </a:r>
            <a:r>
              <a:rPr lang="en-GB" sz="1600" b="1" dirty="0" err="1">
                <a:latin typeface="Arial" charset="0"/>
              </a:rPr>
              <a:t>očekivanih</a:t>
            </a:r>
            <a:r>
              <a:rPr lang="en-GB" sz="1600" b="1" dirty="0">
                <a:latin typeface="Arial" charset="0"/>
              </a:rPr>
              <a:t> </a:t>
            </a:r>
            <a:r>
              <a:rPr lang="en-GB" sz="1600" b="1" dirty="0" err="1">
                <a:latin typeface="Arial" charset="0"/>
              </a:rPr>
              <a:t>troškova</a:t>
            </a:r>
            <a:r>
              <a:rPr lang="en-GB" sz="1600" b="1" dirty="0">
                <a:latin typeface="Arial" charset="0"/>
              </a:rPr>
              <a:t>  </a:t>
            </a:r>
            <a:r>
              <a:rPr lang="en-GB" sz="1600" b="1" dirty="0" err="1">
                <a:latin typeface="Arial" charset="0"/>
              </a:rPr>
              <a:t>sa</a:t>
            </a:r>
            <a:r>
              <a:rPr lang="en-GB" sz="1600" b="1" dirty="0">
                <a:latin typeface="Arial" charset="0"/>
              </a:rPr>
              <a:t> </a:t>
            </a:r>
            <a:r>
              <a:rPr lang="en-GB" sz="1600" b="1" dirty="0" err="1">
                <a:latin typeface="Arial" charset="0"/>
              </a:rPr>
              <a:t>izvorima</a:t>
            </a:r>
            <a:r>
              <a:rPr lang="en-GB" sz="1600" b="1" dirty="0">
                <a:latin typeface="Arial" charset="0"/>
              </a:rPr>
              <a:t> </a:t>
            </a:r>
            <a:r>
              <a:rPr lang="en-GB" sz="1600" b="1" dirty="0" err="1">
                <a:latin typeface="Arial" charset="0"/>
              </a:rPr>
              <a:t>finansiranja</a:t>
            </a:r>
            <a:r>
              <a:rPr lang="en-GB" sz="1600" b="1" dirty="0">
                <a:latin typeface="Arial" charset="0"/>
              </a:rPr>
              <a:t>,</a:t>
            </a:r>
          </a:p>
          <a:p>
            <a:pPr eaLnBrk="1" hangingPunct="1">
              <a:lnSpc>
                <a:spcPct val="80000"/>
              </a:lnSpc>
              <a:defRPr/>
            </a:pPr>
            <a:r>
              <a:rPr lang="hr-HR" sz="1600" b="1" dirty="0">
                <a:latin typeface="Arial" charset="0"/>
              </a:rPr>
              <a:t>   </a:t>
            </a:r>
            <a:r>
              <a:rPr lang="en-GB" sz="1600" b="1" dirty="0">
                <a:latin typeface="Arial" charset="0"/>
              </a:rPr>
              <a:t>                              V</a:t>
            </a:r>
          </a:p>
          <a:p>
            <a:pPr eaLnBrk="1" hangingPunct="1">
              <a:lnSpc>
                <a:spcPct val="80000"/>
              </a:lnSpc>
              <a:defRPr/>
            </a:pPr>
            <a:r>
              <a:rPr lang="en-GB" sz="1600" b="1" dirty="0">
                <a:latin typeface="Arial" charset="0"/>
              </a:rPr>
              <a:t>         </a:t>
            </a:r>
            <a:r>
              <a:rPr lang="en-GB" sz="1600" b="1" dirty="0" err="1">
                <a:latin typeface="Arial" charset="0"/>
              </a:rPr>
              <a:t>Završni</a:t>
            </a:r>
            <a:r>
              <a:rPr lang="en-GB" sz="1600" b="1" dirty="0">
                <a:latin typeface="Arial" charset="0"/>
              </a:rPr>
              <a:t> </a:t>
            </a:r>
            <a:r>
              <a:rPr lang="en-GB" sz="1600" b="1" dirty="0" err="1">
                <a:latin typeface="Arial" charset="0"/>
              </a:rPr>
              <a:t>dio</a:t>
            </a:r>
            <a:r>
              <a:rPr lang="en-GB" sz="1600" b="1" dirty="0">
                <a:latin typeface="Arial" charset="0"/>
              </a:rPr>
              <a:t>.</a:t>
            </a:r>
          </a:p>
          <a:p>
            <a:pPr eaLnBrk="1" hangingPunct="1">
              <a:lnSpc>
                <a:spcPct val="80000"/>
              </a:lnSpc>
              <a:defRPr/>
            </a:pPr>
            <a:r>
              <a:rPr lang="en-GB" sz="1600" b="1" dirty="0">
                <a:solidFill>
                  <a:srgbClr val="FF0000"/>
                </a:solidFill>
                <a:latin typeface="Arial" charset="0"/>
              </a:rPr>
              <a:t>(Program je </a:t>
            </a:r>
            <a:r>
              <a:rPr lang="en-GB" sz="1600" b="1" dirty="0" err="1">
                <a:solidFill>
                  <a:srgbClr val="FF0000"/>
                </a:solidFill>
                <a:latin typeface="Arial" charset="0"/>
              </a:rPr>
              <a:t>objavljen</a:t>
            </a:r>
            <a:r>
              <a:rPr lang="en-GB" sz="1600" b="1" dirty="0">
                <a:solidFill>
                  <a:srgbClr val="FF0000"/>
                </a:solidFill>
                <a:latin typeface="Arial" charset="0"/>
              </a:rPr>
              <a:t> u </a:t>
            </a:r>
            <a:r>
              <a:rPr lang="en-GB" sz="1600" b="1" dirty="0" err="1">
                <a:solidFill>
                  <a:srgbClr val="FF0000"/>
                </a:solidFill>
                <a:latin typeface="Arial" charset="0"/>
              </a:rPr>
              <a:t>Sl.novinama</a:t>
            </a:r>
            <a:r>
              <a:rPr lang="en-GB" sz="1600" b="1" dirty="0">
                <a:solidFill>
                  <a:srgbClr val="FF0000"/>
                </a:solidFill>
                <a:latin typeface="Arial" charset="0"/>
              </a:rPr>
              <a:t> </a:t>
            </a:r>
            <a:r>
              <a:rPr lang="en-GB" sz="1600" b="1" dirty="0" err="1">
                <a:solidFill>
                  <a:srgbClr val="FF0000"/>
                </a:solidFill>
                <a:latin typeface="Arial" charset="0"/>
              </a:rPr>
              <a:t>FBiH</a:t>
            </a:r>
            <a:r>
              <a:rPr lang="en-GB" sz="1600" b="1" dirty="0">
                <a:solidFill>
                  <a:srgbClr val="FF0000"/>
                </a:solidFill>
                <a:latin typeface="Arial" charset="0"/>
              </a:rPr>
              <a:t>, </a:t>
            </a:r>
            <a:r>
              <a:rPr lang="en-GB" sz="1600" b="1" dirty="0" err="1">
                <a:solidFill>
                  <a:srgbClr val="FF0000"/>
                </a:solidFill>
                <a:latin typeface="Arial" charset="0"/>
              </a:rPr>
              <a:t>broj</a:t>
            </a:r>
            <a:r>
              <a:rPr lang="en-GB" sz="1600" b="1" dirty="0">
                <a:solidFill>
                  <a:srgbClr val="FF0000"/>
                </a:solidFill>
                <a:latin typeface="Arial" charset="0"/>
              </a:rPr>
              <a:t>:</a:t>
            </a:r>
            <a:r>
              <a:rPr lang="bs-Latn-BA" sz="1600" b="1" dirty="0">
                <a:solidFill>
                  <a:srgbClr val="FF0000"/>
                </a:solidFill>
                <a:latin typeface="Arial" charset="0"/>
              </a:rPr>
              <a:t> </a:t>
            </a:r>
            <a:r>
              <a:rPr lang="en-GB" sz="1600" b="1" dirty="0">
                <a:solidFill>
                  <a:srgbClr val="FF0000"/>
                </a:solidFill>
                <a:latin typeface="Arial" charset="0"/>
              </a:rPr>
              <a:t>92/07  </a:t>
            </a:r>
            <a:r>
              <a:rPr lang="en-GB" sz="1600" b="1" dirty="0" err="1">
                <a:solidFill>
                  <a:srgbClr val="FF0000"/>
                </a:solidFill>
                <a:latin typeface="Arial" charset="0"/>
              </a:rPr>
              <a:t>od</a:t>
            </a:r>
            <a:r>
              <a:rPr lang="en-GB" sz="1600" b="1" dirty="0">
                <a:solidFill>
                  <a:srgbClr val="FF0000"/>
                </a:solidFill>
                <a:latin typeface="Arial" charset="0"/>
              </a:rPr>
              <a:t> 19.12.2007.g.)</a:t>
            </a:r>
            <a:endParaRPr lang="hr-HR" sz="1600" b="1" dirty="0">
              <a:solidFill>
                <a:srgbClr val="FF0000"/>
              </a:solidFill>
              <a:latin typeface="Arial" charset="0"/>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ZIS:t-9/1</a:t>
            </a:r>
            <a:endParaRPr lang="en-US" sz="1400">
              <a:latin typeface="Arial" charset="0"/>
            </a:endParaRPr>
          </a:p>
        </p:txBody>
      </p:sp>
      <p:sp>
        <p:nvSpPr>
          <p:cNvPr id="578563" name="Rectangle 3"/>
          <p:cNvSpPr>
            <a:spLocks noGrp="1" noChangeArrowheads="1"/>
          </p:cNvSpPr>
          <p:nvPr>
            <p:ph type="body" idx="1"/>
          </p:nvPr>
        </p:nvSpPr>
        <p:spPr>
          <a:xfrm>
            <a:off x="457200" y="620713"/>
            <a:ext cx="8229600" cy="6237287"/>
          </a:xfrm>
        </p:spPr>
        <p:txBody>
          <a:bodyPr/>
          <a:lstStyle/>
          <a:p>
            <a:pPr eaLnBrk="1" hangingPunct="1">
              <a:buFont typeface="Wingdings" pitchFamily="2" charset="2"/>
              <a:buNone/>
              <a:defRPr/>
            </a:pPr>
            <a:r>
              <a:rPr lang="hr-HR" b="1" dirty="0">
                <a:latin typeface="Arial" charset="0"/>
              </a:rPr>
              <a:t>       P I T A N J A</a:t>
            </a:r>
          </a:p>
          <a:p>
            <a:pPr eaLnBrk="1" hangingPunct="1">
              <a:buFont typeface="Wingdings" pitchFamily="2" charset="2"/>
              <a:buNone/>
              <a:defRPr/>
            </a:pPr>
            <a:r>
              <a:rPr lang="hr-HR" b="1" dirty="0">
                <a:latin typeface="Arial" charset="0"/>
              </a:rPr>
              <a:t>   1.Općenito o civilno–vojnim odnosima:</a:t>
            </a:r>
          </a:p>
          <a:p>
            <a:pPr eaLnBrk="1" hangingPunct="1">
              <a:buFont typeface="Wingdings" pitchFamily="2" charset="2"/>
              <a:buNone/>
              <a:defRPr/>
            </a:pPr>
            <a:r>
              <a:rPr lang="hr-HR" b="1" dirty="0">
                <a:latin typeface="Arial" charset="0"/>
              </a:rPr>
              <a:t>       a/ OS BiH u funkciji pružanja pomoći</a:t>
            </a:r>
          </a:p>
          <a:p>
            <a:pPr eaLnBrk="1" hangingPunct="1">
              <a:buFont typeface="Wingdings" pitchFamily="2" charset="2"/>
              <a:buNone/>
              <a:defRPr/>
            </a:pPr>
            <a:r>
              <a:rPr lang="hr-HR" b="1" dirty="0">
                <a:latin typeface="Arial" charset="0"/>
              </a:rPr>
              <a:t>       civilnim strukturama i Civilnoj zaštiti</a:t>
            </a:r>
          </a:p>
          <a:p>
            <a:pPr eaLnBrk="1" hangingPunct="1">
              <a:buFont typeface="Wingdings" pitchFamily="2" charset="2"/>
              <a:buNone/>
              <a:defRPr/>
            </a:pPr>
            <a:r>
              <a:rPr lang="hr-HR" b="1" dirty="0">
                <a:latin typeface="Arial" charset="0"/>
              </a:rPr>
              <a:t>   2. Pomoć NATO,</a:t>
            </a:r>
          </a:p>
          <a:p>
            <a:pPr eaLnBrk="1" hangingPunct="1">
              <a:buFont typeface="Wingdings" pitchFamily="2" charset="2"/>
              <a:buNone/>
              <a:defRPr/>
            </a:pPr>
            <a:r>
              <a:rPr lang="hr-HR" b="1" dirty="0">
                <a:latin typeface="Arial" charset="0"/>
              </a:rPr>
              <a:t>   3. Pomoć UN,</a:t>
            </a:r>
          </a:p>
          <a:p>
            <a:pPr eaLnBrk="1" hangingPunct="1">
              <a:buFont typeface="Wingdings" pitchFamily="2" charset="2"/>
              <a:buNone/>
              <a:defRPr/>
            </a:pPr>
            <a:r>
              <a:rPr lang="hr-HR" b="1" dirty="0">
                <a:latin typeface="Arial" charset="0"/>
              </a:rPr>
              <a:t>   4. Pomoć regionalnih organizacija:</a:t>
            </a:r>
          </a:p>
          <a:p>
            <a:pPr eaLnBrk="1" hangingPunct="1">
              <a:buFont typeface="Wingdings" pitchFamily="2" charset="2"/>
              <a:buNone/>
              <a:defRPr/>
            </a:pPr>
            <a:r>
              <a:rPr lang="hr-HR" b="1" dirty="0">
                <a:latin typeface="Arial" charset="0"/>
              </a:rPr>
              <a:t>       - RCC SEE,</a:t>
            </a:r>
          </a:p>
          <a:p>
            <a:pPr eaLnBrk="1" hangingPunct="1">
              <a:buFont typeface="Wingdings" pitchFamily="2" charset="2"/>
              <a:buNone/>
              <a:defRPr/>
            </a:pPr>
            <a:r>
              <a:rPr lang="hr-HR" b="1" dirty="0">
                <a:latin typeface="Arial" charset="0"/>
              </a:rPr>
              <a:t>       - CMEPC SEE,</a:t>
            </a:r>
          </a:p>
          <a:p>
            <a:pPr eaLnBrk="1" hangingPunct="1">
              <a:buFont typeface="Wingdings" pitchFamily="2" charset="2"/>
              <a:buNone/>
              <a:defRPr/>
            </a:pPr>
            <a:r>
              <a:rPr lang="hr-HR" b="1" dirty="0">
                <a:latin typeface="Arial" charset="0"/>
              </a:rPr>
              <a:t>       - JJI.</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0477" name="Group 237"/>
          <p:cNvGraphicFramePr>
            <a:graphicFrameLocks noGrp="1"/>
          </p:cNvGraphicFramePr>
          <p:nvPr/>
        </p:nvGraphicFramePr>
        <p:xfrm>
          <a:off x="179388" y="0"/>
          <a:ext cx="8785225" cy="6858001"/>
        </p:xfrm>
        <a:graphic>
          <a:graphicData uri="http://schemas.openxmlformats.org/drawingml/2006/table">
            <a:tbl>
              <a:tblPr/>
              <a:tblGrid>
                <a:gridCol w="2252662">
                  <a:extLst>
                    <a:ext uri="{9D8B030D-6E8A-4147-A177-3AD203B41FA5}">
                      <a16:colId xmlns:a16="http://schemas.microsoft.com/office/drawing/2014/main" xmlns="" val="20000"/>
                    </a:ext>
                  </a:extLst>
                </a:gridCol>
                <a:gridCol w="2703513">
                  <a:extLst>
                    <a:ext uri="{9D8B030D-6E8A-4147-A177-3AD203B41FA5}">
                      <a16:colId xmlns:a16="http://schemas.microsoft.com/office/drawing/2014/main" xmlns="" val="20001"/>
                    </a:ext>
                  </a:extLst>
                </a:gridCol>
                <a:gridCol w="3829050">
                  <a:extLst>
                    <a:ext uri="{9D8B030D-6E8A-4147-A177-3AD203B41FA5}">
                      <a16:colId xmlns:a16="http://schemas.microsoft.com/office/drawing/2014/main" xmlns="" val="20002"/>
                    </a:ext>
                  </a:extLst>
                </a:gridCol>
              </a:tblGrid>
              <a:tr h="29289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3. kategorije</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Rizici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asimetričnim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prijetnjama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društvenim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a:ln>
                            <a:noFill/>
                          </a:ln>
                          <a:solidFill>
                            <a:schemeClr val="tx1"/>
                          </a:solidFill>
                          <a:effectLst/>
                          <a:latin typeface="Times New Roman" pitchFamily="18" charset="0"/>
                          <a:cs typeface="Times New Roman" pitchFamily="18" charset="0"/>
                        </a:rPr>
                        <a:t>    konfliktima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0" i="1" u="none" strike="noStrike" cap="none" normalizeH="0" baseline="0">
                          <a:ln>
                            <a:noFill/>
                          </a:ln>
                          <a:solidFill>
                            <a:schemeClr val="tx1"/>
                          </a:solidFill>
                          <a:effectLst/>
                          <a:latin typeface="Times New Roman" pitchFamily="18" charset="0"/>
                          <a:cs typeface="Times New Roman" pitchFamily="18" charset="0"/>
                        </a:rPr>
                        <a:t>(uporedi,    Strategija europske sigurnosti, 2003)</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Teroristička prijetnja </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0" i="1" u="none" strike="noStrike" cap="none" normalizeH="0" baseline="0">
                          <a:ln>
                            <a:noFill/>
                          </a:ln>
                          <a:solidFill>
                            <a:schemeClr val="tx1"/>
                          </a:solidFill>
                          <a:effectLst/>
                          <a:latin typeface="Times New Roman" pitchFamily="18" charset="0"/>
                          <a:cs typeface="Times New Roman" pitchFamily="18" charset="0"/>
                        </a:rPr>
                        <a:t>(kriminalni terorizam, politički terorizam)</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Strah, panika, nesigurnost, haotično stanje organizacije vlasti i javnog reda i mira, uništenje funkcija kritične infrastrukture, uključujući računarske sisteme institucija vlasti, banaka, i sl (kibernetski terorizam), pojava masovnog stradanja stanovništva terorističkim djelovanjem (ne)konvencionalnim ubojitim sredstvima.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113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Prijetnja proliferacije i primjene oružja za masovno uništenje</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0" i="1" u="none" strike="noStrike" cap="none" normalizeH="0" baseline="0">
                          <a:ln>
                            <a:noFill/>
                          </a:ln>
                          <a:solidFill>
                            <a:schemeClr val="tx1"/>
                          </a:solidFill>
                          <a:effectLst/>
                          <a:latin typeface="Times New Roman" pitchFamily="18" charset="0"/>
                          <a:cs typeface="Times New Roman" pitchFamily="18" charset="0"/>
                        </a:rPr>
                        <a:t>(potencijalno najveća prijetnja)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Napadi na civilno stanovništvo, kritičnu infrastrukturu i pojavu katastrofa uzrokovanim primjenom NHBR sredstava, i konačno, moguća kataklizma.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4177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Oružani društveni konflikt (rat)</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0" i="1" u="none" strike="noStrike" cap="none" normalizeH="0" baseline="0">
                          <a:ln>
                            <a:noFill/>
                          </a:ln>
                          <a:solidFill>
                            <a:schemeClr val="tx1"/>
                          </a:solidFill>
                          <a:effectLst/>
                          <a:latin typeface="Times New Roman" pitchFamily="18" charset="0"/>
                          <a:cs typeface="Times New Roman" pitchFamily="18" charset="0"/>
                        </a:rPr>
                        <a:t>Ovdje se za razmatranje uzimaju: lokalni i regionalni (kao u Europskoj sigurnosnoj strategiji), te manje vjerovatni </a:t>
                      </a:r>
                      <a:r>
                        <a:rPr kumimoji="0" lang="hr-HR" sz="1800" b="1" i="1" u="none" strike="noStrike" cap="none" normalizeH="0" baseline="0">
                          <a:ln>
                            <a:noFill/>
                          </a:ln>
                          <a:solidFill>
                            <a:schemeClr val="tx1"/>
                          </a:solidFill>
                          <a:effectLst/>
                          <a:latin typeface="Times New Roman" pitchFamily="18" charset="0"/>
                          <a:cs typeface="Times New Roman" pitchFamily="18" charset="0"/>
                        </a:rPr>
                        <a:t>totalni rat</a:t>
                      </a:r>
                      <a:r>
                        <a:rPr kumimoji="0" lang="hr-HR" sz="1800" b="1" i="1" u="none" strike="noStrike" cap="none" normalizeH="0" baseline="30000">
                          <a:ln>
                            <a:noFill/>
                          </a:ln>
                          <a:solidFill>
                            <a:schemeClr val="tx1"/>
                          </a:solidFill>
                          <a:effectLst/>
                          <a:latin typeface="Times New Roman" pitchFamily="18" charset="0"/>
                          <a:cs typeface="Times New Roman" pitchFamily="18" charset="0"/>
                          <a:hlinkClick r:id="" action="ppaction://noaction"/>
                        </a:rPr>
                        <a:t>[1]</a:t>
                      </a:r>
                      <a:r>
                        <a:rPr kumimoji="0" lang="hr-HR" sz="1800" b="0" i="0" u="none" strike="noStrike" cap="none" normalizeH="0" baseline="0">
                          <a:ln>
                            <a:noFill/>
                          </a:ln>
                          <a:solidFill>
                            <a:schemeClr val="tx1"/>
                          </a:solidFill>
                          <a:effectLst/>
                          <a:latin typeface="Times New Roman" pitchFamily="18" charset="0"/>
                          <a:cs typeface="Times New Roman" pitchFamily="18" charset="0"/>
                        </a:rPr>
                        <a:t>.</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Problemi dostave humanitarne pomoći, masovna stradanja (smrt i ratne povrede), glad i bolesti stanovništva (humanitarna katastrofa), zaostala neekplodirana ubojita sredstva (mine, DU municija, ...), nefunkcioniranje ili otežano funkcioniranje vlasti i privrede.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18452" name="Rectangle 62"/>
          <p:cNvSpPr>
            <a:spLocks noChangeArrowheads="1"/>
          </p:cNvSpPr>
          <p:nvPr/>
        </p:nvSpPr>
        <p:spPr bwMode="auto">
          <a:xfrm>
            <a:off x="1738313" y="8113713"/>
            <a:ext cx="184150" cy="534987"/>
          </a:xfrm>
          <a:prstGeom prst="rect">
            <a:avLst/>
          </a:prstGeom>
          <a:noFill/>
          <a:ln w="9525">
            <a:noFill/>
            <a:miter lim="800000"/>
            <a:headEnd/>
            <a:tailEnd/>
          </a:ln>
        </p:spPr>
        <p:txBody>
          <a:bodyPr wrap="none" anchor="ctr">
            <a:spAutoFit/>
          </a:bodyPr>
          <a:lstStyle/>
          <a:p>
            <a:pPr algn="l" eaLnBrk="1" hangingPunct="1"/>
            <a:r>
              <a:rPr lang="en-US" sz="1100"/>
              <a:t/>
            </a:r>
            <a:br>
              <a:rPr lang="en-US" sz="1100"/>
            </a:br>
            <a:endParaRPr lang="en-US" sz="1800">
              <a:latin typeface="Arial" charset="0"/>
            </a:endParaRPr>
          </a:p>
        </p:txBody>
      </p:sp>
      <p:sp>
        <p:nvSpPr>
          <p:cNvPr id="18453" name="Rectangle 63"/>
          <p:cNvSpPr>
            <a:spLocks noChangeArrowheads="1"/>
          </p:cNvSpPr>
          <p:nvPr/>
        </p:nvSpPr>
        <p:spPr bwMode="auto">
          <a:xfrm>
            <a:off x="1738313" y="8648700"/>
            <a:ext cx="3017837" cy="9525"/>
          </a:xfrm>
          <a:prstGeom prst="rect">
            <a:avLst/>
          </a:prstGeom>
          <a:solidFill>
            <a:srgbClr val="000000"/>
          </a:solidFill>
          <a:ln w="9525">
            <a:solidFill>
              <a:schemeClr val="tx1"/>
            </a:solidFill>
            <a:miter lim="800000"/>
            <a:headEnd/>
            <a:tailEnd/>
          </a:ln>
        </p:spPr>
        <p:txBody>
          <a:bodyPr wrap="none" anchor="ctr">
            <a:spAutoFit/>
          </a:bodyPr>
          <a:lstStyle/>
          <a:p>
            <a:endParaRPr lang="en-US"/>
          </a:p>
        </p:txBody>
      </p:sp>
      <p:sp>
        <p:nvSpPr>
          <p:cNvPr id="18454" name="Rectangle 64">
            <a:hlinkClick r:id="" action="ppaction://noaction"/>
          </p:cNvPr>
          <p:cNvSpPr>
            <a:spLocks noChangeArrowheads="1"/>
          </p:cNvSpPr>
          <p:nvPr/>
        </p:nvSpPr>
        <p:spPr bwMode="auto">
          <a:xfrm>
            <a:off x="1738313" y="8658225"/>
            <a:ext cx="209550" cy="244475"/>
          </a:xfrm>
          <a:prstGeom prst="rect">
            <a:avLst/>
          </a:prstGeom>
          <a:noFill/>
          <a:ln w="9525">
            <a:noFill/>
            <a:miter lim="800000"/>
            <a:headEnd/>
            <a:tailEnd/>
          </a:ln>
        </p:spPr>
        <p:txBody>
          <a:bodyPr wrap="none" anchor="ctr">
            <a:spAutoFit/>
          </a:bodyPr>
          <a:lstStyle/>
          <a:p>
            <a:pPr algn="just" eaLnBrk="1" hangingPunct="1"/>
            <a:r>
              <a:rPr lang="hr-HR" sz="1000" baseline="30000">
                <a:latin typeface="Arial" charset="0"/>
                <a:cs typeface="Times New Roman" pitchFamily="18" charset="0"/>
              </a:rPr>
              <a:t> </a:t>
            </a:r>
            <a:endParaRPr lang="hr-HR" sz="1800">
              <a:latin typeface="Arial" charset="0"/>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ZIS:t-9/2</a:t>
            </a:r>
            <a:endParaRPr lang="en-US" sz="1400">
              <a:latin typeface="Arial" charset="0"/>
            </a:endParaRPr>
          </a:p>
        </p:txBody>
      </p:sp>
      <p:sp>
        <p:nvSpPr>
          <p:cNvPr id="579587" name="Rectangle 3"/>
          <p:cNvSpPr>
            <a:spLocks noGrp="1" noChangeArrowheads="1"/>
          </p:cNvSpPr>
          <p:nvPr>
            <p:ph type="body" idx="1"/>
          </p:nvPr>
        </p:nvSpPr>
        <p:spPr>
          <a:xfrm>
            <a:off x="457200" y="620713"/>
            <a:ext cx="8229600" cy="6237287"/>
          </a:xfrm>
        </p:spPr>
        <p:txBody>
          <a:bodyPr/>
          <a:lstStyle/>
          <a:p>
            <a:pPr eaLnBrk="1" hangingPunct="1">
              <a:lnSpc>
                <a:spcPct val="80000"/>
              </a:lnSpc>
              <a:buFont typeface="Wingdings" pitchFamily="2" charset="2"/>
              <a:buNone/>
              <a:defRPr/>
            </a:pPr>
            <a:r>
              <a:rPr lang="hr-HR" sz="2000" b="1">
                <a:latin typeface="Arial" charset="0"/>
              </a:rPr>
              <a:t>                OPĆENITO O CIVILNO-VOJNIM ODNOSIMA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Dopunskim protokolom uz Ženevske konvencije od 10.06.1977. godine, utvrđena je mogućnost djelovanja oružanih snaga u prirodnim ili drugim nesrećama, kao pomoć civilnoj zaštiti, odnosno civlnim strukturama države. Ova mogućnost zastupljena je u nacionalnim legislativama, koje uređuju pitanja angažiranja oružanih snaga i propisima o zaštiti i spašavanju u katastrofama. U entitetskim propisima sve do okončanja reforme odbrane bila su uređena pitanja saradnje vojski sa civilnom zaštitom, kada se proglasi stanje prirodne ili druge nesreće i kada se po procedurama zatraži takva pomoć.</a:t>
            </a:r>
          </a:p>
          <a:p>
            <a:pPr eaLnBrk="1" hangingPunct="1">
              <a:lnSpc>
                <a:spcPct val="80000"/>
              </a:lnSpc>
              <a:buFont typeface="Wingdings" pitchFamily="2" charset="2"/>
              <a:buNone/>
              <a:defRPr/>
            </a:pPr>
            <a:r>
              <a:rPr lang="hr-HR" sz="2000" b="1">
                <a:latin typeface="Arial" charset="0"/>
              </a:rPr>
              <a:t>              Uspostavom Oružanih  snaga Bosne i Hercegovine u civilno-vojnim odnosima učinjen je značajan napredak uvođenjem proširene misije:</a:t>
            </a:r>
          </a:p>
          <a:p>
            <a:pPr eaLnBrk="1" hangingPunct="1">
              <a:lnSpc>
                <a:spcPct val="80000"/>
              </a:lnSpc>
              <a:buFont typeface="Wingdings" pitchFamily="2" charset="2"/>
              <a:buNone/>
              <a:defRPr/>
            </a:pPr>
            <a:r>
              <a:rPr lang="hr-HR" sz="2000" b="1">
                <a:latin typeface="Arial" charset="0"/>
              </a:rPr>
              <a:t>           </a:t>
            </a:r>
          </a:p>
          <a:p>
            <a:pPr eaLnBrk="1" hangingPunct="1">
              <a:lnSpc>
                <a:spcPct val="80000"/>
              </a:lnSpc>
              <a:buFont typeface="Wingdings" pitchFamily="2" charset="2"/>
              <a:buNone/>
              <a:defRPr/>
            </a:pPr>
            <a:r>
              <a:rPr lang="hr-HR" sz="2000" b="1">
                <a:latin typeface="Arial" charset="0"/>
              </a:rPr>
              <a:t>„a) pomoć civilnim organima u reagiranju na prirodne i druge  </a:t>
            </a:r>
          </a:p>
          <a:p>
            <a:pPr eaLnBrk="1" hangingPunct="1">
              <a:lnSpc>
                <a:spcPct val="80000"/>
              </a:lnSpc>
              <a:buFont typeface="Wingdings" pitchFamily="2" charset="2"/>
              <a:buNone/>
              <a:defRPr/>
            </a:pPr>
            <a:r>
              <a:rPr lang="hr-HR" sz="2000" b="1">
                <a:latin typeface="Arial" charset="0"/>
              </a:rPr>
              <a:t>      nesreće; </a:t>
            </a:r>
          </a:p>
          <a:p>
            <a:pPr eaLnBrk="1" hangingPunct="1">
              <a:lnSpc>
                <a:spcPct val="80000"/>
              </a:lnSpc>
              <a:buFont typeface="Wingdings" pitchFamily="2" charset="2"/>
              <a:buNone/>
              <a:defRPr/>
            </a:pPr>
            <a:r>
              <a:rPr lang="hr-HR" sz="2000" b="1">
                <a:latin typeface="Arial" charset="0"/>
              </a:rPr>
              <a:t>  b) protuminsko djelovanje u Bosni i Hercegovini;</a:t>
            </a:r>
          </a:p>
          <a:p>
            <a:pPr eaLnBrk="1" hangingPunct="1">
              <a:lnSpc>
                <a:spcPct val="80000"/>
              </a:lnSpc>
              <a:buFont typeface="Wingdings" pitchFamily="2" charset="2"/>
              <a:buNone/>
              <a:defRPr/>
            </a:pPr>
            <a:r>
              <a:rPr lang="hr-HR" sz="2000" b="1">
                <a:latin typeface="Arial" charset="0"/>
              </a:rPr>
              <a:t>  c) ispunjavanje međunarodnih obaveza Bosne i Hercegovine.“  </a:t>
            </a:r>
          </a:p>
          <a:p>
            <a:pPr eaLnBrk="1" hangingPunct="1">
              <a:lnSpc>
                <a:spcPct val="80000"/>
              </a:lnSpc>
              <a:buFont typeface="Wingdings" pitchFamily="2" charset="2"/>
              <a:buNone/>
              <a:defRPr/>
            </a:pPr>
            <a:r>
              <a:rPr lang="hr-HR" sz="2000" b="1">
                <a:latin typeface="Arial" charset="0"/>
              </a:rPr>
              <a:t>      (Zakon o odbrani Bosne i Hercegovine, Službeni glasnik BiH, </a:t>
            </a:r>
          </a:p>
          <a:p>
            <a:pPr eaLnBrk="1" hangingPunct="1">
              <a:lnSpc>
                <a:spcPct val="80000"/>
              </a:lnSpc>
              <a:buFont typeface="Wingdings" pitchFamily="2" charset="2"/>
              <a:buNone/>
              <a:defRPr/>
            </a:pPr>
            <a:r>
              <a:rPr lang="hr-HR" sz="2000" b="1">
                <a:latin typeface="Arial" charset="0"/>
              </a:rPr>
              <a:t>       2005:4).”</a:t>
            </a:r>
          </a:p>
          <a:p>
            <a:pPr eaLnBrk="1" hangingPunct="1">
              <a:lnSpc>
                <a:spcPct val="80000"/>
              </a:lnSpc>
              <a:buFont typeface="Wingdings" pitchFamily="2" charset="2"/>
              <a:buNone/>
              <a:defRPr/>
            </a:pPr>
            <a:endParaRPr lang="hr-HR" sz="2000" b="1">
              <a:latin typeface="Arial"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ZIS:t-9/2</a:t>
            </a:r>
            <a:endParaRPr lang="en-US" sz="1400">
              <a:latin typeface="Arial" charset="0"/>
            </a:endParaRPr>
          </a:p>
        </p:txBody>
      </p:sp>
      <p:sp>
        <p:nvSpPr>
          <p:cNvPr id="580611" name="Rectangle 3"/>
          <p:cNvSpPr>
            <a:spLocks noGrp="1" noChangeArrowheads="1"/>
          </p:cNvSpPr>
          <p:nvPr>
            <p:ph type="body" idx="1"/>
          </p:nvPr>
        </p:nvSpPr>
        <p:spPr>
          <a:xfrm>
            <a:off x="457200" y="692150"/>
            <a:ext cx="8229600" cy="6165850"/>
          </a:xfrm>
        </p:spPr>
        <p:txBody>
          <a:bodyPr/>
          <a:lstStyle/>
          <a:p>
            <a:pPr marL="609600" indent="-609600" eaLnBrk="1" hangingPunct="1">
              <a:lnSpc>
                <a:spcPct val="80000"/>
              </a:lnSpc>
              <a:buFont typeface="Wingdings" pitchFamily="2" charset="2"/>
              <a:buNone/>
              <a:defRPr/>
            </a:pPr>
            <a:r>
              <a:rPr lang="hr-HR" sz="2000" b="1">
                <a:latin typeface="Arial" charset="0"/>
              </a:rPr>
              <a:t>NATO od osnivanja 1949. g, vodi računa o civilnom stanovništvu.</a:t>
            </a: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defRPr/>
            </a:pPr>
            <a:r>
              <a:rPr lang="hr-HR" sz="2000" b="1">
                <a:latin typeface="Arial" charset="0"/>
              </a:rPr>
              <a:t>Tako je, već 1951. godine u svojoj strukturi uspostavio Komitet civilne odbrane, koji je 1995. godine, preimenovan u Komitet civilne zaštite. Dakle, gotovo od osnivanja NATO je prisutan u svim katastrofama prirodnog ili antroploškog porijekla u  svojim članicama. Za ovu aktivnost NATO je razradio mrežu centara, formirao Euroatlantsku jedinicu za djelovanje u katastrofi (EADRU) i uspostavio tijesnu koordinaciju sa UNOCHA. </a:t>
            </a: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defRPr/>
            </a:pPr>
            <a:r>
              <a:rPr lang="hr-HR" sz="2000" b="1">
                <a:latin typeface="Arial" charset="0"/>
              </a:rPr>
              <a:t>          U spremnosti da pomogne državama pogođenim katastrofom NATO polazi od politika i procedura koje imaju i određene limite:</a:t>
            </a: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defRPr/>
            </a:pPr>
            <a:r>
              <a:rPr lang="hr-HR" sz="2000" b="1">
                <a:latin typeface="Arial" charset="0"/>
              </a:rPr>
              <a:t>          „Ako država koja je van Saveza zatraži pomoć, proceduralni aranžman će biti sasvim normalna stvar između države – članice koja pruža pomoć i pogođene države. Kada država – članica dobije informaciju o zahtjevu, katastrofom pogođene države, ovu</a:t>
            </a:r>
            <a:r>
              <a:rPr lang="hr-HR" sz="2000">
                <a:latin typeface="Arial" charset="0"/>
              </a:rPr>
              <a:t> </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ZIS:t-9/2</a:t>
            </a:r>
            <a:endParaRPr lang="en-US" sz="1400">
              <a:latin typeface="Arial" charset="0"/>
            </a:endParaRPr>
          </a:p>
        </p:txBody>
      </p:sp>
      <p:sp>
        <p:nvSpPr>
          <p:cNvPr id="581635" name="Rectangle 3"/>
          <p:cNvSpPr>
            <a:spLocks noGrp="1" noChangeArrowheads="1"/>
          </p:cNvSpPr>
          <p:nvPr>
            <p:ph type="body" idx="1"/>
          </p:nvPr>
        </p:nvSpPr>
        <p:spPr>
          <a:xfrm>
            <a:off x="457200" y="692150"/>
            <a:ext cx="8229600" cy="6165850"/>
          </a:xfrm>
        </p:spPr>
        <p:txBody>
          <a:bodyPr/>
          <a:lstStyle/>
          <a:p>
            <a:pPr eaLnBrk="1" hangingPunct="1">
              <a:lnSpc>
                <a:spcPct val="90000"/>
              </a:lnSpc>
              <a:defRPr/>
            </a:pPr>
            <a:r>
              <a:rPr lang="hr-HR" sz="2400" b="1" dirty="0">
                <a:latin typeface="Arial" charset="0"/>
              </a:rPr>
              <a:t>informaciju o pružanju pomoći treba da proslijedi državama članicama i Generalnom sekretaru Saveza putem komunikacijskih sistema Saveza; na sličan način, međunarodna organizacija koja nastupa s pristankom pogođene države van Saveza može kontaktirati Generalnog sekretara radi traženja pomoći. </a:t>
            </a:r>
            <a:r>
              <a:rPr lang="hr-HR" sz="2400" b="1">
                <a:latin typeface="Arial" charset="0"/>
              </a:rPr>
              <a:t>U takvim slučajevima Generalni sekretar aktivira neophodne organizacijske jedinice Saveza međunarodnog sastava da poduzmu korake za hitno pokretanje neophodne pomoći.“ (Pomoć NATO-a u katastrofama, priručnik-prijevod sa engleskog jezika, FUCZ, Sarajevo, 2004:3).</a:t>
            </a:r>
          </a:p>
          <a:p>
            <a:pPr eaLnBrk="1" hangingPunct="1">
              <a:lnSpc>
                <a:spcPct val="90000"/>
              </a:lnSpc>
              <a:defRPr/>
            </a:pPr>
            <a:r>
              <a:rPr lang="hr-HR" sz="2400" b="1" dirty="0">
                <a:latin typeface="Arial" charset="0"/>
              </a:rPr>
              <a:t>           Bosna i Hercegovina, kao članica Partnerstva za mir, može računati na pomoć NATO-a za slučaj katastrofa.</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ZIS:t-9/3</a:t>
            </a:r>
            <a:endParaRPr lang="en-US" sz="1400">
              <a:latin typeface="Arial" charset="0"/>
            </a:endParaRPr>
          </a:p>
        </p:txBody>
      </p:sp>
      <p:sp>
        <p:nvSpPr>
          <p:cNvPr id="582659" name="Rectangle 3"/>
          <p:cNvSpPr>
            <a:spLocks noGrp="1" noChangeArrowheads="1"/>
          </p:cNvSpPr>
          <p:nvPr>
            <p:ph type="body" idx="1"/>
          </p:nvPr>
        </p:nvSpPr>
        <p:spPr>
          <a:xfrm>
            <a:off x="457200" y="620713"/>
            <a:ext cx="8229600" cy="6237287"/>
          </a:xfrm>
        </p:spPr>
        <p:txBody>
          <a:bodyPr/>
          <a:lstStyle/>
          <a:p>
            <a:pPr eaLnBrk="1" hangingPunct="1">
              <a:buFont typeface="Wingdings" pitchFamily="2" charset="2"/>
              <a:buNone/>
              <a:defRPr/>
            </a:pPr>
            <a:endParaRPr lang="hr-HR" b="1">
              <a:latin typeface="Arial" charset="0"/>
            </a:endParaRPr>
          </a:p>
          <a:p>
            <a:pPr eaLnBrk="1" hangingPunct="1">
              <a:buFont typeface="Wingdings" pitchFamily="2" charset="2"/>
              <a:buNone/>
              <a:defRPr/>
            </a:pPr>
            <a:endParaRPr lang="hr-HR" b="1">
              <a:latin typeface="Arial" charset="0"/>
            </a:endParaRPr>
          </a:p>
          <a:p>
            <a:pPr algn="ctr" eaLnBrk="1" hangingPunct="1">
              <a:buFont typeface="Wingdings" pitchFamily="2" charset="2"/>
              <a:buNone/>
              <a:defRPr/>
            </a:pPr>
            <a:r>
              <a:rPr lang="es-ES" b="1">
                <a:latin typeface="Arial" charset="0"/>
              </a:rPr>
              <a:t>OS BiH U FUNKCIJI POMOĆI CIVILNIM </a:t>
            </a:r>
          </a:p>
          <a:p>
            <a:pPr algn="ctr" eaLnBrk="1" hangingPunct="1">
              <a:buFont typeface="Wingdings" pitchFamily="2" charset="2"/>
              <a:buNone/>
              <a:defRPr/>
            </a:pPr>
            <a:r>
              <a:rPr lang="es-ES" b="1">
                <a:latin typeface="Arial" charset="0"/>
              </a:rPr>
              <a:t>    STRUKTURAMA</a:t>
            </a:r>
            <a:endParaRPr lang="en-US" b="1">
              <a:latin typeface="Arial"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ZiS:t-9/4</a:t>
            </a:r>
            <a:endParaRPr lang="en-US" sz="1400">
              <a:latin typeface="Arial" charset="0"/>
            </a:endParaRPr>
          </a:p>
        </p:txBody>
      </p:sp>
      <p:sp>
        <p:nvSpPr>
          <p:cNvPr id="624643" name="Rectangle 3"/>
          <p:cNvSpPr>
            <a:spLocks noGrp="1" noChangeArrowheads="1"/>
          </p:cNvSpPr>
          <p:nvPr>
            <p:ph type="body" idx="1"/>
          </p:nvPr>
        </p:nvSpPr>
        <p:spPr>
          <a:xfrm>
            <a:off x="250825" y="692150"/>
            <a:ext cx="8435975" cy="6165850"/>
          </a:xfrm>
        </p:spPr>
        <p:txBody>
          <a:bodyPr/>
          <a:lstStyle/>
          <a:p>
            <a:pPr eaLnBrk="1" hangingPunct="1">
              <a:lnSpc>
                <a:spcPct val="80000"/>
              </a:lnSpc>
              <a:buFont typeface="Wingdings" pitchFamily="2" charset="2"/>
              <a:buNone/>
              <a:defRPr/>
            </a:pPr>
            <a:endParaRPr lang="hr-HR" sz="2100" b="1">
              <a:latin typeface="Arial" charset="0"/>
            </a:endParaRPr>
          </a:p>
          <a:p>
            <a:pPr eaLnBrk="1" hangingPunct="1">
              <a:lnSpc>
                <a:spcPct val="80000"/>
              </a:lnSpc>
              <a:buFont typeface="Wingdings" pitchFamily="2" charset="2"/>
              <a:buNone/>
              <a:defRPr/>
            </a:pPr>
            <a:r>
              <a:rPr lang="hr-HR" sz="2100" b="1">
                <a:latin typeface="Arial" charset="0"/>
              </a:rPr>
              <a:t>       „Esencijalni dijalog i interakcija između civilnih snaga ZiS, humanitarnih organizacija i vojnih aktera pomoći, koji je neophodno postići da bi se zaštitili i unaprijedili humanitarni principi, izbjegla konkurencija,smanjila nekonzistentnost i kada je to god moguće, ostvarili zajednički ciljevi“. (Međuagenc. stalni komitet UN,2004:15; Referentni dokum).</a:t>
            </a:r>
          </a:p>
          <a:p>
            <a:pPr eaLnBrk="1" hangingPunct="1">
              <a:lnSpc>
                <a:spcPct val="80000"/>
              </a:lnSpc>
              <a:buFont typeface="Wingdings" pitchFamily="2" charset="2"/>
              <a:buNone/>
              <a:defRPr/>
            </a:pPr>
            <a:r>
              <a:rPr lang="hr-HR" sz="2100" b="1">
                <a:latin typeface="Arial" charset="0"/>
              </a:rPr>
              <a:t>       -Interaktivan proces civilnih i vojnih struktura,pravno utemeljen;</a:t>
            </a:r>
          </a:p>
          <a:p>
            <a:pPr eaLnBrk="1" hangingPunct="1">
              <a:lnSpc>
                <a:spcPct val="80000"/>
              </a:lnSpc>
              <a:buFont typeface="Wingdings" pitchFamily="2" charset="2"/>
              <a:buNone/>
              <a:defRPr/>
            </a:pPr>
            <a:endParaRPr lang="hr-HR" sz="2100" b="1">
              <a:latin typeface="Arial" charset="0"/>
            </a:endParaRPr>
          </a:p>
          <a:p>
            <a:pPr eaLnBrk="1" hangingPunct="1">
              <a:lnSpc>
                <a:spcPct val="80000"/>
              </a:lnSpc>
              <a:buFont typeface="Wingdings" pitchFamily="2" charset="2"/>
              <a:buNone/>
              <a:defRPr/>
            </a:pPr>
            <a:r>
              <a:rPr lang="hr-HR" sz="2100" b="1">
                <a:latin typeface="Arial" charset="0"/>
              </a:rPr>
              <a:t>       -Dopunskim protokolom 1977.g. uz Ženevske konvencije uređeno je da se nac. OS mogu angažirati u prir. i dr. nesrećama kao pomoć civilnim strukturama, odnosno CZ,</a:t>
            </a:r>
          </a:p>
          <a:p>
            <a:pPr eaLnBrk="1" hangingPunct="1">
              <a:lnSpc>
                <a:spcPct val="80000"/>
              </a:lnSpc>
              <a:buFont typeface="Wingdings" pitchFamily="2" charset="2"/>
              <a:buNone/>
              <a:defRPr/>
            </a:pPr>
            <a:endParaRPr lang="hr-HR" sz="2100" b="1">
              <a:latin typeface="Arial" charset="0"/>
            </a:endParaRPr>
          </a:p>
          <a:p>
            <a:pPr eaLnBrk="1" hangingPunct="1">
              <a:lnSpc>
                <a:spcPct val="80000"/>
              </a:lnSpc>
              <a:buFont typeface="Wingdings" pitchFamily="2" charset="2"/>
              <a:buNone/>
              <a:defRPr/>
            </a:pPr>
            <a:r>
              <a:rPr lang="hr-HR" sz="2100" b="1">
                <a:latin typeface="Arial" charset="0"/>
              </a:rPr>
              <a:t>       -Oružane snage BiH mogu se angažirati za:</a:t>
            </a:r>
          </a:p>
          <a:p>
            <a:pPr eaLnBrk="1" hangingPunct="1">
              <a:lnSpc>
                <a:spcPct val="80000"/>
              </a:lnSpc>
              <a:buFont typeface="Wingdings" pitchFamily="2" charset="2"/>
              <a:buNone/>
              <a:defRPr/>
            </a:pPr>
            <a:r>
              <a:rPr lang="hr-HR" sz="2100" b="1">
                <a:latin typeface="Arial" charset="0"/>
              </a:rPr>
              <a:t>       -„a/ pomoć civilnim organima u reagiranju na prirodne ili druge nesreće,</a:t>
            </a:r>
          </a:p>
          <a:p>
            <a:pPr eaLnBrk="1" hangingPunct="1">
              <a:lnSpc>
                <a:spcPct val="80000"/>
              </a:lnSpc>
              <a:buFont typeface="Wingdings" pitchFamily="2" charset="2"/>
              <a:buNone/>
              <a:defRPr/>
            </a:pPr>
            <a:r>
              <a:rPr lang="hr-HR" sz="2100" b="1">
                <a:latin typeface="Arial" charset="0"/>
              </a:rPr>
              <a:t>       -b/ protuminsko djelovanje u BiH,</a:t>
            </a:r>
          </a:p>
          <a:p>
            <a:pPr eaLnBrk="1" hangingPunct="1">
              <a:lnSpc>
                <a:spcPct val="80000"/>
              </a:lnSpc>
              <a:buFont typeface="Wingdings" pitchFamily="2" charset="2"/>
              <a:buNone/>
              <a:defRPr/>
            </a:pPr>
            <a:r>
              <a:rPr lang="hr-HR" sz="2100" b="1">
                <a:latin typeface="Arial" charset="0"/>
              </a:rPr>
              <a:t>       -c/ ispunjavanje međunarodnih obaveza BiH“. (Zakon o odbrani BiH,Sl. glasnik BiH,br. 88/05; 2005:4)</a:t>
            </a:r>
          </a:p>
          <a:p>
            <a:pPr eaLnBrk="1" hangingPunct="1">
              <a:lnSpc>
                <a:spcPct val="80000"/>
              </a:lnSpc>
              <a:buFont typeface="Wingdings" pitchFamily="2" charset="2"/>
              <a:buNone/>
              <a:defRPr/>
            </a:pPr>
            <a:endParaRPr lang="en-US" sz="200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Grp="1" noRot="1" noChangeArrowheads="1"/>
          </p:cNvSpPr>
          <p:nvPr>
            <p:ph type="title"/>
          </p:nvPr>
        </p:nvSpPr>
        <p:spPr>
          <a:xfrm>
            <a:off x="457200" y="274638"/>
            <a:ext cx="8229600" cy="633412"/>
          </a:xfrm>
        </p:spPr>
        <p:txBody>
          <a:bodyPr/>
          <a:lstStyle/>
          <a:p>
            <a:pPr algn="r" eaLnBrk="1" hangingPunct="1">
              <a:defRPr/>
            </a:pPr>
            <a:r>
              <a:rPr lang="hr-HR" sz="1400">
                <a:latin typeface="Arial" charset="0"/>
              </a:rPr>
              <a:t>ZiS:t-9/5</a:t>
            </a:r>
            <a:endParaRPr lang="en-US" sz="1400">
              <a:latin typeface="Arial" charset="0"/>
            </a:endParaRPr>
          </a:p>
        </p:txBody>
      </p:sp>
      <p:sp>
        <p:nvSpPr>
          <p:cNvPr id="625667" name="Rectangle 3"/>
          <p:cNvSpPr>
            <a:spLocks noGrp="1" noChangeArrowheads="1"/>
          </p:cNvSpPr>
          <p:nvPr>
            <p:ph type="body" idx="1"/>
          </p:nvPr>
        </p:nvSpPr>
        <p:spPr>
          <a:xfrm>
            <a:off x="457200" y="765175"/>
            <a:ext cx="8229600" cy="6092825"/>
          </a:xfrm>
        </p:spPr>
        <p:txBody>
          <a:bodyPr/>
          <a:lstStyle/>
          <a:p>
            <a:pPr eaLnBrk="1" hangingPunct="1">
              <a:lnSpc>
                <a:spcPct val="80000"/>
              </a:lnSpc>
              <a:buFont typeface="Wingdings" pitchFamily="2" charset="2"/>
              <a:buNone/>
              <a:defRPr/>
            </a:pPr>
            <a:r>
              <a:rPr lang="hr-HR" sz="2800" b="1">
                <a:latin typeface="Arial" charset="0"/>
              </a:rPr>
              <a:t>Na osnovu  člana 31. Zakona o upravi ("Službeni glasnik BiH", broj 32/02) i Sporazuma o saradnji između Ministarstva odbrane Bosne i Hercegovine i Ministarstva sigurnosti Bosne i Hercegovine u oblasti reagiranja na prirodne ili druge nesreće, broj: 06-50-704-5/09 i broj: 09-04-1-1414-6/09 od 29.06.2009. godine, ministar odbrane Bosne i Hercegovine i ministar sigurnosti Bosne i Hercegovine, donose</a:t>
            </a:r>
          </a:p>
          <a:p>
            <a:pPr eaLnBrk="1" hangingPunct="1">
              <a:lnSpc>
                <a:spcPct val="80000"/>
              </a:lnSpc>
              <a:buFont typeface="Wingdings" pitchFamily="2" charset="2"/>
              <a:buNone/>
              <a:defRPr/>
            </a:pPr>
            <a:r>
              <a:rPr lang="hr-HR" sz="2800" b="1">
                <a:latin typeface="Arial" charset="0"/>
              </a:rPr>
              <a:t> </a:t>
            </a:r>
          </a:p>
          <a:p>
            <a:pPr eaLnBrk="1" hangingPunct="1">
              <a:lnSpc>
                <a:spcPct val="80000"/>
              </a:lnSpc>
              <a:buFont typeface="Wingdings" pitchFamily="2" charset="2"/>
              <a:buNone/>
              <a:defRPr/>
            </a:pPr>
            <a:r>
              <a:rPr lang="hr-HR" sz="2800" b="1">
                <a:latin typeface="Arial" charset="0"/>
              </a:rPr>
              <a:t>     STANDARDNE OPERATIVNE PROCEDURE</a:t>
            </a:r>
          </a:p>
          <a:p>
            <a:pPr eaLnBrk="1" hangingPunct="1">
              <a:lnSpc>
                <a:spcPct val="80000"/>
              </a:lnSpc>
              <a:buFont typeface="Wingdings" pitchFamily="2" charset="2"/>
              <a:buNone/>
              <a:defRPr/>
            </a:pPr>
            <a:r>
              <a:rPr lang="hr-HR" sz="2800" b="1">
                <a:latin typeface="Arial" charset="0"/>
              </a:rPr>
              <a:t>   angažiranja Oružanih snaga Bosne i Hercegovine za potrebe pružanja pomoći civilnim organima u reagiranju na prirodne i druge nesreće</a:t>
            </a:r>
            <a:r>
              <a:rPr lang="en-US" sz="2800"/>
              <a:t> </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ZiS:t-9/6</a:t>
            </a:r>
            <a:endParaRPr lang="en-US" sz="1400">
              <a:latin typeface="Arial" charset="0"/>
            </a:endParaRPr>
          </a:p>
        </p:txBody>
      </p:sp>
      <p:sp>
        <p:nvSpPr>
          <p:cNvPr id="626691" name="Rectangle 3"/>
          <p:cNvSpPr>
            <a:spLocks noGrp="1" noChangeArrowheads="1"/>
          </p:cNvSpPr>
          <p:nvPr>
            <p:ph type="body" idx="1"/>
          </p:nvPr>
        </p:nvSpPr>
        <p:spPr>
          <a:xfrm>
            <a:off x="250825" y="692150"/>
            <a:ext cx="8713788" cy="6165850"/>
          </a:xfrm>
        </p:spPr>
        <p:txBody>
          <a:bodyPr/>
          <a:lstStyle/>
          <a:p>
            <a:pPr algn="ctr" eaLnBrk="1" hangingPunct="1">
              <a:lnSpc>
                <a:spcPct val="80000"/>
              </a:lnSpc>
              <a:buFont typeface="Wingdings" pitchFamily="2" charset="2"/>
              <a:buNone/>
              <a:defRPr/>
            </a:pPr>
            <a:r>
              <a:rPr lang="hr-HR" sz="2800" b="1">
                <a:latin typeface="Arial" charset="0"/>
              </a:rPr>
              <a:t>POGLAVLJE I. OPŠTE ODREDBE</a:t>
            </a:r>
          </a:p>
          <a:p>
            <a:pPr algn="ctr" eaLnBrk="1" hangingPunct="1">
              <a:lnSpc>
                <a:spcPct val="80000"/>
              </a:lnSpc>
              <a:buFont typeface="Wingdings" pitchFamily="2" charset="2"/>
              <a:buNone/>
              <a:defRPr/>
            </a:pPr>
            <a:r>
              <a:rPr lang="hr-HR" sz="2400" b="1">
                <a:latin typeface="Arial" charset="0"/>
              </a:rPr>
              <a:t>Član 1.</a:t>
            </a:r>
          </a:p>
          <a:p>
            <a:pPr algn="ctr" eaLnBrk="1" hangingPunct="1">
              <a:lnSpc>
                <a:spcPct val="80000"/>
              </a:lnSpc>
              <a:buFont typeface="Wingdings" pitchFamily="2" charset="2"/>
              <a:buNone/>
              <a:defRPr/>
            </a:pPr>
            <a:r>
              <a:rPr lang="hr-HR" sz="2400" b="1">
                <a:latin typeface="Arial" charset="0"/>
              </a:rPr>
              <a:t>(Predmet Standardnih operativnih procedura)</a:t>
            </a:r>
          </a:p>
          <a:p>
            <a:pPr eaLnBrk="1" hangingPunct="1">
              <a:lnSpc>
                <a:spcPct val="80000"/>
              </a:lnSpc>
              <a:buFont typeface="Wingdings" pitchFamily="2" charset="2"/>
              <a:buNone/>
              <a:defRPr/>
            </a:pPr>
            <a:r>
              <a:rPr lang="hr-HR" sz="2300" b="1">
                <a:latin typeface="Arial" charset="0"/>
              </a:rPr>
              <a:t>1)    Standardnim operativnim procedurama angažiranja Oružanih snaga Bosne i Hercegovine za potrebe pružanja pomoći civilnim organima u reagiranju na prirodne i druge nesreće (u daljem tekstu: SOP), uređuju se osnove, uslovi i postupak angažiranja Oružanih snaga Bosne i Hercegovine za potrebe pružanja pomoći civilnim organima u reagiranju na prirodne i druge nesreće na zahtjev Ministarstva sigurnosti Bosne i Hercegovine, te odgovornosti i drugi aspekti saradnje Ministarstva odbrane Bosne i Hercegovine i Ministarstva sigurnosti Bosne i Hercegovine (u daljem tekstu: Strane) u navedenoj oblasti.</a:t>
            </a:r>
          </a:p>
          <a:p>
            <a:pPr eaLnBrk="1" hangingPunct="1">
              <a:lnSpc>
                <a:spcPct val="80000"/>
              </a:lnSpc>
              <a:buFont typeface="Wingdings" pitchFamily="2" charset="2"/>
              <a:buNone/>
              <a:defRPr/>
            </a:pPr>
            <a:r>
              <a:rPr lang="hr-HR" sz="2300" b="1">
                <a:latin typeface="Arial" charset="0"/>
              </a:rPr>
              <a:t>2)    SOP se izrađuju po uzoru na standarde Ujedinjenih nacija i NATO-a u ostvarenju civilno - vojne saradnje u traženju i pružanju pomoći u prirodnim i drugim nesrećama</a:t>
            </a:r>
          </a:p>
          <a:p>
            <a:pPr eaLnBrk="1" hangingPunct="1">
              <a:lnSpc>
                <a:spcPct val="80000"/>
              </a:lnSpc>
              <a:buFont typeface="Wingdings" pitchFamily="2" charset="2"/>
              <a:buNone/>
              <a:defRPr/>
            </a:pPr>
            <a:endParaRPr lang="en-US" sz="230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ZiS:t-9/7</a:t>
            </a:r>
            <a:endParaRPr lang="en-US" sz="1400">
              <a:latin typeface="Arial" charset="0"/>
            </a:endParaRPr>
          </a:p>
        </p:txBody>
      </p:sp>
      <p:sp>
        <p:nvSpPr>
          <p:cNvPr id="627715" name="Rectangle 3"/>
          <p:cNvSpPr>
            <a:spLocks noGrp="1" noChangeArrowheads="1"/>
          </p:cNvSpPr>
          <p:nvPr>
            <p:ph type="body" idx="1"/>
          </p:nvPr>
        </p:nvSpPr>
        <p:spPr>
          <a:xfrm>
            <a:off x="457200" y="692150"/>
            <a:ext cx="8229600" cy="6165850"/>
          </a:xfrm>
        </p:spPr>
        <p:txBody>
          <a:bodyPr/>
          <a:lstStyle/>
          <a:p>
            <a:pPr algn="ctr" eaLnBrk="1" hangingPunct="1">
              <a:lnSpc>
                <a:spcPct val="80000"/>
              </a:lnSpc>
              <a:buFont typeface="Wingdings" pitchFamily="2" charset="2"/>
              <a:buNone/>
              <a:defRPr/>
            </a:pPr>
            <a:r>
              <a:rPr lang="hr-HR" sz="2400" b="1">
                <a:latin typeface="Arial" charset="0"/>
              </a:rPr>
              <a:t>Član 2.</a:t>
            </a:r>
          </a:p>
          <a:p>
            <a:pPr algn="ctr" eaLnBrk="1" hangingPunct="1">
              <a:lnSpc>
                <a:spcPct val="80000"/>
              </a:lnSpc>
              <a:buFont typeface="Wingdings" pitchFamily="2" charset="2"/>
              <a:buNone/>
              <a:defRPr/>
            </a:pPr>
            <a:r>
              <a:rPr lang="hr-HR" sz="2400" b="1">
                <a:latin typeface="Arial" charset="0"/>
              </a:rPr>
              <a:t>(Nadležnosti)</a:t>
            </a:r>
          </a:p>
          <a:p>
            <a:pPr eaLnBrk="1" hangingPunct="1">
              <a:lnSpc>
                <a:spcPct val="80000"/>
              </a:lnSpc>
              <a:buFont typeface="Wingdings" pitchFamily="2" charset="2"/>
              <a:buNone/>
              <a:defRPr/>
            </a:pPr>
            <a:r>
              <a:rPr lang="hr-HR" sz="2400" b="1">
                <a:latin typeface="Arial" charset="0"/>
              </a:rPr>
              <a:t>    Propisi kojima su definirane zakonske nadležnosti Strana, osnove, oblasti i načini ostvarivanja saradnje, odgovornosti i drugi aspekti saradnje Strana sadržani su u Sporazumu o saradnji između Ministarstva odbrane Bosne i Hercegovine i Ministarstva sigurnosti Bosne i Hercegovine u oblasti reagiranja na prirodne ili druge nesreće, broj: 06-50-704-5/09 i broj: 09-04-1-1414-6/09 od 29.06.2009. godine (u daljem tekstu: Sporazum). </a:t>
            </a:r>
          </a:p>
          <a:p>
            <a:pPr algn="ctr" eaLnBrk="1" hangingPunct="1">
              <a:lnSpc>
                <a:spcPct val="80000"/>
              </a:lnSpc>
              <a:buFont typeface="Wingdings" pitchFamily="2" charset="2"/>
              <a:buNone/>
              <a:defRPr/>
            </a:pPr>
            <a:r>
              <a:rPr lang="hr-HR" sz="2400" b="1">
                <a:latin typeface="Arial" charset="0"/>
              </a:rPr>
              <a:t>Član 3.</a:t>
            </a:r>
          </a:p>
          <a:p>
            <a:pPr algn="ctr" eaLnBrk="1" hangingPunct="1">
              <a:lnSpc>
                <a:spcPct val="80000"/>
              </a:lnSpc>
              <a:buFont typeface="Wingdings" pitchFamily="2" charset="2"/>
              <a:buNone/>
              <a:defRPr/>
            </a:pPr>
            <a:r>
              <a:rPr lang="hr-HR" sz="2400" b="1">
                <a:latin typeface="Arial" charset="0"/>
              </a:rPr>
              <a:t>(Definicije)</a:t>
            </a:r>
          </a:p>
          <a:p>
            <a:pPr eaLnBrk="1" hangingPunct="1">
              <a:lnSpc>
                <a:spcPct val="80000"/>
              </a:lnSpc>
              <a:buFont typeface="Wingdings" pitchFamily="2" charset="2"/>
              <a:buNone/>
              <a:defRPr/>
            </a:pPr>
            <a:r>
              <a:rPr lang="hr-HR" sz="2400" b="1">
                <a:latin typeface="Arial" charset="0"/>
              </a:rPr>
              <a:t>    Pojmovi korišteni u SOP definirani su Okvirnim Zakonom o zaštiti i spašavanju ljudi i materijalnih dobara od prirodnih ili drugih nesreća u Bosni i Hercegovini („Službeni glasnik BiH“, broj 50/08) i Sporazumom.</a:t>
            </a:r>
            <a:r>
              <a:rPr lang="hr-HR" sz="2400">
                <a:latin typeface="Arial" charset="0"/>
              </a:rPr>
              <a:t> </a:t>
            </a:r>
          </a:p>
          <a:p>
            <a:pPr eaLnBrk="1" hangingPunct="1">
              <a:lnSpc>
                <a:spcPct val="80000"/>
              </a:lnSpc>
              <a:buFont typeface="Wingdings" pitchFamily="2" charset="2"/>
              <a:buNone/>
              <a:defRPr/>
            </a:pPr>
            <a:endParaRPr lang="en-US" sz="240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p:cNvSpPr>
            <a:spLocks noGrp="1" noRot="1" noChangeArrowheads="1"/>
          </p:cNvSpPr>
          <p:nvPr>
            <p:ph type="title"/>
          </p:nvPr>
        </p:nvSpPr>
        <p:spPr>
          <a:xfrm>
            <a:off x="457200" y="274638"/>
            <a:ext cx="8229600" cy="633412"/>
          </a:xfrm>
        </p:spPr>
        <p:txBody>
          <a:bodyPr/>
          <a:lstStyle/>
          <a:p>
            <a:pPr algn="r" eaLnBrk="1" hangingPunct="1">
              <a:defRPr/>
            </a:pPr>
            <a:r>
              <a:rPr lang="hr-HR" sz="1400">
                <a:latin typeface="Arial" charset="0"/>
              </a:rPr>
              <a:t>ZiS:t-9/8</a:t>
            </a:r>
            <a:endParaRPr lang="en-US" sz="1400">
              <a:latin typeface="Arial" charset="0"/>
            </a:endParaRPr>
          </a:p>
        </p:txBody>
      </p:sp>
      <p:sp>
        <p:nvSpPr>
          <p:cNvPr id="628739" name="Rectangle 3"/>
          <p:cNvSpPr>
            <a:spLocks noGrp="1" noChangeArrowheads="1"/>
          </p:cNvSpPr>
          <p:nvPr>
            <p:ph type="body" idx="1"/>
          </p:nvPr>
        </p:nvSpPr>
        <p:spPr>
          <a:xfrm>
            <a:off x="457200" y="620713"/>
            <a:ext cx="8229600" cy="6237287"/>
          </a:xfrm>
        </p:spPr>
        <p:txBody>
          <a:bodyPr/>
          <a:lstStyle/>
          <a:p>
            <a:pPr algn="ctr" eaLnBrk="1" hangingPunct="1">
              <a:lnSpc>
                <a:spcPct val="80000"/>
              </a:lnSpc>
              <a:buFont typeface="Wingdings" pitchFamily="2" charset="2"/>
              <a:buNone/>
              <a:defRPr/>
            </a:pPr>
            <a:r>
              <a:rPr lang="hr-HR" sz="2000" b="1">
                <a:latin typeface="Arial" charset="0"/>
              </a:rPr>
              <a:t>Član 4.</a:t>
            </a:r>
          </a:p>
          <a:p>
            <a:pPr algn="ctr" eaLnBrk="1" hangingPunct="1">
              <a:lnSpc>
                <a:spcPct val="80000"/>
              </a:lnSpc>
              <a:buFont typeface="Wingdings" pitchFamily="2" charset="2"/>
              <a:buNone/>
              <a:defRPr/>
            </a:pPr>
            <a:r>
              <a:rPr lang="hr-HR" sz="2000" b="1">
                <a:latin typeface="Arial" charset="0"/>
              </a:rPr>
              <a:t>(Principi)</a:t>
            </a:r>
          </a:p>
          <a:p>
            <a:pPr eaLnBrk="1" hangingPunct="1">
              <a:lnSpc>
                <a:spcPct val="80000"/>
              </a:lnSpc>
              <a:buFont typeface="Wingdings" pitchFamily="2" charset="2"/>
              <a:buNone/>
              <a:defRPr/>
            </a:pPr>
            <a:r>
              <a:rPr lang="hr-HR" sz="2000" b="1">
                <a:latin typeface="Arial" charset="0"/>
              </a:rPr>
              <a:t>         U odgovoru na prirodne i druge nesreće, civilni organi i komandanti odgovorni za vojne jedinice i materijalno-tehnicke resurse pridržavaju se sljedećih principa:</a:t>
            </a:r>
          </a:p>
          <a:p>
            <a:pPr eaLnBrk="1" hangingPunct="1">
              <a:lnSpc>
                <a:spcPct val="80000"/>
              </a:lnSpc>
              <a:buFont typeface="Wingdings" pitchFamily="2" charset="2"/>
              <a:buNone/>
              <a:defRPr/>
            </a:pPr>
            <a:r>
              <a:rPr lang="hr-HR" sz="2000" b="1">
                <a:latin typeface="Arial" charset="0"/>
              </a:rPr>
              <a:t>a)      princip cilja (svaka operacija vodi jasno definiranom, presudnom i ostvarivom cilju),</a:t>
            </a:r>
          </a:p>
          <a:p>
            <a:pPr eaLnBrk="1" hangingPunct="1">
              <a:lnSpc>
                <a:spcPct val="80000"/>
              </a:lnSpc>
              <a:buFont typeface="Wingdings" pitchFamily="2" charset="2"/>
              <a:buNone/>
              <a:defRPr/>
            </a:pPr>
            <a:r>
              <a:rPr lang="hr-HR" sz="2000" b="1">
                <a:latin typeface="Arial" charset="0"/>
              </a:rPr>
              <a:t>b)      princip jedinstva napora i civilnog rukovođenja operacijama pomoći u nesrećama (traženje zajedničkih rješenja i ulaganje združenog napora, uz civilno rukovođenje akcijama zaštite i spašavanja i vojno komandovanje vojnim resursima),</a:t>
            </a:r>
          </a:p>
          <a:p>
            <a:pPr eaLnBrk="1" hangingPunct="1">
              <a:lnSpc>
                <a:spcPct val="80000"/>
              </a:lnSpc>
              <a:buFont typeface="Wingdings" pitchFamily="2" charset="2"/>
              <a:buNone/>
              <a:defRPr/>
            </a:pPr>
            <a:r>
              <a:rPr lang="hr-HR" sz="2000" b="1">
                <a:latin typeface="Arial" charset="0"/>
              </a:rPr>
              <a:t>c)      princip istrajnosti (spremnost vojnih komandanata na upotrebu jedinica u produženom trajanju po zadatom cilju - traženi vojni resursi za pomoć ostaju anagazovani u potrebnom vremenu koliko situacija zahtjeva),</a:t>
            </a:r>
          </a:p>
          <a:p>
            <a:pPr eaLnBrk="1" hangingPunct="1">
              <a:lnSpc>
                <a:spcPct val="80000"/>
              </a:lnSpc>
              <a:buFont typeface="Wingdings" pitchFamily="2" charset="2"/>
              <a:buNone/>
              <a:defRPr/>
            </a:pPr>
            <a:r>
              <a:rPr lang="hr-HR" sz="2000" b="1">
                <a:latin typeface="Arial" charset="0"/>
              </a:rPr>
              <a:t>d)      princip sigurnosti (civilni organ i vojni komandanti u svakom trenutku vode računa o sigurnosti ljudstva uključenog u akcije i operacije zaštite i spašavanja),</a:t>
            </a:r>
          </a:p>
          <a:p>
            <a:pPr eaLnBrk="1" hangingPunct="1">
              <a:lnSpc>
                <a:spcPct val="80000"/>
              </a:lnSpc>
              <a:buFont typeface="Wingdings" pitchFamily="2" charset="2"/>
              <a:buNone/>
              <a:defRPr/>
            </a:pPr>
            <a:r>
              <a:rPr lang="hr-HR" sz="2000" b="1">
                <a:latin typeface="Arial" charset="0"/>
              </a:rPr>
              <a:t>e)      princip sinergizma (pravilna i koordinirana upotreba resursa u svrhu izbjegavanja suvišnosti i dupliranja napora pomoći u odgovoru na nesreću, ukljucujuci primjenu standardnih obrazaca komuniciranja u prirodnim i drugim nesrećama).</a:t>
            </a:r>
            <a:endParaRPr lang="en-US" sz="200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ZiS:t-9/9</a:t>
            </a:r>
            <a:endParaRPr lang="en-US" sz="1400">
              <a:latin typeface="Arial" charset="0"/>
            </a:endParaRPr>
          </a:p>
        </p:txBody>
      </p:sp>
      <p:sp>
        <p:nvSpPr>
          <p:cNvPr id="629763" name="Rectangle 3"/>
          <p:cNvSpPr>
            <a:spLocks noGrp="1" noChangeArrowheads="1"/>
          </p:cNvSpPr>
          <p:nvPr>
            <p:ph type="body" idx="1"/>
          </p:nvPr>
        </p:nvSpPr>
        <p:spPr>
          <a:xfrm>
            <a:off x="457200" y="404813"/>
            <a:ext cx="8229600" cy="6453187"/>
          </a:xfrm>
        </p:spPr>
        <p:txBody>
          <a:bodyPr/>
          <a:lstStyle/>
          <a:p>
            <a:pPr algn="ctr" eaLnBrk="1" hangingPunct="1">
              <a:lnSpc>
                <a:spcPct val="80000"/>
              </a:lnSpc>
              <a:buFont typeface="Wingdings" pitchFamily="2" charset="2"/>
              <a:buNone/>
              <a:defRPr/>
            </a:pPr>
            <a:r>
              <a:rPr lang="hr-HR" sz="1700" b="1">
                <a:latin typeface="Arial" charset="0"/>
              </a:rPr>
              <a:t>POGLAVLJE II. OSNOVE I USLOVI ANGAŽIRANJA </a:t>
            </a:r>
          </a:p>
          <a:p>
            <a:pPr algn="ctr" eaLnBrk="1" hangingPunct="1">
              <a:lnSpc>
                <a:spcPct val="80000"/>
              </a:lnSpc>
              <a:buFont typeface="Wingdings" pitchFamily="2" charset="2"/>
              <a:buNone/>
              <a:defRPr/>
            </a:pPr>
            <a:r>
              <a:rPr lang="hr-HR" sz="1700" b="1">
                <a:latin typeface="Arial" charset="0"/>
              </a:rPr>
              <a:t>ORUŽANIH SNAGA BOSNE I HERCEGOVINE  </a:t>
            </a:r>
          </a:p>
          <a:p>
            <a:pPr algn="ctr" eaLnBrk="1" hangingPunct="1">
              <a:lnSpc>
                <a:spcPct val="80000"/>
              </a:lnSpc>
              <a:buFont typeface="Wingdings" pitchFamily="2" charset="2"/>
              <a:buNone/>
              <a:defRPr/>
            </a:pPr>
            <a:r>
              <a:rPr lang="hr-HR" sz="1700" b="1">
                <a:latin typeface="Arial" charset="0"/>
              </a:rPr>
              <a:t>Član 5. </a:t>
            </a:r>
          </a:p>
          <a:p>
            <a:pPr algn="ctr" eaLnBrk="1" hangingPunct="1">
              <a:lnSpc>
                <a:spcPct val="80000"/>
              </a:lnSpc>
              <a:buFont typeface="Wingdings" pitchFamily="2" charset="2"/>
              <a:buNone/>
              <a:defRPr/>
            </a:pPr>
            <a:r>
              <a:rPr lang="hr-HR" sz="1700" b="1">
                <a:latin typeface="Arial" charset="0"/>
              </a:rPr>
              <a:t>(Osnove angažiranja)</a:t>
            </a:r>
          </a:p>
          <a:p>
            <a:pPr eaLnBrk="1" hangingPunct="1">
              <a:lnSpc>
                <a:spcPct val="80000"/>
              </a:lnSpc>
              <a:buFont typeface="Wingdings" pitchFamily="2" charset="2"/>
              <a:buNone/>
              <a:defRPr/>
            </a:pPr>
            <a:r>
              <a:rPr lang="hr-HR" sz="1700" b="1">
                <a:latin typeface="Arial" charset="0"/>
              </a:rPr>
              <a:t>1)       Angažiranje Oružanih snaga Bosne i Hercegovine za potrebe pružanja pomoći civilnim organima u reagiranju na prirodne i druge nesreće vrši se u skladu sa Zakonom o odbrani Bosne i Hercegovine ("Službeni glasnik BiH", broj: 88/05), Okvirnim Zakonom o zaštiti i spašavanju ljudi i materijalnih dobara od prirodnih ili drugih nesreća u Bosni i Hercegovini i Zakonom o sudjelovanju pripadnika Oružanih snaga Bosne i Hercegovine, policijskih službenika, državnih službenika i ostalih zaposlenika u operacijama podrške miru i drugim aktivnostima u inostranstvu ("Službeni glasnik BiH", broj 14/05). </a:t>
            </a:r>
          </a:p>
          <a:p>
            <a:pPr eaLnBrk="1" hangingPunct="1">
              <a:lnSpc>
                <a:spcPct val="80000"/>
              </a:lnSpc>
              <a:buFont typeface="Wingdings" pitchFamily="2" charset="2"/>
              <a:buNone/>
              <a:defRPr/>
            </a:pPr>
            <a:r>
              <a:rPr lang="hr-HR" sz="1700" b="1">
                <a:latin typeface="Arial" charset="0"/>
              </a:rPr>
              <a:t>2)       Oružane snage Bosne i Hercegovine se u okviru pomoći civilnim organima u reagiranju na prirodne i druge nesreće u pravilu angažiraju na pružanju trenutne i kratkoročne podrške koja ukljucuje:</a:t>
            </a:r>
          </a:p>
          <a:p>
            <a:pPr lvl="1" eaLnBrk="1" hangingPunct="1">
              <a:lnSpc>
                <a:spcPct val="80000"/>
              </a:lnSpc>
              <a:buFont typeface="Wingdings" pitchFamily="2" charset="2"/>
              <a:buNone/>
              <a:defRPr/>
            </a:pPr>
            <a:r>
              <a:rPr lang="hr-HR" sz="1700" b="1">
                <a:latin typeface="Arial" charset="0"/>
              </a:rPr>
              <a:t>a)  pomoć u stvaranju sigurnog ambijenta na terenu izvođenja odgovora na prirodne ili druge nesreće,   </a:t>
            </a:r>
          </a:p>
          <a:p>
            <a:pPr lvl="1" eaLnBrk="1" hangingPunct="1">
              <a:lnSpc>
                <a:spcPct val="80000"/>
              </a:lnSpc>
              <a:buFont typeface="Wingdings" pitchFamily="2" charset="2"/>
              <a:buNone/>
              <a:defRPr/>
            </a:pPr>
            <a:r>
              <a:rPr lang="hr-HR" sz="1700" b="1">
                <a:latin typeface="Arial" charset="0"/>
              </a:rPr>
              <a:t>b)  pomoć u zaštiti i spašavanji ljudi i materijalnih dobara,</a:t>
            </a:r>
          </a:p>
          <a:p>
            <a:pPr lvl="1" eaLnBrk="1" hangingPunct="1">
              <a:lnSpc>
                <a:spcPct val="80000"/>
              </a:lnSpc>
              <a:buFont typeface="Wingdings" pitchFamily="2" charset="2"/>
              <a:buNone/>
              <a:defRPr/>
            </a:pPr>
            <a:r>
              <a:rPr lang="hr-HR" sz="1700" b="1">
                <a:latin typeface="Arial" charset="0"/>
              </a:rPr>
              <a:t>c)  pomoć u izvršenju humanitarne operacije odgovora na prirodne ili druge nesreće.  </a:t>
            </a:r>
            <a:endParaRPr lang="hr-HR" sz="1700">
              <a:latin typeface="Arial" charset="0"/>
            </a:endParaRPr>
          </a:p>
          <a:p>
            <a:pPr eaLnBrk="1" hangingPunct="1">
              <a:lnSpc>
                <a:spcPct val="80000"/>
              </a:lnSpc>
              <a:buFont typeface="Wingdings" pitchFamily="2" charset="2"/>
              <a:buNone/>
              <a:defRPr/>
            </a:pPr>
            <a:r>
              <a:rPr lang="hr-HR" sz="1700">
                <a:latin typeface="Arial" charset="0"/>
              </a:rPr>
              <a:t>            </a:t>
            </a:r>
            <a:r>
              <a:rPr lang="hr-HR" sz="1700" b="1">
                <a:latin typeface="Arial" charset="0"/>
              </a:rPr>
              <a:t>Uređuje li se ovim procedurama i podrška Oružanih snaga u pružanju međunarodne pomoći- postoji li mogućnost zajedničke civilno – vojne pomoći susjedima?</a:t>
            </a:r>
            <a:endParaRPr lang="hr-HR" sz="1700">
              <a:latin typeface="Arial" charset="0"/>
            </a:endParaRPr>
          </a:p>
          <a:p>
            <a:pPr eaLnBrk="1" hangingPunct="1">
              <a:lnSpc>
                <a:spcPct val="80000"/>
              </a:lnSpc>
              <a:buFont typeface="Wingdings" pitchFamily="2" charset="2"/>
              <a:buNone/>
              <a:defRPr/>
            </a:pPr>
            <a:r>
              <a:rPr lang="hr-HR" sz="1700">
                <a:latin typeface="Arial" charset="0"/>
              </a:rPr>
              <a:t>            </a:t>
            </a:r>
            <a:r>
              <a:rPr lang="hr-HR" sz="1700" b="1">
                <a:latin typeface="Arial" charset="0"/>
              </a:rPr>
              <a:t>Potrebno pojašnjenje, na koje humanitarne aktere se odnosi?! </a:t>
            </a:r>
          </a:p>
          <a:p>
            <a:pPr eaLnBrk="1" hangingPunct="1">
              <a:lnSpc>
                <a:spcPct val="80000"/>
              </a:lnSpc>
              <a:buFont typeface="Wingdings" pitchFamily="2" charset="2"/>
              <a:buNone/>
              <a:defRPr/>
            </a:pPr>
            <a:r>
              <a:rPr lang="hr-HR" sz="1700" b="1">
                <a:latin typeface="Arial" charset="0"/>
              </a:rPr>
              <a:t>           Po Okvirnom zakonu I zakonima entiteta MSBiH I entitetske CZ koordiniraju upotrebu resursa ostalih civilnih institucija u ZiS (čl.15.)</a:t>
            </a:r>
          </a:p>
          <a:p>
            <a:pPr eaLnBrk="1" hangingPunct="1">
              <a:lnSpc>
                <a:spcPct val="80000"/>
              </a:lnSpc>
              <a:buFont typeface="Wingdings" pitchFamily="2" charset="2"/>
              <a:buNone/>
              <a:defRPr/>
            </a:pPr>
            <a:endParaRPr lang="en-US" sz="16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1623" name="Group 359"/>
          <p:cNvGraphicFramePr>
            <a:graphicFrameLocks noGrp="1"/>
          </p:cNvGraphicFramePr>
          <p:nvPr>
            <p:extLst>
              <p:ext uri="{D42A27DB-BD31-4B8C-83A1-F6EECF244321}">
                <p14:modId xmlns:p14="http://schemas.microsoft.com/office/powerpoint/2010/main" val="3109752051"/>
              </p:ext>
            </p:extLst>
          </p:nvPr>
        </p:nvGraphicFramePr>
        <p:xfrm>
          <a:off x="179388" y="0"/>
          <a:ext cx="8964612" cy="6888798"/>
        </p:xfrm>
        <a:graphic>
          <a:graphicData uri="http://schemas.openxmlformats.org/drawingml/2006/table">
            <a:tbl>
              <a:tblPr/>
              <a:tblGrid>
                <a:gridCol w="1868487">
                  <a:extLst>
                    <a:ext uri="{9D8B030D-6E8A-4147-A177-3AD203B41FA5}">
                      <a16:colId xmlns:a16="http://schemas.microsoft.com/office/drawing/2014/main" xmlns="" val="20000"/>
                    </a:ext>
                  </a:extLst>
                </a:gridCol>
                <a:gridCol w="3028950">
                  <a:extLst>
                    <a:ext uri="{9D8B030D-6E8A-4147-A177-3AD203B41FA5}">
                      <a16:colId xmlns:a16="http://schemas.microsoft.com/office/drawing/2014/main" xmlns="" val="20001"/>
                    </a:ext>
                  </a:extLst>
                </a:gridCol>
                <a:gridCol w="4067175">
                  <a:extLst>
                    <a:ext uri="{9D8B030D-6E8A-4147-A177-3AD203B41FA5}">
                      <a16:colId xmlns:a16="http://schemas.microsoft.com/office/drawing/2014/main" xmlns="" val="20002"/>
                    </a:ext>
                  </a:extLst>
                </a:gridCol>
              </a:tblGrid>
              <a:tr h="9271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Državni kolaps usljed loše vladavine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izražena korupcija, zloupotreba vlasti, slabe institucije vlasti, veliki civilni neredi i manji sukobi, kao i pojave organiziranog kriminala </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7605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sz="2800" b="0" i="0" u="none" strike="noStrike" cap="none" normalizeH="0" baseline="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Organizirani kriminal </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prekogranična trgovina narkoticima, oružjem i ženama, nelegalne imigracije, i dr., incidenti sa kriminalnim elementima u pograničnom području, kojem je Europa „primarna meta“, navodeći Balkan kao tranzitnu rûtu sa Bliskog Istoka i Srednjeg Istoka</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03250">
                <a:tc rowSpan="3">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dirty="0">
                          <a:ln>
                            <a:noFill/>
                          </a:ln>
                          <a:solidFill>
                            <a:schemeClr val="tx1"/>
                          </a:solidFill>
                          <a:effectLst/>
                          <a:latin typeface="Times New Roman" pitchFamily="18" charset="0"/>
                          <a:cs typeface="Times New Roman" pitchFamily="18" charset="0"/>
                        </a:rPr>
                        <a:t>4. kategorije</a:t>
                      </a:r>
                      <a:endParaRPr kumimoji="0" lang="en-US" sz="10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dirty="0">
                          <a:ln>
                            <a:noFill/>
                          </a:ln>
                          <a:solidFill>
                            <a:schemeClr val="tx1"/>
                          </a:solidFill>
                          <a:effectLst/>
                          <a:latin typeface="Times New Roman" pitchFamily="18" charset="0"/>
                          <a:cs typeface="Times New Roman" pitchFamily="18" charset="0"/>
                        </a:rPr>
                        <a:t>   Rizici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dirty="0">
                          <a:ln>
                            <a:noFill/>
                          </a:ln>
                          <a:solidFill>
                            <a:schemeClr val="tx1"/>
                          </a:solidFill>
                          <a:effectLst/>
                          <a:latin typeface="Times New Roman" pitchFamily="18" charset="0"/>
                          <a:cs typeface="Times New Roman" pitchFamily="18" charset="0"/>
                        </a:rPr>
                        <a:t>   nesreća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dirty="0">
                          <a:ln>
                            <a:noFill/>
                          </a:ln>
                          <a:solidFill>
                            <a:schemeClr val="tx1"/>
                          </a:solidFill>
                          <a:effectLst/>
                          <a:latin typeface="Times New Roman" pitchFamily="18" charset="0"/>
                          <a:cs typeface="Times New Roman" pitchFamily="18" charset="0"/>
                        </a:rPr>
                        <a:t>   vanzemaljskog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1" i="0" u="none" strike="noStrike" cap="none" normalizeH="0" baseline="0" dirty="0">
                          <a:ln>
                            <a:noFill/>
                          </a:ln>
                          <a:solidFill>
                            <a:schemeClr val="tx1"/>
                          </a:solidFill>
                          <a:effectLst/>
                          <a:latin typeface="Times New Roman" pitchFamily="18" charset="0"/>
                          <a:cs typeface="Times New Roman" pitchFamily="18" charset="0"/>
                        </a:rPr>
                        <a:t>   uticaja</a:t>
                      </a:r>
                      <a:endParaRPr kumimoji="0" lang="en-US" sz="10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hr-HR" sz="1800" b="0" i="0" u="none" strike="noStrike" cap="none" normalizeH="0" baseline="0" dirty="0">
                          <a:ln>
                            <a:noFill/>
                          </a:ln>
                          <a:solidFill>
                            <a:schemeClr val="tx1"/>
                          </a:solidFill>
                          <a:effectLst/>
                          <a:latin typeface="Times New Roman" pitchFamily="18" charset="0"/>
                          <a:cs typeface="Times New Roman" pitchFamily="18" charset="0"/>
                        </a:rPr>
                        <a:t>Ovu vrstu rizika, koja predstavlja i globalnu prijetnju, slobodno možemo označiti rizicima kataklizme</a:t>
                      </a:r>
                      <a:endParaRPr kumimoji="0" lang="hr-HR" sz="1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Kosmičko zračenje</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Kataklizma bez velikih izgleda za spas života na Zemlji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03250">
                <a:tc vMerge="1">
                  <a:txBody>
                    <a:bodyPr/>
                    <a:lstStyle/>
                    <a:p>
                      <a:endParaRPr lang="en-U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Udar meteorita i asteroida</a:t>
                      </a:r>
                      <a:r>
                        <a:rPr kumimoji="0" lang="hr-HR" sz="1800" b="0" i="0" u="sng" strike="noStrike" cap="none" normalizeH="0" baseline="30000">
                          <a:ln>
                            <a:noFill/>
                          </a:ln>
                          <a:solidFill>
                            <a:srgbClr val="800080"/>
                          </a:solidFill>
                          <a:effectLst/>
                          <a:latin typeface="Times New Roman" pitchFamily="18" charset="0"/>
                          <a:cs typeface="Times New Roman" pitchFamily="18" charset="0"/>
                          <a:hlinkClick r:id="" action="ppaction://noaction"/>
                        </a:rPr>
                        <a:t>[1]</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Kataklizma bez velikih izgleda za spas života na Zemlji.</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408238">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a:ln>
                            <a:noFill/>
                          </a:ln>
                          <a:solidFill>
                            <a:schemeClr val="tx1"/>
                          </a:solidFill>
                          <a:effectLst/>
                          <a:latin typeface="Times New Roman" pitchFamily="18" charset="0"/>
                          <a:cs typeface="Times New Roman" pitchFamily="18" charset="0"/>
                        </a:rPr>
                        <a:t>Elektromagni rat u kosmosu (uzrokovanje prirodnih katastrofa savremenom tehnologijom, kao i moguće uništavanje suparničkih telekomunikacuijskih sistema  u vanorbitalnom   prostoru Zemlje u konfliktu velikih sila.</a:t>
                      </a:r>
                      <a:endParaRPr kumimoji="0" lang="hr-HR" sz="18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hr-HR" sz="1800" b="0" i="0" u="none" strike="noStrike" cap="none" normalizeH="0" baseline="0" dirty="0">
                          <a:ln>
                            <a:noFill/>
                          </a:ln>
                          <a:solidFill>
                            <a:schemeClr val="tx1"/>
                          </a:solidFill>
                          <a:effectLst/>
                          <a:latin typeface="Times New Roman" pitchFamily="18" charset="0"/>
                          <a:cs typeface="Times New Roman" pitchFamily="18" charset="0"/>
                        </a:rPr>
                        <a:t>Nesreće kataklizmičkih razmjera usljed destruktivne primjene tehnologija i uticaja na Zemljine sfere, te mogućnost udara u Zemlju krhotina telekomunikacijskih stanica/ satelita i uzrokovanje kataklizme (zemljotresi, tsunamiji, dizanje mora i poplave, i sl).</a:t>
                      </a:r>
                      <a:endParaRPr kumimoji="0" lang="hr-HR" sz="18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19482" name="Rectangle 96"/>
          <p:cNvSpPr>
            <a:spLocks noChangeArrowheads="1"/>
          </p:cNvSpPr>
          <p:nvPr/>
        </p:nvSpPr>
        <p:spPr bwMode="auto">
          <a:xfrm>
            <a:off x="-4513263" y="7791450"/>
            <a:ext cx="184150" cy="534988"/>
          </a:xfrm>
          <a:prstGeom prst="rect">
            <a:avLst/>
          </a:prstGeom>
          <a:noFill/>
          <a:ln w="9525">
            <a:noFill/>
            <a:miter lim="800000"/>
            <a:headEnd/>
            <a:tailEnd/>
          </a:ln>
        </p:spPr>
        <p:txBody>
          <a:bodyPr wrap="none" anchor="ctr">
            <a:spAutoFit/>
          </a:bodyPr>
          <a:lstStyle/>
          <a:p>
            <a:pPr algn="l" eaLnBrk="1" hangingPunct="1"/>
            <a:r>
              <a:rPr lang="en-US" sz="1100"/>
              <a:t/>
            </a:r>
            <a:br>
              <a:rPr lang="en-US" sz="1100"/>
            </a:br>
            <a:endParaRPr lang="en-US" sz="1800">
              <a:latin typeface="Arial" charset="0"/>
            </a:endParaRPr>
          </a:p>
        </p:txBody>
      </p:sp>
      <p:sp>
        <p:nvSpPr>
          <p:cNvPr id="19483" name="Rectangle 97"/>
          <p:cNvSpPr>
            <a:spLocks noChangeArrowheads="1"/>
          </p:cNvSpPr>
          <p:nvPr/>
        </p:nvSpPr>
        <p:spPr bwMode="auto">
          <a:xfrm>
            <a:off x="-4513263" y="8326438"/>
            <a:ext cx="3017838" cy="9525"/>
          </a:xfrm>
          <a:prstGeom prst="rect">
            <a:avLst/>
          </a:prstGeom>
          <a:solidFill>
            <a:srgbClr val="000000"/>
          </a:solidFill>
          <a:ln w="9525">
            <a:solidFill>
              <a:schemeClr val="tx1"/>
            </a:solidFill>
            <a:miter lim="800000"/>
            <a:headEnd/>
            <a:tailEnd/>
          </a:ln>
        </p:spPr>
        <p:txBody>
          <a:bodyPr wrap="none" anchor="ctr">
            <a:spAutoFit/>
          </a:bodyPr>
          <a:lstStyle/>
          <a:p>
            <a:endParaRPr lang="en-US"/>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ZiS:t-9/10</a:t>
            </a:r>
            <a:endParaRPr lang="en-US" sz="1400">
              <a:latin typeface="Arial" charset="0"/>
            </a:endParaRPr>
          </a:p>
        </p:txBody>
      </p:sp>
      <p:sp>
        <p:nvSpPr>
          <p:cNvPr id="630787" name="Rectangle 3"/>
          <p:cNvSpPr>
            <a:spLocks noGrp="1" noChangeArrowheads="1"/>
          </p:cNvSpPr>
          <p:nvPr>
            <p:ph type="body" idx="1"/>
          </p:nvPr>
        </p:nvSpPr>
        <p:spPr>
          <a:xfrm>
            <a:off x="250825" y="692150"/>
            <a:ext cx="8642350" cy="6165850"/>
          </a:xfrm>
        </p:spPr>
        <p:txBody>
          <a:bodyPr/>
          <a:lstStyle/>
          <a:p>
            <a:pPr algn="ctr" eaLnBrk="1" hangingPunct="1">
              <a:lnSpc>
                <a:spcPct val="80000"/>
              </a:lnSpc>
              <a:buFont typeface="Wingdings" pitchFamily="2" charset="2"/>
              <a:buNone/>
              <a:defRPr/>
            </a:pPr>
            <a:r>
              <a:rPr lang="hr-HR" sz="1800" b="1">
                <a:latin typeface="Arial" charset="0"/>
              </a:rPr>
              <a:t>Član 6.</a:t>
            </a:r>
          </a:p>
          <a:p>
            <a:pPr algn="ctr" eaLnBrk="1" hangingPunct="1">
              <a:lnSpc>
                <a:spcPct val="80000"/>
              </a:lnSpc>
              <a:buFont typeface="Wingdings" pitchFamily="2" charset="2"/>
              <a:buNone/>
              <a:defRPr/>
            </a:pPr>
            <a:r>
              <a:rPr lang="hr-HR" sz="1800" b="1">
                <a:latin typeface="Arial" charset="0"/>
              </a:rPr>
              <a:t>(Uslovi angažiranja)</a:t>
            </a:r>
          </a:p>
          <a:p>
            <a:pPr eaLnBrk="1" hangingPunct="1">
              <a:lnSpc>
                <a:spcPct val="80000"/>
              </a:lnSpc>
              <a:buFont typeface="Wingdings" pitchFamily="2" charset="2"/>
              <a:buNone/>
              <a:defRPr/>
            </a:pPr>
            <a:r>
              <a:rPr lang="hr-HR" sz="1800" b="1">
                <a:latin typeface="Arial" charset="0"/>
              </a:rPr>
              <a:t>          Oružane snage Bosne i Hercegovine se  mogu angažirati za potrebe pružanja pomoći civilnim organima u reagiranju na prirodne i druge nesreće kada se iscrpe raspoloživi civilni resursi ili civilni organi ne raspolazu potrebnim resursima za odgovor na prirodnu ili drugu nesreću.</a:t>
            </a:r>
          </a:p>
          <a:p>
            <a:pPr algn="ctr" eaLnBrk="1" hangingPunct="1">
              <a:lnSpc>
                <a:spcPct val="80000"/>
              </a:lnSpc>
              <a:buFont typeface="Wingdings" pitchFamily="2" charset="2"/>
              <a:buNone/>
              <a:defRPr/>
            </a:pPr>
            <a:r>
              <a:rPr lang="hr-HR" sz="1800" b="1">
                <a:latin typeface="Arial" charset="0"/>
              </a:rPr>
              <a:t>Član 7.</a:t>
            </a:r>
          </a:p>
          <a:p>
            <a:pPr algn="ctr" eaLnBrk="1" hangingPunct="1">
              <a:lnSpc>
                <a:spcPct val="80000"/>
              </a:lnSpc>
              <a:buFont typeface="Wingdings" pitchFamily="2" charset="2"/>
              <a:buNone/>
              <a:defRPr/>
            </a:pPr>
            <a:r>
              <a:rPr lang="hr-HR" sz="1800" b="1">
                <a:latin typeface="Arial" charset="0"/>
              </a:rPr>
              <a:t>(Komanda i kontrola)</a:t>
            </a:r>
          </a:p>
          <a:p>
            <a:pPr eaLnBrk="1" hangingPunct="1">
              <a:lnSpc>
                <a:spcPct val="80000"/>
              </a:lnSpc>
              <a:buFont typeface="Wingdings" pitchFamily="2" charset="2"/>
              <a:buNone/>
              <a:defRPr/>
            </a:pPr>
            <a:r>
              <a:rPr lang="hr-HR" sz="1800" b="1">
                <a:latin typeface="Arial" charset="0"/>
              </a:rPr>
              <a:t>1)       Pripadnici i jedinice Oružanih snaga Bosne i Hercegovine, angažirani u odgovoru na prirodne i druge nesreće, u toku trajanja misije ostaju u lancu komandovanja i kontrole nad Oružanim snagama Bosne i Hercegovine, pri čemu su vojni resursi pod civilnom kontrolom a pripadnicima i jedinicom komanduje nadležni starješina.</a:t>
            </a:r>
          </a:p>
          <a:p>
            <a:pPr eaLnBrk="1" hangingPunct="1">
              <a:lnSpc>
                <a:spcPct val="80000"/>
              </a:lnSpc>
              <a:buFont typeface="Wingdings" pitchFamily="2" charset="2"/>
              <a:buNone/>
              <a:defRPr/>
            </a:pPr>
            <a:r>
              <a:rPr lang="hr-HR" sz="1800" b="1">
                <a:latin typeface="Arial" charset="0"/>
              </a:rPr>
              <a:t>2)       Civilnu kontrolu nad vojnim resursima iz stava (1) ovog člana vrši Predsjedništvo Bosne i Hercegovine preko ministra odbrane Bosne i Hercegovine. </a:t>
            </a:r>
          </a:p>
          <a:p>
            <a:pPr eaLnBrk="1" hangingPunct="1">
              <a:lnSpc>
                <a:spcPct val="80000"/>
              </a:lnSpc>
              <a:buFont typeface="Wingdings" pitchFamily="2" charset="2"/>
              <a:buNone/>
              <a:defRPr/>
            </a:pPr>
            <a:r>
              <a:rPr lang="hr-HR" sz="1800" b="1">
                <a:latin typeface="Arial" charset="0"/>
              </a:rPr>
              <a:t>3)       U ostvarivanju civilne kontrole iz stava (1) i (2) ovog člana, Ministarstvo odbrane Bosne i Hercegovine koordinira aktivnosti sa Ministarstvom sigurnosti Bosne i Hercegovine, civilnim organom kojem su odgovorni angažovani pripadnici i jedinice Oružanih snaga Bosne i Hercegovine i nosiocem odgovora na prirodne i druge nesreće.</a:t>
            </a:r>
          </a:p>
          <a:p>
            <a:pPr eaLnBrk="1" hangingPunct="1">
              <a:lnSpc>
                <a:spcPct val="80000"/>
              </a:lnSpc>
              <a:buFont typeface="Wingdings" pitchFamily="2" charset="2"/>
              <a:buNone/>
              <a:defRPr/>
            </a:pPr>
            <a:r>
              <a:rPr lang="hr-HR" sz="1800" b="1">
                <a:latin typeface="Arial" charset="0"/>
              </a:rPr>
              <a:t>4)       Ministarstvo sigurnosti Bosne i Hercegovine utvrđuje odgovarajući civilni organ kojem će biti odgovorni pripadnici i jedinice Oružanih snaga Bosne i Hercegovine angažirani u odgovoru na prirodne i druge nesreće.</a:t>
            </a:r>
            <a:endParaRPr lang="en-US" sz="1800" b="1">
              <a:latin typeface="Arial" charset="0"/>
            </a:endParaRPr>
          </a:p>
          <a:p>
            <a:pPr eaLnBrk="1" hangingPunct="1">
              <a:lnSpc>
                <a:spcPct val="80000"/>
              </a:lnSpc>
              <a:buFont typeface="Wingdings" pitchFamily="2" charset="2"/>
              <a:buNone/>
              <a:defRPr/>
            </a:pPr>
            <a:endParaRPr lang="en-US" sz="180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ZiS:t-9/11</a:t>
            </a:r>
            <a:endParaRPr lang="en-US" sz="1400">
              <a:latin typeface="Arial" charset="0"/>
            </a:endParaRPr>
          </a:p>
        </p:txBody>
      </p:sp>
      <p:sp>
        <p:nvSpPr>
          <p:cNvPr id="631811" name="Rectangle 3"/>
          <p:cNvSpPr>
            <a:spLocks noGrp="1" noChangeArrowheads="1"/>
          </p:cNvSpPr>
          <p:nvPr>
            <p:ph type="body" idx="1"/>
          </p:nvPr>
        </p:nvSpPr>
        <p:spPr>
          <a:xfrm>
            <a:off x="250825" y="549275"/>
            <a:ext cx="8642350" cy="6308725"/>
          </a:xfrm>
        </p:spPr>
        <p:txBody>
          <a:bodyPr/>
          <a:lstStyle/>
          <a:p>
            <a:pPr algn="ctr" eaLnBrk="1" hangingPunct="1">
              <a:lnSpc>
                <a:spcPct val="90000"/>
              </a:lnSpc>
              <a:buFont typeface="Wingdings" pitchFamily="2" charset="2"/>
              <a:buNone/>
              <a:defRPr/>
            </a:pPr>
            <a:r>
              <a:rPr lang="pl-PL" sz="2400" b="1">
                <a:latin typeface="Arial" charset="0"/>
              </a:rPr>
              <a:t>POGLAVLJE III</a:t>
            </a:r>
            <a:r>
              <a:rPr lang="hr-HR" sz="2400" b="1">
                <a:latin typeface="Arial" charset="0"/>
              </a:rPr>
              <a:t>.  FAZE I POSTUPAK ANGAŽIRANJA    ORUŽANIH SNAGA BOSNE I HERCEGOVINE  </a:t>
            </a:r>
          </a:p>
          <a:p>
            <a:pPr algn="ctr" eaLnBrk="1" hangingPunct="1">
              <a:lnSpc>
                <a:spcPct val="90000"/>
              </a:lnSpc>
              <a:buFont typeface="Wingdings" pitchFamily="2" charset="2"/>
              <a:buNone/>
              <a:defRPr/>
            </a:pPr>
            <a:r>
              <a:rPr lang="hr-HR" sz="2400" b="1">
                <a:latin typeface="Arial" charset="0"/>
              </a:rPr>
              <a:t>Član 8. </a:t>
            </a:r>
          </a:p>
          <a:p>
            <a:pPr algn="ctr" eaLnBrk="1" hangingPunct="1">
              <a:lnSpc>
                <a:spcPct val="90000"/>
              </a:lnSpc>
              <a:buFont typeface="Wingdings" pitchFamily="2" charset="2"/>
              <a:buNone/>
              <a:defRPr/>
            </a:pPr>
            <a:r>
              <a:rPr lang="hr-HR" sz="2400" b="1">
                <a:latin typeface="Arial" charset="0"/>
              </a:rPr>
              <a:t>(Faze angaziranja)</a:t>
            </a:r>
          </a:p>
          <a:p>
            <a:pPr eaLnBrk="1" hangingPunct="1">
              <a:lnSpc>
                <a:spcPct val="90000"/>
              </a:lnSpc>
              <a:buFont typeface="Wingdings" pitchFamily="2" charset="2"/>
              <a:buNone/>
              <a:defRPr/>
            </a:pPr>
            <a:r>
              <a:rPr lang="hr-HR" sz="2400" b="1">
                <a:latin typeface="Arial" charset="0"/>
              </a:rPr>
              <a:t>1)    Oružane snage Bosne i Hercegovine se mogu angažirati u sljedećim fazama organizacije i odgovora na prirodne i drugu nesreće:</a:t>
            </a:r>
          </a:p>
          <a:p>
            <a:pPr eaLnBrk="1" hangingPunct="1">
              <a:lnSpc>
                <a:spcPct val="90000"/>
              </a:lnSpc>
              <a:buFont typeface="Wingdings" pitchFamily="2" charset="2"/>
              <a:buNone/>
              <a:defRPr/>
            </a:pPr>
            <a:r>
              <a:rPr lang="hr-HR" sz="2400" b="1">
                <a:latin typeface="Arial" charset="0"/>
              </a:rPr>
              <a:t>          a) faza upozoravanja,</a:t>
            </a:r>
          </a:p>
          <a:p>
            <a:pPr eaLnBrk="1" hangingPunct="1">
              <a:lnSpc>
                <a:spcPct val="90000"/>
              </a:lnSpc>
              <a:buFont typeface="Wingdings" pitchFamily="2" charset="2"/>
              <a:buNone/>
              <a:defRPr/>
            </a:pPr>
            <a:r>
              <a:rPr lang="hr-HR" sz="2400" b="1">
                <a:latin typeface="Arial" charset="0"/>
              </a:rPr>
              <a:t>          b) faza uzbunjivanja i angažiranja resursa pomoći,</a:t>
            </a:r>
          </a:p>
          <a:p>
            <a:pPr eaLnBrk="1" hangingPunct="1">
              <a:lnSpc>
                <a:spcPct val="90000"/>
              </a:lnSpc>
              <a:buFont typeface="Wingdings" pitchFamily="2" charset="2"/>
              <a:buNone/>
              <a:defRPr/>
            </a:pPr>
            <a:r>
              <a:rPr lang="hr-HR" sz="2400" b="1">
                <a:latin typeface="Arial" charset="0"/>
              </a:rPr>
              <a:t>          c) faza procjena i izvođenja operacija,</a:t>
            </a:r>
          </a:p>
          <a:p>
            <a:pPr eaLnBrk="1" hangingPunct="1">
              <a:lnSpc>
                <a:spcPct val="90000"/>
              </a:lnSpc>
              <a:buFont typeface="Wingdings" pitchFamily="2" charset="2"/>
              <a:buNone/>
              <a:defRPr/>
            </a:pPr>
            <a:r>
              <a:rPr lang="hr-HR" sz="2400" b="1">
                <a:latin typeface="Arial" charset="0"/>
              </a:rPr>
              <a:t>          d) faza prestanka angažmana snaga pomoći.</a:t>
            </a:r>
          </a:p>
          <a:p>
            <a:pPr eaLnBrk="1" hangingPunct="1">
              <a:lnSpc>
                <a:spcPct val="90000"/>
              </a:lnSpc>
              <a:buFont typeface="Wingdings" pitchFamily="2" charset="2"/>
              <a:buNone/>
              <a:defRPr/>
            </a:pPr>
            <a:r>
              <a:rPr lang="hr-HR" sz="2400" b="1">
                <a:latin typeface="Arial" charset="0"/>
              </a:rPr>
              <a:t>2)    U svakoj od faza iz stava (1) ovog člana, civilni i vojni organi procjenjuju situaciju, potrebe i razmjenjuju standardne obrasce komuniciranja u prirodnim i drugim nesrećama.</a:t>
            </a:r>
            <a:endParaRPr lang="en-US" sz="2400" b="1">
              <a:latin typeface="Arial" charset="0"/>
            </a:endParaRPr>
          </a:p>
          <a:p>
            <a:pPr eaLnBrk="1" hangingPunct="1">
              <a:lnSpc>
                <a:spcPct val="90000"/>
              </a:lnSpc>
              <a:buFont typeface="Wingdings" pitchFamily="2" charset="2"/>
              <a:buNone/>
              <a:defRPr/>
            </a:pPr>
            <a:endParaRPr lang="en-US" sz="240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2"/>
          <p:cNvSpPr>
            <a:spLocks noGrp="1" noRot="1" noChangeArrowheads="1"/>
          </p:cNvSpPr>
          <p:nvPr>
            <p:ph type="title"/>
          </p:nvPr>
        </p:nvSpPr>
        <p:spPr>
          <a:xfrm>
            <a:off x="457200" y="274638"/>
            <a:ext cx="8229600" cy="706437"/>
          </a:xfrm>
        </p:spPr>
        <p:txBody>
          <a:bodyPr/>
          <a:lstStyle/>
          <a:p>
            <a:pPr algn="r" eaLnBrk="1" hangingPunct="1">
              <a:defRPr/>
            </a:pPr>
            <a:r>
              <a:rPr lang="hr-HR" sz="1400">
                <a:latin typeface="Arial" charset="0"/>
              </a:rPr>
              <a:t>ZiS:t-9/12</a:t>
            </a:r>
            <a:endParaRPr lang="en-US" sz="1400">
              <a:latin typeface="Arial" charset="0"/>
            </a:endParaRPr>
          </a:p>
        </p:txBody>
      </p:sp>
      <p:sp>
        <p:nvSpPr>
          <p:cNvPr id="632835" name="Rectangle 3"/>
          <p:cNvSpPr>
            <a:spLocks noGrp="1" noChangeArrowheads="1"/>
          </p:cNvSpPr>
          <p:nvPr>
            <p:ph type="body" idx="1"/>
          </p:nvPr>
        </p:nvSpPr>
        <p:spPr>
          <a:xfrm>
            <a:off x="250825" y="333375"/>
            <a:ext cx="8713788" cy="6524625"/>
          </a:xfrm>
        </p:spPr>
        <p:txBody>
          <a:bodyPr/>
          <a:lstStyle/>
          <a:p>
            <a:pPr algn="ctr" eaLnBrk="1" hangingPunct="1">
              <a:lnSpc>
                <a:spcPct val="80000"/>
              </a:lnSpc>
              <a:buFont typeface="Wingdings" pitchFamily="2" charset="2"/>
              <a:buNone/>
              <a:defRPr/>
            </a:pPr>
            <a:r>
              <a:rPr lang="hr-HR" sz="1700" b="1">
                <a:latin typeface="Arial" charset="0"/>
              </a:rPr>
              <a:t>Član 9.</a:t>
            </a:r>
          </a:p>
          <a:p>
            <a:pPr algn="ctr" eaLnBrk="1" hangingPunct="1">
              <a:lnSpc>
                <a:spcPct val="80000"/>
              </a:lnSpc>
              <a:buFont typeface="Wingdings" pitchFamily="2" charset="2"/>
              <a:buNone/>
              <a:defRPr/>
            </a:pPr>
            <a:r>
              <a:rPr lang="hr-HR" sz="1700" b="1">
                <a:latin typeface="Arial" charset="0"/>
              </a:rPr>
              <a:t>(Obrasci komuniciranja) </a:t>
            </a:r>
          </a:p>
          <a:p>
            <a:pPr eaLnBrk="1" hangingPunct="1">
              <a:lnSpc>
                <a:spcPct val="80000"/>
              </a:lnSpc>
              <a:buFont typeface="Wingdings" pitchFamily="2" charset="2"/>
              <a:buNone/>
              <a:defRPr/>
            </a:pPr>
            <a:r>
              <a:rPr lang="hr-HR" sz="1700" b="1">
                <a:latin typeface="Arial" charset="0"/>
              </a:rPr>
              <a:t>1)       Tokom faza iz člana 8. SOP razmjenjuju se sljedeće vrste standardnih obrazaca komuniciranja:</a:t>
            </a:r>
          </a:p>
          <a:p>
            <a:pPr eaLnBrk="1" hangingPunct="1">
              <a:lnSpc>
                <a:spcPct val="80000"/>
              </a:lnSpc>
              <a:buFont typeface="Wingdings" pitchFamily="2" charset="2"/>
              <a:buNone/>
              <a:defRPr/>
            </a:pPr>
            <a:r>
              <a:rPr lang="hr-HR" sz="1700" b="1">
                <a:latin typeface="Arial" charset="0"/>
              </a:rPr>
              <a:t>    a)   Obavijest o nesreći (Prilog 1. - odmah po nastanku nesreće),</a:t>
            </a:r>
          </a:p>
          <a:p>
            <a:pPr eaLnBrk="1" hangingPunct="1">
              <a:lnSpc>
                <a:spcPct val="80000"/>
              </a:lnSpc>
              <a:buFont typeface="Wingdings" pitchFamily="2" charset="2"/>
              <a:buNone/>
              <a:defRPr/>
            </a:pPr>
            <a:r>
              <a:rPr lang="hr-HR" sz="1700" b="1">
                <a:latin typeface="Arial" charset="0"/>
              </a:rPr>
              <a:t>    b)   Zahtjev za pomoć Oruzanih snaga Bosne i Hercegovine (Prilog 2. - nakon što su iscrpljeni civilni resursi ili civilni organi ne raspolažu potrebnim resursima),</a:t>
            </a:r>
          </a:p>
          <a:p>
            <a:pPr eaLnBrk="1" hangingPunct="1">
              <a:lnSpc>
                <a:spcPct val="80000"/>
              </a:lnSpc>
              <a:buFont typeface="Wingdings" pitchFamily="2" charset="2"/>
              <a:buNone/>
              <a:defRPr/>
            </a:pPr>
            <a:r>
              <a:rPr lang="hr-HR" sz="1700" b="1">
                <a:latin typeface="Arial" charset="0"/>
              </a:rPr>
              <a:t>    c)   Prihvatanje zahtjeva za pomoć (Prilog 3. - u kratkom vremenu i nakon procjene uloženih civilnih resursa, odnosno urgentnih potreba nadležnog civilnog organa),</a:t>
            </a:r>
          </a:p>
          <a:p>
            <a:pPr eaLnBrk="1" hangingPunct="1">
              <a:lnSpc>
                <a:spcPct val="80000"/>
              </a:lnSpc>
              <a:buFont typeface="Wingdings" pitchFamily="2" charset="2"/>
              <a:buNone/>
              <a:defRPr/>
            </a:pPr>
            <a:r>
              <a:rPr lang="hr-HR" sz="1700" b="1">
                <a:latin typeface="Arial" charset="0"/>
              </a:rPr>
              <a:t>    d)   Dnevni situacijski izvještaj (Prilog 4. - pri kraju svakog operativnog dana, obično oko 17,00 casova, a ranije samo u slučaju neke novonastale vanredne situacije kao sto su nova nesreća, prekid operacije usljed smrti spasioca ili poremećaja sigurnosti),</a:t>
            </a:r>
          </a:p>
          <a:p>
            <a:pPr eaLnBrk="1" hangingPunct="1">
              <a:lnSpc>
                <a:spcPct val="80000"/>
              </a:lnSpc>
              <a:buFont typeface="Wingdings" pitchFamily="2" charset="2"/>
              <a:buNone/>
              <a:defRPr/>
            </a:pPr>
            <a:r>
              <a:rPr lang="hr-HR" sz="1700" b="1">
                <a:latin typeface="Arial" charset="0"/>
              </a:rPr>
              <a:t>    e)   Obrasci za prelazak granice (Prilog 5. - koriste se za prelazak granice u slučaju zajedničkog civilno - vojnog odgovora na zahtjev za međunarodnu pomoć).</a:t>
            </a:r>
          </a:p>
          <a:p>
            <a:pPr eaLnBrk="1" hangingPunct="1">
              <a:lnSpc>
                <a:spcPct val="80000"/>
              </a:lnSpc>
              <a:buFont typeface="Wingdings" pitchFamily="2" charset="2"/>
              <a:buNone/>
              <a:defRPr/>
            </a:pPr>
            <a:r>
              <a:rPr lang="hr-HR" sz="1700" b="1">
                <a:latin typeface="Arial" charset="0"/>
              </a:rPr>
              <a:t>2)       Obrasce iz stava (1) ovoga člana razmjenjuju Ministarstvo odbrane Bosne i Hercegovine i Ministarstvo sigurnosti Bosne i Hercegovine preko Centra za komandu i kontrolu institucijama odbrane Bosne i Hercegovine i Operativno-komunikacijskog centra Bosne i Hercegovine - 112. </a:t>
            </a:r>
          </a:p>
          <a:p>
            <a:pPr eaLnBrk="1" hangingPunct="1">
              <a:lnSpc>
                <a:spcPct val="80000"/>
              </a:lnSpc>
              <a:buFont typeface="Wingdings" pitchFamily="2" charset="2"/>
              <a:buNone/>
              <a:defRPr/>
            </a:pPr>
            <a:r>
              <a:rPr lang="hr-HR" sz="1700" b="1">
                <a:latin typeface="Arial" charset="0"/>
              </a:rPr>
              <a:t>3)       Popunjavanje obrazaca iz stava (1) i (2) ovog clana osiguravaju Ministarstvo odbrane Bosne i Hercegovine i Ministarstvo sigurnosti Bosne i Hercegovine iz svoje nadleznosti, te Ministarstvo sigurnosti Bosne i Hercegovine na osnovu zahjeva za pomoc Oruzanih snaga Bosne i Hercegovine primljenih od nadleznog civilnog organa entiteta ili Brcko Distrikta Bosne i Hercegovine.</a:t>
            </a:r>
            <a:r>
              <a:rPr lang="hr-HR" sz="1700">
                <a:latin typeface="Arial" charset="0"/>
              </a:rPr>
              <a:t> </a:t>
            </a:r>
            <a:endParaRPr lang="en-US" sz="160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ZiS:t-9/13</a:t>
            </a:r>
            <a:endParaRPr lang="en-US" sz="1400">
              <a:latin typeface="Arial" charset="0"/>
            </a:endParaRPr>
          </a:p>
        </p:txBody>
      </p:sp>
      <p:sp>
        <p:nvSpPr>
          <p:cNvPr id="633859" name="Rectangle 3"/>
          <p:cNvSpPr>
            <a:spLocks noGrp="1" noChangeArrowheads="1"/>
          </p:cNvSpPr>
          <p:nvPr>
            <p:ph type="body" idx="1"/>
          </p:nvPr>
        </p:nvSpPr>
        <p:spPr>
          <a:xfrm>
            <a:off x="250825" y="476250"/>
            <a:ext cx="8642350" cy="6381750"/>
          </a:xfrm>
        </p:spPr>
        <p:txBody>
          <a:bodyPr/>
          <a:lstStyle/>
          <a:p>
            <a:pPr algn="ctr" eaLnBrk="1" hangingPunct="1">
              <a:lnSpc>
                <a:spcPct val="80000"/>
              </a:lnSpc>
              <a:buFont typeface="Wingdings" pitchFamily="2" charset="2"/>
              <a:buNone/>
              <a:defRPr/>
            </a:pPr>
            <a:r>
              <a:rPr lang="hr-HR" sz="2000" b="1">
                <a:latin typeface="Arial" charset="0"/>
              </a:rPr>
              <a:t>Član 10. </a:t>
            </a:r>
          </a:p>
          <a:p>
            <a:pPr algn="ctr" eaLnBrk="1" hangingPunct="1">
              <a:lnSpc>
                <a:spcPct val="80000"/>
              </a:lnSpc>
              <a:buFont typeface="Wingdings" pitchFamily="2" charset="2"/>
              <a:buNone/>
              <a:defRPr/>
            </a:pPr>
            <a:r>
              <a:rPr lang="hr-HR" sz="2000" b="1">
                <a:latin typeface="Arial" charset="0"/>
              </a:rPr>
              <a:t>(Resursi)</a:t>
            </a:r>
          </a:p>
          <a:p>
            <a:pPr eaLnBrk="1" hangingPunct="1">
              <a:lnSpc>
                <a:spcPct val="80000"/>
              </a:lnSpc>
              <a:buFont typeface="Wingdings" pitchFamily="2" charset="2"/>
              <a:buNone/>
              <a:defRPr/>
            </a:pPr>
            <a:r>
              <a:rPr lang="hr-HR" sz="2000" b="1">
                <a:latin typeface="Arial" charset="0"/>
              </a:rPr>
              <a:t>1)       Za potrebe pomoći civilnim organima u prirodnim i drugim nesrećama, Oružane snage Bosne i Hercegovine planiraju i po odobrenju angaziraju raspolozive ljudske i materijalno-tehnicke resurse. </a:t>
            </a:r>
          </a:p>
          <a:p>
            <a:pPr eaLnBrk="1" hangingPunct="1">
              <a:lnSpc>
                <a:spcPct val="80000"/>
              </a:lnSpc>
              <a:buFont typeface="Wingdings" pitchFamily="2" charset="2"/>
              <a:buNone/>
              <a:defRPr/>
            </a:pPr>
            <a:r>
              <a:rPr lang="hr-HR" sz="2000" b="1">
                <a:latin typeface="Arial" charset="0"/>
              </a:rPr>
              <a:t>2)       Ministarstvo odbrane Bosne i Hercegovine i Ministarstvo sigurnosti Bosne i Hercegovine utvrduju i azuriraju Listu minimalnih zahtjeva vojnih resursa iz stava (1) ovog clana. </a:t>
            </a:r>
          </a:p>
          <a:p>
            <a:pPr algn="ctr" eaLnBrk="1" hangingPunct="1">
              <a:lnSpc>
                <a:spcPct val="80000"/>
              </a:lnSpc>
              <a:buFont typeface="Wingdings" pitchFamily="2" charset="2"/>
              <a:buNone/>
              <a:defRPr/>
            </a:pPr>
            <a:r>
              <a:rPr lang="hr-HR" sz="2000" b="1">
                <a:latin typeface="Arial" charset="0"/>
              </a:rPr>
              <a:t>Član 11.</a:t>
            </a:r>
          </a:p>
          <a:p>
            <a:pPr algn="ctr" eaLnBrk="1" hangingPunct="1">
              <a:lnSpc>
                <a:spcPct val="80000"/>
              </a:lnSpc>
              <a:buFont typeface="Wingdings" pitchFamily="2" charset="2"/>
              <a:buNone/>
              <a:defRPr/>
            </a:pPr>
            <a:r>
              <a:rPr lang="hr-HR" sz="2000" b="1">
                <a:latin typeface="Arial" charset="0"/>
              </a:rPr>
              <a:t>(Angažiranje)</a:t>
            </a:r>
          </a:p>
          <a:p>
            <a:pPr eaLnBrk="1" hangingPunct="1">
              <a:lnSpc>
                <a:spcPct val="80000"/>
              </a:lnSpc>
              <a:buFont typeface="Wingdings" pitchFamily="2" charset="2"/>
              <a:buNone/>
              <a:defRPr/>
            </a:pPr>
            <a:r>
              <a:rPr lang="hr-HR" sz="2000" b="1">
                <a:latin typeface="Arial" charset="0"/>
              </a:rPr>
              <a:t>1)       Ministar sigurnosti Bosne i Hercegovine podnosi ministru odbrane Bosne i Hercegovine Zahtjev za pomoc Oružanih snaga Bosne i Hercegovine iz clana 9. stav (1) tacka b) SOP (u daljem tekstu: Zahtjev).</a:t>
            </a:r>
          </a:p>
          <a:p>
            <a:pPr eaLnBrk="1" hangingPunct="1">
              <a:lnSpc>
                <a:spcPct val="80000"/>
              </a:lnSpc>
              <a:buFont typeface="Wingdings" pitchFamily="2" charset="2"/>
              <a:buNone/>
              <a:defRPr/>
            </a:pPr>
            <a:r>
              <a:rPr lang="hr-HR" sz="2000" b="1">
                <a:latin typeface="Arial" charset="0"/>
              </a:rPr>
              <a:t>2)       Sadrzaj Zahtjeva iz stava (1) ovog člana preciziran je u Prilogu 2. SOP.</a:t>
            </a:r>
          </a:p>
          <a:p>
            <a:pPr eaLnBrk="1" hangingPunct="1">
              <a:lnSpc>
                <a:spcPct val="80000"/>
              </a:lnSpc>
              <a:buFont typeface="Wingdings" pitchFamily="2" charset="2"/>
              <a:buNone/>
              <a:defRPr/>
            </a:pPr>
            <a:r>
              <a:rPr lang="hr-HR" sz="2000" b="1">
                <a:latin typeface="Arial" charset="0"/>
              </a:rPr>
              <a:t>3)       Ministar odbrane Bosne i Hercegovine, po primljenom Zahtjevu iz stava (1) ovog člana, traži od Predsjedništva Bosne i Hercegovine ovlaštenje za angažiranje Oružanih snaga Bosne i Hercegovine za potrebe pružanja pomoći civilnim organima u reagiranju na prirodne i druge i nesreće, te po dobijanju ovlaštenja izdaje naređenje za angažiranje Oružanih snaga Bosne i Hercegovine.</a:t>
            </a:r>
            <a:endParaRPr lang="en-US" sz="200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p:cNvSpPr>
            <a:spLocks noGrp="1" noRot="1" noChangeArrowheads="1"/>
          </p:cNvSpPr>
          <p:nvPr>
            <p:ph type="title"/>
          </p:nvPr>
        </p:nvSpPr>
        <p:spPr>
          <a:xfrm>
            <a:off x="457200" y="274638"/>
            <a:ext cx="8229600" cy="633412"/>
          </a:xfrm>
        </p:spPr>
        <p:txBody>
          <a:bodyPr/>
          <a:lstStyle/>
          <a:p>
            <a:pPr algn="r" eaLnBrk="1" hangingPunct="1">
              <a:defRPr/>
            </a:pPr>
            <a:r>
              <a:rPr lang="hr-HR" sz="1400">
                <a:latin typeface="Arial" charset="0"/>
              </a:rPr>
              <a:t>ZiS:t-9/14</a:t>
            </a:r>
            <a:endParaRPr lang="en-US" sz="1400">
              <a:latin typeface="Arial" charset="0"/>
            </a:endParaRPr>
          </a:p>
        </p:txBody>
      </p:sp>
      <p:sp>
        <p:nvSpPr>
          <p:cNvPr id="634883" name="Rectangle 3"/>
          <p:cNvSpPr>
            <a:spLocks noGrp="1" noChangeArrowheads="1"/>
          </p:cNvSpPr>
          <p:nvPr>
            <p:ph type="body" idx="1"/>
          </p:nvPr>
        </p:nvSpPr>
        <p:spPr>
          <a:xfrm>
            <a:off x="250825" y="476250"/>
            <a:ext cx="8713788" cy="6381750"/>
          </a:xfrm>
        </p:spPr>
        <p:txBody>
          <a:bodyPr/>
          <a:lstStyle/>
          <a:p>
            <a:pPr algn="ctr" eaLnBrk="1" hangingPunct="1">
              <a:lnSpc>
                <a:spcPct val="80000"/>
              </a:lnSpc>
              <a:buFont typeface="Wingdings" pitchFamily="2" charset="2"/>
              <a:buNone/>
              <a:defRPr/>
            </a:pPr>
            <a:r>
              <a:rPr lang="hr-HR" sz="1700" b="1">
                <a:latin typeface="Arial" charset="0"/>
              </a:rPr>
              <a:t>Član 12.</a:t>
            </a:r>
          </a:p>
          <a:p>
            <a:pPr algn="ctr" eaLnBrk="1" hangingPunct="1">
              <a:lnSpc>
                <a:spcPct val="80000"/>
              </a:lnSpc>
              <a:buFont typeface="Wingdings" pitchFamily="2" charset="2"/>
              <a:buNone/>
              <a:defRPr/>
            </a:pPr>
            <a:r>
              <a:rPr lang="hr-HR" sz="1700" b="1">
                <a:latin typeface="Arial" charset="0"/>
              </a:rPr>
              <a:t>(Koordinacija)</a:t>
            </a:r>
            <a:endParaRPr lang="pl-PL" sz="1700" b="1">
              <a:latin typeface="Arial" charset="0"/>
            </a:endParaRPr>
          </a:p>
          <a:p>
            <a:pPr eaLnBrk="1" hangingPunct="1">
              <a:lnSpc>
                <a:spcPct val="80000"/>
              </a:lnSpc>
              <a:buFont typeface="Wingdings" pitchFamily="2" charset="2"/>
              <a:buNone/>
              <a:defRPr/>
            </a:pPr>
            <a:r>
              <a:rPr lang="pl-PL" sz="1700" b="1">
                <a:latin typeface="Arial" charset="0"/>
              </a:rPr>
              <a:t>1)       Strane osiguravaju koordinaciju aktivnosti u skladu sa clanom 8. Sporazuma.</a:t>
            </a:r>
            <a:endParaRPr lang="en-GB" sz="1700" b="1">
              <a:latin typeface="Arial" charset="0"/>
            </a:endParaRPr>
          </a:p>
          <a:p>
            <a:pPr eaLnBrk="1" hangingPunct="1">
              <a:lnSpc>
                <a:spcPct val="80000"/>
              </a:lnSpc>
              <a:buFont typeface="Wingdings" pitchFamily="2" charset="2"/>
              <a:buNone/>
              <a:defRPr/>
            </a:pPr>
            <a:r>
              <a:rPr lang="hr-HR" sz="1700" b="1">
                <a:latin typeface="Arial" charset="0"/>
              </a:rPr>
              <a:t>2)       Strane nastoje unaprijediti koordinaciju uspostavom i razmjenom oficira za vezu u Centru za komandu i kontrolu institucijama odbrane Bosne i Hercegovine i Operativno-komunikacijskom centru Bosne i Hercegovine - 112. </a:t>
            </a:r>
          </a:p>
          <a:p>
            <a:pPr eaLnBrk="1" hangingPunct="1">
              <a:lnSpc>
                <a:spcPct val="80000"/>
              </a:lnSpc>
              <a:defRPr/>
            </a:pPr>
            <a:endParaRPr lang="en-GB" sz="1700" b="1">
              <a:latin typeface="Arial" charset="0"/>
            </a:endParaRPr>
          </a:p>
          <a:p>
            <a:pPr algn="ctr" eaLnBrk="1" hangingPunct="1">
              <a:lnSpc>
                <a:spcPct val="80000"/>
              </a:lnSpc>
              <a:buFont typeface="Wingdings" pitchFamily="2" charset="2"/>
              <a:buNone/>
              <a:defRPr/>
            </a:pPr>
            <a:r>
              <a:rPr lang="pl-PL" sz="1700" b="1">
                <a:latin typeface="Arial" charset="0"/>
              </a:rPr>
              <a:t>POGLAVLJE IV</a:t>
            </a:r>
            <a:r>
              <a:rPr lang="hr-HR" sz="1700" b="1">
                <a:latin typeface="Arial" charset="0"/>
              </a:rPr>
              <a:t>. </a:t>
            </a:r>
            <a:r>
              <a:rPr lang="pl-PL" sz="1700" b="1">
                <a:latin typeface="Arial" charset="0"/>
              </a:rPr>
              <a:t>ODGOVORNOSTI </a:t>
            </a:r>
          </a:p>
          <a:p>
            <a:pPr algn="ctr" eaLnBrk="1" hangingPunct="1">
              <a:lnSpc>
                <a:spcPct val="80000"/>
              </a:lnSpc>
              <a:buFont typeface="Wingdings" pitchFamily="2" charset="2"/>
              <a:buNone/>
              <a:defRPr/>
            </a:pPr>
            <a:endParaRPr lang="en-GB" sz="1700" b="1">
              <a:latin typeface="Arial" charset="0"/>
            </a:endParaRPr>
          </a:p>
          <a:p>
            <a:pPr algn="ctr" eaLnBrk="1" hangingPunct="1">
              <a:lnSpc>
                <a:spcPct val="80000"/>
              </a:lnSpc>
              <a:buFont typeface="Wingdings" pitchFamily="2" charset="2"/>
              <a:buNone/>
              <a:defRPr/>
            </a:pPr>
            <a:r>
              <a:rPr lang="hr-HR" sz="1700" b="1">
                <a:latin typeface="Arial" charset="0"/>
              </a:rPr>
              <a:t>Član 13.</a:t>
            </a:r>
          </a:p>
          <a:p>
            <a:pPr algn="ctr" eaLnBrk="1" hangingPunct="1">
              <a:lnSpc>
                <a:spcPct val="80000"/>
              </a:lnSpc>
              <a:buFont typeface="Wingdings" pitchFamily="2" charset="2"/>
              <a:buNone/>
              <a:defRPr/>
            </a:pPr>
            <a:r>
              <a:rPr lang="hr-HR" sz="1700" b="1">
                <a:latin typeface="Arial" charset="0"/>
              </a:rPr>
              <a:t>(Odgovornosti ministra odbrane Bosne i Hercegovine)</a:t>
            </a:r>
          </a:p>
          <a:p>
            <a:pPr eaLnBrk="1" hangingPunct="1">
              <a:lnSpc>
                <a:spcPct val="80000"/>
              </a:lnSpc>
              <a:buFont typeface="Wingdings" pitchFamily="2" charset="2"/>
              <a:buNone/>
              <a:defRPr/>
            </a:pPr>
            <a:r>
              <a:rPr lang="hr-HR" sz="1700" b="1">
                <a:latin typeface="Arial" charset="0"/>
              </a:rPr>
              <a:t>          U cilju realizacije SOP, ministar odbrane Bosne i Hercegovine odgovoran je za:</a:t>
            </a:r>
          </a:p>
          <a:p>
            <a:pPr eaLnBrk="1" hangingPunct="1">
              <a:lnSpc>
                <a:spcPct val="80000"/>
              </a:lnSpc>
              <a:buFont typeface="Wingdings" pitchFamily="2" charset="2"/>
              <a:buNone/>
              <a:defRPr/>
            </a:pPr>
            <a:r>
              <a:rPr lang="hr-HR" sz="1700" b="1">
                <a:latin typeface="Arial" charset="0"/>
              </a:rPr>
              <a:t>a)       odobravanje i nadzor nad realizacijom mjera i aktivnosti iz nadležnosti Ministarstva odbrane Bosne i Hercegovine i Oružanih snaga Bosne i Hercegovine, </a:t>
            </a:r>
          </a:p>
          <a:p>
            <a:pPr eaLnBrk="1" hangingPunct="1">
              <a:lnSpc>
                <a:spcPct val="80000"/>
              </a:lnSpc>
              <a:buFont typeface="Wingdings" pitchFamily="2" charset="2"/>
              <a:buNone/>
              <a:defRPr/>
            </a:pPr>
            <a:r>
              <a:rPr lang="hr-HR" sz="1700" b="1">
                <a:latin typeface="Arial" charset="0"/>
              </a:rPr>
              <a:t>b)       traženje ovlaštenja od Predsjedništva Bosne i Hercegovine za angažiranje Oružanih snaga Bosne i Hercegovine za potrebe pružanja pomoći civilnim organima u reagiranju na prirodne i druge nesreće, po primljenom Zahtjevu iz člana 11. SOP,</a:t>
            </a:r>
          </a:p>
          <a:p>
            <a:pPr eaLnBrk="1" hangingPunct="1">
              <a:lnSpc>
                <a:spcPct val="80000"/>
              </a:lnSpc>
              <a:buFont typeface="Wingdings" pitchFamily="2" charset="2"/>
              <a:buNone/>
              <a:defRPr/>
            </a:pPr>
            <a:r>
              <a:rPr lang="hr-HR" sz="1700" b="1">
                <a:latin typeface="Arial" charset="0"/>
              </a:rPr>
              <a:t>c)       izdavanje naređenja i uputstava za razmještaj i angažiranje Oružanih snaga Bosne i Hercegovine, po ovlaštenju Predsjedništva Bosne i Hercegovine,</a:t>
            </a:r>
          </a:p>
          <a:p>
            <a:pPr eaLnBrk="1" hangingPunct="1">
              <a:lnSpc>
                <a:spcPct val="80000"/>
              </a:lnSpc>
              <a:buFont typeface="Wingdings" pitchFamily="2" charset="2"/>
              <a:buNone/>
              <a:defRPr/>
            </a:pPr>
            <a:r>
              <a:rPr lang="hr-HR" sz="1700" b="1">
                <a:latin typeface="Arial" charset="0"/>
              </a:rPr>
              <a:t>d)       izvještavanje Parlamentarne skupštine Bosne i Hercegovine i Predsjedništva Bosne i Hercegovine o angažiranju Oružanih snaga Bosne i Hercegovine za potrebe pružanja pomoći civilnim organima u reagiranju na prirodne i druge nesreće.</a:t>
            </a:r>
            <a:endParaRPr lang="en-US" sz="160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ZiS:t-9/15</a:t>
            </a:r>
            <a:endParaRPr lang="en-US" sz="1400">
              <a:latin typeface="Arial" charset="0"/>
            </a:endParaRPr>
          </a:p>
        </p:txBody>
      </p:sp>
      <p:sp>
        <p:nvSpPr>
          <p:cNvPr id="635907" name="Rectangle 3"/>
          <p:cNvSpPr>
            <a:spLocks noGrp="1" noChangeArrowheads="1"/>
          </p:cNvSpPr>
          <p:nvPr>
            <p:ph type="body" idx="1"/>
          </p:nvPr>
        </p:nvSpPr>
        <p:spPr>
          <a:xfrm>
            <a:off x="250825" y="549275"/>
            <a:ext cx="8642350" cy="6308725"/>
          </a:xfrm>
        </p:spPr>
        <p:txBody>
          <a:bodyPr/>
          <a:lstStyle/>
          <a:p>
            <a:pPr algn="ctr" eaLnBrk="1" hangingPunct="1">
              <a:lnSpc>
                <a:spcPct val="80000"/>
              </a:lnSpc>
              <a:buFont typeface="Wingdings" pitchFamily="2" charset="2"/>
              <a:buNone/>
              <a:defRPr/>
            </a:pPr>
            <a:r>
              <a:rPr lang="hr-HR" sz="1600" b="1">
                <a:latin typeface="Arial" charset="0"/>
              </a:rPr>
              <a:t>Član 16.</a:t>
            </a:r>
          </a:p>
          <a:p>
            <a:pPr algn="ctr" eaLnBrk="1" hangingPunct="1">
              <a:lnSpc>
                <a:spcPct val="80000"/>
              </a:lnSpc>
              <a:buFont typeface="Wingdings" pitchFamily="2" charset="2"/>
              <a:buNone/>
              <a:defRPr/>
            </a:pPr>
            <a:r>
              <a:rPr lang="hr-HR" sz="1600" b="1">
                <a:latin typeface="Arial" charset="0"/>
              </a:rPr>
              <a:t>(Odgovornosti Strana)</a:t>
            </a:r>
          </a:p>
          <a:p>
            <a:pPr eaLnBrk="1" hangingPunct="1">
              <a:lnSpc>
                <a:spcPct val="80000"/>
              </a:lnSpc>
              <a:buFont typeface="Wingdings" pitchFamily="2" charset="2"/>
              <a:buNone/>
              <a:defRPr/>
            </a:pPr>
            <a:r>
              <a:rPr lang="hr-HR" sz="1600" b="1">
                <a:latin typeface="Arial" charset="0"/>
              </a:rPr>
              <a:t>1)       Strane iz svoje nadležnosti usaglašeno i pravovremeno poduzimaju potrebne mjere i aktivnosti za realizaciju SOP. </a:t>
            </a:r>
          </a:p>
          <a:p>
            <a:pPr eaLnBrk="1" hangingPunct="1">
              <a:lnSpc>
                <a:spcPct val="80000"/>
              </a:lnSpc>
              <a:buFont typeface="Wingdings" pitchFamily="2" charset="2"/>
              <a:buNone/>
              <a:defRPr/>
            </a:pPr>
            <a:r>
              <a:rPr lang="hr-HR" sz="1600" b="1">
                <a:latin typeface="Arial" charset="0"/>
              </a:rPr>
              <a:t>2)        Ministarstvo odbrane Bosne i Hercegovine iz svoje nadležnosti ureduje postupke za realizaciju SOP unutar Ministarstva odbrane i Oružanih snaga Bosne i Hercegovine.</a:t>
            </a:r>
          </a:p>
          <a:p>
            <a:pPr eaLnBrk="1" hangingPunct="1">
              <a:lnSpc>
                <a:spcPct val="80000"/>
              </a:lnSpc>
              <a:buFont typeface="Wingdings" pitchFamily="2" charset="2"/>
              <a:buNone/>
              <a:defRPr/>
            </a:pPr>
            <a:r>
              <a:rPr lang="hr-HR" sz="1600" b="1">
                <a:latin typeface="Arial" charset="0"/>
              </a:rPr>
              <a:t>3)        Ministarstvo sigurnosti Bosne i Hercegovine iz svoje nadležnosti ureduje postupke za realizaciju SOP, uključujući uređenje mjera, aktivnosti i načina na koji će civilni organi podnositi Ministarstvu sigurnosti Bosne i Hercegovine zahtjeve za angažiranje Oružanih snaga Bosne i Hercegovine za potrebe pružanja pomoći u reagiranju na prirodne i druge nesreće. </a:t>
            </a:r>
          </a:p>
          <a:p>
            <a:pPr eaLnBrk="1" hangingPunct="1">
              <a:lnSpc>
                <a:spcPct val="80000"/>
              </a:lnSpc>
              <a:defRPr/>
            </a:pPr>
            <a:endParaRPr lang="pl-PL" sz="1600" b="1">
              <a:latin typeface="Arial" charset="0"/>
            </a:endParaRPr>
          </a:p>
          <a:p>
            <a:pPr algn="ctr" eaLnBrk="1" hangingPunct="1">
              <a:lnSpc>
                <a:spcPct val="80000"/>
              </a:lnSpc>
              <a:buFont typeface="Wingdings" pitchFamily="2" charset="2"/>
              <a:buNone/>
              <a:defRPr/>
            </a:pPr>
            <a:r>
              <a:rPr lang="pl-PL" sz="1600" b="1">
                <a:latin typeface="Arial" charset="0"/>
              </a:rPr>
              <a:t>POGLAVLJE V.   PRELAZNE I ZAVRŠNE ODREDBE</a:t>
            </a:r>
            <a:endParaRPr lang="en-GB" sz="1600" b="1">
              <a:latin typeface="Arial" charset="0"/>
            </a:endParaRPr>
          </a:p>
          <a:p>
            <a:pPr algn="ctr" eaLnBrk="1" hangingPunct="1">
              <a:lnSpc>
                <a:spcPct val="80000"/>
              </a:lnSpc>
              <a:buFont typeface="Wingdings" pitchFamily="2" charset="2"/>
              <a:buNone/>
              <a:defRPr/>
            </a:pPr>
            <a:r>
              <a:rPr lang="hr-HR" sz="1600" b="1">
                <a:latin typeface="Arial" charset="0"/>
              </a:rPr>
              <a:t>Član 17.</a:t>
            </a:r>
          </a:p>
          <a:p>
            <a:pPr algn="ctr" eaLnBrk="1" hangingPunct="1">
              <a:lnSpc>
                <a:spcPct val="80000"/>
              </a:lnSpc>
              <a:buFont typeface="Wingdings" pitchFamily="2" charset="2"/>
              <a:buNone/>
              <a:defRPr/>
            </a:pPr>
            <a:r>
              <a:rPr lang="hr-HR" sz="1600" b="1">
                <a:latin typeface="Arial" charset="0"/>
              </a:rPr>
              <a:t>(Posebne situacije)</a:t>
            </a:r>
          </a:p>
          <a:p>
            <a:pPr lvl="1" eaLnBrk="1" hangingPunct="1">
              <a:lnSpc>
                <a:spcPct val="80000"/>
              </a:lnSpc>
              <a:buFont typeface="Wingdings" pitchFamily="2" charset="2"/>
              <a:buNone/>
              <a:defRPr/>
            </a:pPr>
            <a:r>
              <a:rPr lang="hr-HR" sz="1600" b="1">
                <a:latin typeface="Arial" charset="0"/>
              </a:rPr>
              <a:t>1)       Izuzetno od clana 9. stav (2) i (3) i clana 11. stav (1) SOP, nadlezni civilni organ entiteta i Brcko Distrikta Bosne i Hercegovine moze podnijeti Zahtjev iz clana 9. stav (1) tacka b) SOP Ministarstvu odbrane Bosne i Hercegovine po iscrpljivanju ili nedostatku civilnih resursa u slucajevima urgentnih situacija zastite i spasavanja ljudskih zivota od prirodnih i drugih nesreca ili prekida komunikacija.</a:t>
            </a:r>
          </a:p>
          <a:p>
            <a:pPr lvl="1" eaLnBrk="1" hangingPunct="1">
              <a:lnSpc>
                <a:spcPct val="80000"/>
              </a:lnSpc>
              <a:buFont typeface="Wingdings" pitchFamily="2" charset="2"/>
              <a:buNone/>
              <a:defRPr/>
            </a:pPr>
            <a:r>
              <a:rPr lang="hr-HR" sz="1600" b="1">
                <a:latin typeface="Arial" charset="0"/>
              </a:rPr>
              <a:t>2)       Istovremeno ili po sticanju uslova u slucaju prekida komunikacija, nadlezni civilni organ entiteta i Brcko Distrikta Bosne i Hercegovine dostavlja Zahtjev iz stava (1) ovog clana Ministarstvu sigurnosti Bosne i Hercegovine.</a:t>
            </a:r>
          </a:p>
          <a:p>
            <a:pPr lvl="1" eaLnBrk="1" hangingPunct="1">
              <a:lnSpc>
                <a:spcPct val="80000"/>
              </a:lnSpc>
              <a:buFont typeface="Wingdings" pitchFamily="2" charset="2"/>
              <a:buNone/>
              <a:defRPr/>
            </a:pPr>
            <a:r>
              <a:rPr lang="hr-HR" sz="1600" b="1">
                <a:latin typeface="Arial" charset="0"/>
              </a:rPr>
              <a:t>3)       Ministar odbrane Bosne i Hercegovine, po primljenom Zahtjevu iz stava (1) ovog člana, provodi postupak u skladu sa clanom 11. stav (3) SOP, o cemu se obavjestava Ministarstvo sigurnosti Bosne i Hercegovine.</a:t>
            </a:r>
            <a:endParaRPr lang="en-US" sz="1600" b="1">
              <a:latin typeface="Arial" charset="0"/>
            </a:endParaRPr>
          </a:p>
          <a:p>
            <a:pPr eaLnBrk="1" hangingPunct="1">
              <a:lnSpc>
                <a:spcPct val="80000"/>
              </a:lnSpc>
              <a:buFont typeface="Wingdings" pitchFamily="2" charset="2"/>
              <a:buNone/>
              <a:defRPr/>
            </a:pPr>
            <a:endParaRPr lang="en-US" sz="180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2"/>
          <p:cNvSpPr>
            <a:spLocks noGrp="1" noRot="1" noChangeArrowheads="1"/>
          </p:cNvSpPr>
          <p:nvPr>
            <p:ph type="title"/>
          </p:nvPr>
        </p:nvSpPr>
        <p:spPr>
          <a:xfrm>
            <a:off x="457200" y="274638"/>
            <a:ext cx="8229600" cy="561975"/>
          </a:xfrm>
        </p:spPr>
        <p:txBody>
          <a:bodyPr/>
          <a:lstStyle/>
          <a:p>
            <a:pPr algn="r" eaLnBrk="1" hangingPunct="1">
              <a:defRPr/>
            </a:pPr>
            <a:r>
              <a:rPr lang="hr-HR" sz="1400">
                <a:latin typeface="Arial" charset="0"/>
              </a:rPr>
              <a:t>ZiS:t-9/16</a:t>
            </a:r>
            <a:endParaRPr lang="en-US" sz="1400">
              <a:latin typeface="Arial" charset="0"/>
            </a:endParaRPr>
          </a:p>
        </p:txBody>
      </p:sp>
      <p:sp>
        <p:nvSpPr>
          <p:cNvPr id="636931" name="Rectangle 3"/>
          <p:cNvSpPr>
            <a:spLocks noGrp="1" noChangeArrowheads="1"/>
          </p:cNvSpPr>
          <p:nvPr>
            <p:ph type="body" idx="1"/>
          </p:nvPr>
        </p:nvSpPr>
        <p:spPr>
          <a:xfrm>
            <a:off x="179388" y="620713"/>
            <a:ext cx="8785225" cy="6237287"/>
          </a:xfrm>
        </p:spPr>
        <p:txBody>
          <a:bodyPr/>
          <a:lstStyle/>
          <a:p>
            <a:pPr algn="ctr" eaLnBrk="1" hangingPunct="1">
              <a:lnSpc>
                <a:spcPct val="80000"/>
              </a:lnSpc>
              <a:buFont typeface="Wingdings" pitchFamily="2" charset="2"/>
              <a:buNone/>
              <a:defRPr/>
            </a:pPr>
            <a:r>
              <a:rPr lang="hr-HR" sz="1600" b="1">
                <a:latin typeface="Arial" charset="0"/>
              </a:rPr>
              <a:t>Član 18.</a:t>
            </a:r>
          </a:p>
          <a:p>
            <a:pPr algn="ctr" eaLnBrk="1" hangingPunct="1">
              <a:lnSpc>
                <a:spcPct val="80000"/>
              </a:lnSpc>
              <a:buFont typeface="Wingdings" pitchFamily="2" charset="2"/>
              <a:buNone/>
              <a:defRPr/>
            </a:pPr>
            <a:r>
              <a:rPr lang="hr-HR" sz="1600" b="1">
                <a:latin typeface="Arial" charset="0"/>
              </a:rPr>
              <a:t>(Medunarodna pomoc)</a:t>
            </a:r>
          </a:p>
          <a:p>
            <a:pPr eaLnBrk="1" hangingPunct="1">
              <a:lnSpc>
                <a:spcPct val="80000"/>
              </a:lnSpc>
              <a:buFont typeface="Wingdings" pitchFamily="2" charset="2"/>
              <a:buNone/>
              <a:defRPr/>
            </a:pPr>
            <a:r>
              <a:rPr lang="hr-HR" sz="1600" b="1">
                <a:latin typeface="Arial" charset="0"/>
              </a:rPr>
              <a:t>            Oruzane snage Bosne i Hercegovine mogu pruziti podrsku Ministarstvu sigurnosti Bosne i Hercegovine u pruzanju medunarodne pomoci u prirodnim i drugim nesrecama u skladu sa relevantnim zakonima i clanom 9. SOP. </a:t>
            </a:r>
          </a:p>
          <a:p>
            <a:pPr algn="ctr" eaLnBrk="1" hangingPunct="1">
              <a:lnSpc>
                <a:spcPct val="80000"/>
              </a:lnSpc>
              <a:buFont typeface="Wingdings" pitchFamily="2" charset="2"/>
              <a:buNone/>
              <a:defRPr/>
            </a:pPr>
            <a:r>
              <a:rPr lang="hr-HR" sz="1600" b="1">
                <a:latin typeface="Arial" charset="0"/>
              </a:rPr>
              <a:t>Član 19.</a:t>
            </a:r>
          </a:p>
          <a:p>
            <a:pPr algn="ctr" eaLnBrk="1" hangingPunct="1">
              <a:lnSpc>
                <a:spcPct val="80000"/>
              </a:lnSpc>
              <a:buFont typeface="Wingdings" pitchFamily="2" charset="2"/>
              <a:buNone/>
              <a:defRPr/>
            </a:pPr>
            <a:r>
              <a:rPr lang="hr-HR" sz="1600" b="1">
                <a:latin typeface="Arial" charset="0"/>
              </a:rPr>
              <a:t>(Prilozi)</a:t>
            </a:r>
          </a:p>
          <a:p>
            <a:pPr eaLnBrk="1" hangingPunct="1">
              <a:lnSpc>
                <a:spcPct val="80000"/>
              </a:lnSpc>
              <a:buFont typeface="Wingdings" pitchFamily="2" charset="2"/>
              <a:buNone/>
              <a:defRPr/>
            </a:pPr>
            <a:r>
              <a:rPr lang="hr-HR" sz="1600" b="1">
                <a:latin typeface="Arial" charset="0"/>
              </a:rPr>
              <a:t>            Sastavni dio SOP su obrasci komuniciranja iz clana 9. SOP.</a:t>
            </a:r>
          </a:p>
          <a:p>
            <a:pPr algn="ctr" eaLnBrk="1" hangingPunct="1">
              <a:lnSpc>
                <a:spcPct val="80000"/>
              </a:lnSpc>
              <a:buFont typeface="Wingdings" pitchFamily="2" charset="2"/>
              <a:buNone/>
              <a:defRPr/>
            </a:pPr>
            <a:r>
              <a:rPr lang="hr-HR" sz="1600" b="1">
                <a:latin typeface="Arial" charset="0"/>
              </a:rPr>
              <a:t>Član 20.</a:t>
            </a:r>
          </a:p>
          <a:p>
            <a:pPr algn="ctr" eaLnBrk="1" hangingPunct="1">
              <a:lnSpc>
                <a:spcPct val="80000"/>
              </a:lnSpc>
              <a:buFont typeface="Wingdings" pitchFamily="2" charset="2"/>
              <a:buNone/>
              <a:defRPr/>
            </a:pPr>
            <a:r>
              <a:rPr lang="hr-HR" sz="1600" b="1">
                <a:latin typeface="Arial" charset="0"/>
              </a:rPr>
              <a:t>Izmjene i dopune SOP)</a:t>
            </a:r>
          </a:p>
          <a:p>
            <a:pPr lvl="1" eaLnBrk="1" hangingPunct="1">
              <a:lnSpc>
                <a:spcPct val="80000"/>
              </a:lnSpc>
              <a:buFont typeface="Wingdings" pitchFamily="2" charset="2"/>
              <a:buNone/>
              <a:defRPr/>
            </a:pPr>
            <a:r>
              <a:rPr lang="hr-HR" sz="1600" b="1">
                <a:latin typeface="Arial" charset="0"/>
              </a:rPr>
              <a:t>1) Izmjene i dopune SOP se vrse na nacin donosenja SOP.</a:t>
            </a:r>
          </a:p>
          <a:p>
            <a:pPr lvl="1" eaLnBrk="1" hangingPunct="1">
              <a:lnSpc>
                <a:spcPct val="80000"/>
              </a:lnSpc>
              <a:buFont typeface="Wingdings" pitchFamily="2" charset="2"/>
              <a:buNone/>
              <a:defRPr/>
            </a:pPr>
            <a:r>
              <a:rPr lang="hr-HR" sz="1600" b="1">
                <a:latin typeface="Arial" charset="0"/>
              </a:rPr>
              <a:t>2) Prijedlog za izmjene i dopune SOP podnose Strane zajedno ili pojedinacno.</a:t>
            </a:r>
          </a:p>
          <a:p>
            <a:pPr algn="ctr" eaLnBrk="1" hangingPunct="1">
              <a:lnSpc>
                <a:spcPct val="80000"/>
              </a:lnSpc>
              <a:buFont typeface="Wingdings" pitchFamily="2" charset="2"/>
              <a:buNone/>
              <a:defRPr/>
            </a:pPr>
            <a:r>
              <a:rPr lang="hr-HR" sz="1600" b="1">
                <a:latin typeface="Arial" charset="0"/>
              </a:rPr>
              <a:t>Član 21.</a:t>
            </a:r>
          </a:p>
          <a:p>
            <a:pPr algn="ctr" eaLnBrk="1" hangingPunct="1">
              <a:lnSpc>
                <a:spcPct val="80000"/>
              </a:lnSpc>
              <a:buFont typeface="Wingdings" pitchFamily="2" charset="2"/>
              <a:buNone/>
              <a:defRPr/>
            </a:pPr>
            <a:r>
              <a:rPr lang="hr-HR" sz="1600" b="1">
                <a:latin typeface="Arial" charset="0"/>
              </a:rPr>
              <a:t>(Stupanje na snagu)</a:t>
            </a:r>
          </a:p>
          <a:p>
            <a:pPr algn="ctr" eaLnBrk="1" hangingPunct="1">
              <a:lnSpc>
                <a:spcPct val="80000"/>
              </a:lnSpc>
              <a:buFont typeface="Wingdings" pitchFamily="2" charset="2"/>
              <a:buNone/>
              <a:defRPr/>
            </a:pPr>
            <a:r>
              <a:rPr lang="hr-HR" sz="1600" b="1">
                <a:latin typeface="Arial" charset="0"/>
              </a:rPr>
              <a:t>SOP stupa na snagu danom potpisivanja.</a:t>
            </a:r>
          </a:p>
          <a:p>
            <a:pPr eaLnBrk="1" hangingPunct="1">
              <a:lnSpc>
                <a:spcPct val="80000"/>
              </a:lnSpc>
              <a:buFont typeface="Wingdings" pitchFamily="2" charset="2"/>
              <a:buNone/>
              <a:defRPr/>
            </a:pPr>
            <a:r>
              <a:rPr lang="hr-HR" sz="1600" b="1">
                <a:latin typeface="Arial" charset="0"/>
              </a:rPr>
              <a:t>					</a:t>
            </a:r>
          </a:p>
          <a:p>
            <a:pPr eaLnBrk="1" hangingPunct="1">
              <a:lnSpc>
                <a:spcPct val="80000"/>
              </a:lnSpc>
              <a:buFont typeface="Wingdings" pitchFamily="2" charset="2"/>
              <a:buNone/>
              <a:defRPr/>
            </a:pPr>
            <a:r>
              <a:rPr lang="hr-HR" sz="1600" b="1">
                <a:latin typeface="Arial" charset="0"/>
              </a:rPr>
              <a:t>Broj: _________________/10                                                Broj: _________________/10</a:t>
            </a:r>
          </a:p>
          <a:p>
            <a:pPr eaLnBrk="1" hangingPunct="1">
              <a:lnSpc>
                <a:spcPct val="80000"/>
              </a:lnSpc>
              <a:buFont typeface="Wingdings" pitchFamily="2" charset="2"/>
              <a:buNone/>
              <a:defRPr/>
            </a:pPr>
            <a:r>
              <a:rPr lang="hr-HR" sz="1600" b="1">
                <a:latin typeface="Arial" charset="0"/>
              </a:rPr>
              <a:t>Sarajevo, juli 2010. godine                                                    Sarajevo, juli 2010. godine            </a:t>
            </a:r>
          </a:p>
          <a:p>
            <a:pPr eaLnBrk="1" hangingPunct="1">
              <a:lnSpc>
                <a:spcPct val="80000"/>
              </a:lnSpc>
              <a:buFont typeface="Wingdings" pitchFamily="2" charset="2"/>
              <a:buNone/>
              <a:defRPr/>
            </a:pPr>
            <a:r>
              <a:rPr lang="hr-HR" sz="1600" b="1">
                <a:latin typeface="Arial" charset="0"/>
              </a:rPr>
              <a:t>Za Ministarstvo sigurnosti                                                    Za Ministarstvo odbrane          </a:t>
            </a:r>
          </a:p>
          <a:p>
            <a:pPr eaLnBrk="1" hangingPunct="1">
              <a:lnSpc>
                <a:spcPct val="80000"/>
              </a:lnSpc>
              <a:buFont typeface="Wingdings" pitchFamily="2" charset="2"/>
              <a:buNone/>
              <a:defRPr/>
            </a:pPr>
            <a:r>
              <a:rPr lang="hr-HR" sz="1600" b="1">
                <a:latin typeface="Arial" charset="0"/>
              </a:rPr>
              <a:t>    Bosne i Hercegovine:                                                         Bosne i Hercegovine:    </a:t>
            </a:r>
          </a:p>
          <a:p>
            <a:pPr eaLnBrk="1" hangingPunct="1">
              <a:lnSpc>
                <a:spcPct val="80000"/>
              </a:lnSpc>
              <a:buFont typeface="Wingdings" pitchFamily="2" charset="2"/>
              <a:buNone/>
              <a:defRPr/>
            </a:pPr>
            <a:r>
              <a:rPr lang="hr-HR" sz="1600" b="1">
                <a:latin typeface="Arial" charset="0"/>
              </a:rPr>
              <a:t>      M I N I S T A R                                                                        M I N I S T A R         </a:t>
            </a:r>
          </a:p>
          <a:p>
            <a:pPr eaLnBrk="1" hangingPunct="1">
              <a:lnSpc>
                <a:spcPct val="80000"/>
              </a:lnSpc>
              <a:buFont typeface="Wingdings" pitchFamily="2" charset="2"/>
              <a:buNone/>
              <a:defRPr/>
            </a:pPr>
            <a:r>
              <a:rPr lang="hr-HR" sz="1600" b="1">
                <a:latin typeface="Arial" charset="0"/>
              </a:rPr>
              <a:t>  mr. Sadik Ahmetović                                                              dr. Selmo Cikotić     </a:t>
            </a:r>
          </a:p>
          <a:p>
            <a:pPr eaLnBrk="1" hangingPunct="1">
              <a:lnSpc>
                <a:spcPct val="80000"/>
              </a:lnSpc>
              <a:buFont typeface="Wingdings" pitchFamily="2" charset="2"/>
              <a:buNone/>
              <a:defRPr/>
            </a:pPr>
            <a:r>
              <a:rPr lang="hr-HR" sz="1600" b="1">
                <a:latin typeface="Arial" charset="0"/>
              </a:rPr>
              <a:t>                                                                                                </a:t>
            </a:r>
            <a:endParaRPr lang="en-US" sz="1600" b="1">
              <a:latin typeface="Arial"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ZIS:t-9/17</a:t>
            </a:r>
            <a:endParaRPr lang="en-US" sz="1400">
              <a:latin typeface="Arial" charset="0"/>
            </a:endParaRPr>
          </a:p>
        </p:txBody>
      </p:sp>
      <p:sp>
        <p:nvSpPr>
          <p:cNvPr id="583683" name="Rectangle 3"/>
          <p:cNvSpPr>
            <a:spLocks noGrp="1" noChangeArrowheads="1"/>
          </p:cNvSpPr>
          <p:nvPr>
            <p:ph type="body" idx="1"/>
          </p:nvPr>
        </p:nvSpPr>
        <p:spPr>
          <a:xfrm>
            <a:off x="457200" y="692150"/>
            <a:ext cx="8229600" cy="5976938"/>
          </a:xfrm>
        </p:spPr>
        <p:txBody>
          <a:bodyPr/>
          <a:lstStyle/>
          <a:p>
            <a:pPr eaLnBrk="1" hangingPunct="1">
              <a:lnSpc>
                <a:spcPct val="80000"/>
              </a:lnSpc>
              <a:buFont typeface="Wingdings" pitchFamily="2" charset="2"/>
              <a:buNone/>
              <a:defRPr/>
            </a:pPr>
            <a:r>
              <a:rPr lang="hr-HR" sz="1800" b="1">
                <a:latin typeface="Arial" charset="0"/>
              </a:rPr>
              <a:t>                                      CIVILNA ZAŠTITA U NATO-u</a:t>
            </a:r>
          </a:p>
          <a:p>
            <a:pPr eaLnBrk="1" hangingPunct="1">
              <a:lnSpc>
                <a:spcPct val="80000"/>
              </a:lnSpc>
              <a:buFont typeface="Wingdings" pitchFamily="2" charset="2"/>
              <a:buNone/>
              <a:defRPr/>
            </a:pPr>
            <a:endParaRPr lang="hr-HR" sz="1800" b="1">
              <a:latin typeface="Arial" charset="0"/>
            </a:endParaRPr>
          </a:p>
          <a:p>
            <a:pPr eaLnBrk="1" hangingPunct="1">
              <a:lnSpc>
                <a:spcPct val="80000"/>
              </a:lnSpc>
              <a:defRPr/>
            </a:pPr>
            <a:r>
              <a:rPr lang="hr-HR" sz="1800" b="1">
                <a:latin typeface="Arial" charset="0"/>
              </a:rPr>
              <a:t>NATO – Sjevernoatlantski savez – Atlantska alijansa – Vašingtonski ugovor (po mjestu gdje je zaključen, 04. aprila 1949.godine)</a:t>
            </a:r>
          </a:p>
          <a:p>
            <a:pPr eaLnBrk="1" hangingPunct="1">
              <a:lnSpc>
                <a:spcPct val="80000"/>
              </a:lnSpc>
              <a:buFont typeface="Wingdings" pitchFamily="2" charset="2"/>
              <a:buNone/>
              <a:defRPr/>
            </a:pPr>
            <a:r>
              <a:rPr lang="hr-HR" sz="1800" b="1">
                <a:latin typeface="Arial" charset="0"/>
              </a:rPr>
              <a:t>          Temeljna uloga NATO je čuvanje slobode, sigurnosti i zajedničkih vrijednosti članica političkim i vojnim sredstvima.</a:t>
            </a:r>
          </a:p>
          <a:p>
            <a:pPr eaLnBrk="1" hangingPunct="1">
              <a:lnSpc>
                <a:spcPct val="80000"/>
              </a:lnSpc>
              <a:buFont typeface="Wingdings" pitchFamily="2" charset="2"/>
              <a:buNone/>
              <a:defRPr/>
            </a:pPr>
            <a:r>
              <a:rPr lang="hr-HR" sz="1800" b="1">
                <a:latin typeface="Arial" charset="0"/>
              </a:rPr>
              <a:t>          Zajedničke vrijednosti su: demokracija, individualna sloboda, vladavina prava i mirno rješavanje svih sporova u EA području</a:t>
            </a:r>
          </a:p>
          <a:p>
            <a:pPr eaLnBrk="1" hangingPunct="1">
              <a:lnSpc>
                <a:spcPct val="80000"/>
              </a:lnSpc>
              <a:buFont typeface="Wingdings" pitchFamily="2" charset="2"/>
              <a:buNone/>
              <a:defRPr/>
            </a:pPr>
            <a:r>
              <a:rPr lang="hr-HR" sz="1800" b="1">
                <a:latin typeface="Arial" charset="0"/>
              </a:rPr>
              <a:t>          Najviše političko i izvršno tijelo je NAC – Sjevernoatlantsko vijeće, predsjedava mu Generalni sekretar Saveza.</a:t>
            </a:r>
          </a:p>
          <a:p>
            <a:pPr eaLnBrk="1" hangingPunct="1">
              <a:lnSpc>
                <a:spcPct val="80000"/>
              </a:lnSpc>
              <a:buFont typeface="Wingdings" pitchFamily="2" charset="2"/>
              <a:buNone/>
              <a:defRPr/>
            </a:pPr>
            <a:r>
              <a:rPr lang="hr-HR" sz="1800" b="1">
                <a:latin typeface="Arial" charset="0"/>
              </a:rPr>
              <a:t>         Faze priprema za ulazak u NATO:</a:t>
            </a:r>
          </a:p>
          <a:p>
            <a:pPr eaLnBrk="1" hangingPunct="1">
              <a:lnSpc>
                <a:spcPct val="80000"/>
              </a:lnSpc>
              <a:defRPr/>
            </a:pPr>
            <a:r>
              <a:rPr lang="hr-HR" sz="1800" b="1">
                <a:latin typeface="Arial" charset="0"/>
              </a:rPr>
              <a:t>-Partnerstvo za mir (BiH od 1994.g.)</a:t>
            </a:r>
          </a:p>
          <a:p>
            <a:pPr eaLnBrk="1" hangingPunct="1">
              <a:lnSpc>
                <a:spcPct val="80000"/>
              </a:lnSpc>
              <a:defRPr/>
            </a:pPr>
            <a:r>
              <a:rPr lang="hr-HR" sz="1800" b="1">
                <a:latin typeface="Arial" charset="0"/>
              </a:rPr>
              <a:t>-1.stepen priprema – REFORMA,</a:t>
            </a:r>
          </a:p>
          <a:p>
            <a:pPr eaLnBrk="1" hangingPunct="1">
              <a:lnSpc>
                <a:spcPct val="80000"/>
              </a:lnSpc>
              <a:defRPr/>
            </a:pPr>
            <a:r>
              <a:rPr lang="hr-HR" sz="1800" b="1">
                <a:latin typeface="Arial" charset="0"/>
              </a:rPr>
              <a:t>-2.stepen priprema – DIJALOG I SARADNJA,</a:t>
            </a:r>
          </a:p>
          <a:p>
            <a:pPr eaLnBrk="1" hangingPunct="1">
              <a:lnSpc>
                <a:spcPct val="80000"/>
              </a:lnSpc>
              <a:defRPr/>
            </a:pPr>
            <a:r>
              <a:rPr lang="hr-HR" sz="1800" b="1">
                <a:latin typeface="Arial" charset="0"/>
              </a:rPr>
              <a:t>-3.stepen priprema – OPERACIJE,</a:t>
            </a:r>
          </a:p>
          <a:p>
            <a:pPr eaLnBrk="1" hangingPunct="1">
              <a:lnSpc>
                <a:spcPct val="80000"/>
              </a:lnSpc>
              <a:defRPr/>
            </a:pPr>
            <a:r>
              <a:rPr lang="hr-HR" sz="1800" b="1">
                <a:latin typeface="Arial" charset="0"/>
              </a:rPr>
              <a:t>-4.stepen priprema – PROŠIRENJE.</a:t>
            </a:r>
          </a:p>
          <a:p>
            <a:pPr eaLnBrk="1" hangingPunct="1">
              <a:lnSpc>
                <a:spcPct val="80000"/>
              </a:lnSpc>
              <a:buFont typeface="Wingdings" pitchFamily="2" charset="2"/>
              <a:buNone/>
              <a:defRPr/>
            </a:pPr>
            <a:r>
              <a:rPr lang="hr-HR" sz="1800" b="1">
                <a:latin typeface="Arial" charset="0"/>
              </a:rPr>
              <a:t>        Države-kandidati prolaze faze evaluacije:</a:t>
            </a:r>
          </a:p>
          <a:p>
            <a:pPr eaLnBrk="1" hangingPunct="1">
              <a:lnSpc>
                <a:spcPct val="80000"/>
              </a:lnSpc>
              <a:defRPr/>
            </a:pPr>
            <a:r>
              <a:rPr lang="hr-HR" sz="1800" b="1">
                <a:latin typeface="Arial" charset="0"/>
              </a:rPr>
              <a:t>-1.Proces planiranja i revizije                - PARP</a:t>
            </a:r>
          </a:p>
          <a:p>
            <a:pPr eaLnBrk="1" hangingPunct="1">
              <a:lnSpc>
                <a:spcPct val="80000"/>
              </a:lnSpc>
              <a:defRPr/>
            </a:pPr>
            <a:r>
              <a:rPr lang="hr-HR" sz="1800" b="1">
                <a:latin typeface="Arial" charset="0"/>
              </a:rPr>
              <a:t>-2.Individualni partnerski akcioni plan - IPAP</a:t>
            </a:r>
          </a:p>
          <a:p>
            <a:pPr eaLnBrk="1" hangingPunct="1">
              <a:lnSpc>
                <a:spcPct val="80000"/>
              </a:lnSpc>
              <a:defRPr/>
            </a:pPr>
            <a:r>
              <a:rPr lang="hr-HR" sz="1800" b="1">
                <a:latin typeface="Arial" charset="0"/>
              </a:rPr>
              <a:t>-3.Akcioni plan za članstvo                    - MAP</a:t>
            </a:r>
          </a:p>
          <a:p>
            <a:pPr eaLnBrk="1" hangingPunct="1">
              <a:lnSpc>
                <a:spcPct val="80000"/>
              </a:lnSpc>
              <a:defRPr/>
            </a:pPr>
            <a:r>
              <a:rPr lang="hr-HR" sz="1800" b="1">
                <a:latin typeface="Arial" charset="0"/>
              </a:rPr>
              <a:t>NATO je okrenut prema civilnim strukturama</a:t>
            </a:r>
          </a:p>
          <a:p>
            <a:pPr eaLnBrk="1" hangingPunct="1">
              <a:lnSpc>
                <a:spcPct val="80000"/>
              </a:lnSpc>
              <a:defRPr/>
            </a:pPr>
            <a:r>
              <a:rPr lang="hr-HR" sz="1800" b="1">
                <a:latin typeface="Arial" charset="0"/>
              </a:rPr>
              <a:t>Od 1951.g. postoji KOMITET CIVILNE ODBRANE</a:t>
            </a: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ZIS:t-9/18</a:t>
            </a:r>
            <a:endParaRPr lang="en-US" sz="1400">
              <a:latin typeface="Arial" charset="0"/>
            </a:endParaRPr>
          </a:p>
        </p:txBody>
      </p:sp>
      <p:sp>
        <p:nvSpPr>
          <p:cNvPr id="584707" name="Rectangle 3"/>
          <p:cNvSpPr>
            <a:spLocks noGrp="1" noChangeArrowheads="1"/>
          </p:cNvSpPr>
          <p:nvPr>
            <p:ph type="body" idx="1"/>
          </p:nvPr>
        </p:nvSpPr>
        <p:spPr>
          <a:xfrm>
            <a:off x="250825" y="620713"/>
            <a:ext cx="8713788" cy="6237287"/>
          </a:xfrm>
        </p:spPr>
        <p:txBody>
          <a:bodyPr/>
          <a:lstStyle/>
          <a:p>
            <a:pPr eaLnBrk="1" hangingPunct="1">
              <a:lnSpc>
                <a:spcPct val="80000"/>
              </a:lnSpc>
              <a:buFont typeface="Wingdings" pitchFamily="2" charset="2"/>
              <a:buNone/>
              <a:defRPr/>
            </a:pPr>
            <a:r>
              <a:rPr lang="hr-HR" sz="1600" b="1">
                <a:latin typeface="Arial" charset="0"/>
              </a:rPr>
              <a:t>                                               NATO SE BAVI POSLOVIMA CZ</a:t>
            </a:r>
          </a:p>
          <a:p>
            <a:pPr eaLnBrk="1" hangingPunct="1">
              <a:lnSpc>
                <a:spcPct val="80000"/>
              </a:lnSpc>
              <a:buFont typeface="Wingdings" pitchFamily="2" charset="2"/>
              <a:buNone/>
              <a:defRPr/>
            </a:pPr>
            <a:endParaRPr lang="hr-HR" sz="1600" b="1">
              <a:latin typeface="Arial" charset="0"/>
            </a:endParaRPr>
          </a:p>
          <a:p>
            <a:pPr eaLnBrk="1" hangingPunct="1">
              <a:lnSpc>
                <a:spcPct val="80000"/>
              </a:lnSpc>
              <a:defRPr/>
            </a:pPr>
            <a:r>
              <a:rPr lang="hr-HR" sz="1600" b="1">
                <a:latin typeface="Arial" charset="0"/>
              </a:rPr>
              <a:t>a/Operativnim sredstvima u domenu Uprave za planir. za civilne  vanredne situacije,</a:t>
            </a:r>
          </a:p>
          <a:p>
            <a:pPr eaLnBrk="1" hangingPunct="1">
              <a:lnSpc>
                <a:spcPct val="80000"/>
              </a:lnSpc>
              <a:defRPr/>
            </a:pPr>
            <a:r>
              <a:rPr lang="hr-HR" sz="1600" b="1">
                <a:latin typeface="Arial" charset="0"/>
              </a:rPr>
              <a:t>b/Političkim sredstvima, kroz Komitet Civilne zaštite od 1995. godine.</a:t>
            </a:r>
          </a:p>
          <a:p>
            <a:pPr eaLnBrk="1" hangingPunct="1">
              <a:lnSpc>
                <a:spcPct val="80000"/>
              </a:lnSpc>
              <a:buFont typeface="Wingdings" pitchFamily="2" charset="2"/>
              <a:buNone/>
              <a:defRPr/>
            </a:pPr>
            <a:r>
              <a:rPr lang="hr-HR" sz="1600" b="1">
                <a:latin typeface="Arial" charset="0"/>
              </a:rPr>
              <a:t> </a:t>
            </a:r>
          </a:p>
          <a:p>
            <a:pPr eaLnBrk="1" hangingPunct="1">
              <a:lnSpc>
                <a:spcPct val="80000"/>
              </a:lnSpc>
              <a:defRPr/>
            </a:pPr>
            <a:r>
              <a:rPr lang="hr-HR" sz="1600" b="1">
                <a:latin typeface="Arial" charset="0"/>
              </a:rPr>
              <a:t>  VIŠI KOMITET ZA CIVILNO PLANIRANJE   ZA VANREDNE SITUACIJE – SCEPC</a:t>
            </a:r>
          </a:p>
          <a:p>
            <a:pPr eaLnBrk="1" hangingPunct="1">
              <a:lnSpc>
                <a:spcPct val="80000"/>
              </a:lnSpc>
              <a:buFont typeface="Wingdings" pitchFamily="2" charset="2"/>
              <a:buNone/>
              <a:defRPr/>
            </a:pPr>
            <a:r>
              <a:rPr lang="hr-HR" sz="1600" b="1">
                <a:latin typeface="Arial" charset="0"/>
              </a:rPr>
              <a:t> osim KOMITETA ZA CIVILNU ZAŠTITU ima još 5 komiteta i 2 odbora ZA PLANIRANJE:</a:t>
            </a:r>
          </a:p>
          <a:p>
            <a:pPr eaLnBrk="1" hangingPunct="1">
              <a:lnSpc>
                <a:spcPct val="80000"/>
              </a:lnSpc>
              <a:defRPr/>
            </a:pPr>
            <a:r>
              <a:rPr lang="hr-HR" sz="1600" b="1">
                <a:latin typeface="Arial" charset="0"/>
              </a:rPr>
              <a:t>   1.Zajednički medicinski komitet (JMC),</a:t>
            </a:r>
          </a:p>
          <a:p>
            <a:pPr eaLnBrk="1" hangingPunct="1">
              <a:lnSpc>
                <a:spcPct val="80000"/>
              </a:lnSpc>
              <a:defRPr/>
            </a:pPr>
            <a:r>
              <a:rPr lang="hr-HR" sz="1600" b="1">
                <a:latin typeface="Arial" charset="0"/>
              </a:rPr>
              <a:t>   2.Komitet za planir. civilne avijac. (CAPC),</a:t>
            </a:r>
          </a:p>
          <a:p>
            <a:pPr eaLnBrk="1" hangingPunct="1">
              <a:lnSpc>
                <a:spcPct val="80000"/>
              </a:lnSpc>
              <a:defRPr/>
            </a:pPr>
            <a:r>
              <a:rPr lang="hr-HR" sz="1600" b="1">
                <a:latin typeface="Arial" charset="0"/>
              </a:rPr>
              <a:t>   3.Komitet za planir.civil.komunik.(CCPC),</a:t>
            </a:r>
          </a:p>
          <a:p>
            <a:pPr eaLnBrk="1" hangingPunct="1">
              <a:lnSpc>
                <a:spcPct val="80000"/>
              </a:lnSpc>
              <a:defRPr/>
            </a:pPr>
            <a:r>
              <a:rPr lang="hr-HR" sz="1600" b="1">
                <a:latin typeface="Arial" charset="0"/>
              </a:rPr>
              <a:t>   4.Komitet za planir.hrane i poljopr.(FAPC),</a:t>
            </a:r>
          </a:p>
          <a:p>
            <a:pPr eaLnBrk="1" hangingPunct="1">
              <a:lnSpc>
                <a:spcPct val="80000"/>
              </a:lnSpc>
              <a:defRPr/>
            </a:pPr>
            <a:r>
              <a:rPr lang="hr-HR" sz="1600" b="1">
                <a:latin typeface="Arial" charset="0"/>
              </a:rPr>
              <a:t>   5.Komitet za industrijsko planiranje (IPC),</a:t>
            </a:r>
          </a:p>
          <a:p>
            <a:pPr eaLnBrk="1" hangingPunct="1">
              <a:lnSpc>
                <a:spcPct val="80000"/>
              </a:lnSpc>
              <a:defRPr/>
            </a:pPr>
            <a:r>
              <a:rPr lang="hr-HR" sz="1600" b="1">
                <a:latin typeface="Arial" charset="0"/>
              </a:rPr>
              <a:t>   6.Odbor za pl.unutar.kopn.transp. (PBIST);</a:t>
            </a:r>
          </a:p>
          <a:p>
            <a:pPr eaLnBrk="1" hangingPunct="1">
              <a:lnSpc>
                <a:spcPct val="80000"/>
              </a:lnSpc>
              <a:defRPr/>
            </a:pPr>
            <a:r>
              <a:rPr lang="hr-HR" sz="1600" b="1">
                <a:latin typeface="Arial" charset="0"/>
              </a:rPr>
              <a:t>   7.Odbor za plan.okeanskog transp.(PBOS),</a:t>
            </a:r>
          </a:p>
          <a:p>
            <a:pPr eaLnBrk="1" hangingPunct="1">
              <a:lnSpc>
                <a:spcPct val="80000"/>
              </a:lnSpc>
              <a:buFont typeface="Wingdings" pitchFamily="2" charset="2"/>
              <a:buNone/>
              <a:defRPr/>
            </a:pPr>
            <a:endParaRPr lang="hr-HR" sz="1600" b="1">
              <a:latin typeface="Arial" charset="0"/>
            </a:endParaRPr>
          </a:p>
          <a:p>
            <a:pPr eaLnBrk="1" hangingPunct="1">
              <a:lnSpc>
                <a:spcPct val="80000"/>
              </a:lnSpc>
              <a:buFont typeface="Wingdings" pitchFamily="2" charset="2"/>
              <a:buNone/>
              <a:defRPr/>
            </a:pPr>
            <a:r>
              <a:rPr lang="hr-HR" sz="1600" b="1">
                <a:latin typeface="Arial" charset="0"/>
              </a:rPr>
              <a:t>                         KOMITETI I ODBORI:</a:t>
            </a:r>
          </a:p>
          <a:p>
            <a:pPr eaLnBrk="1" hangingPunct="1">
              <a:lnSpc>
                <a:spcPct val="80000"/>
              </a:lnSpc>
              <a:defRPr/>
            </a:pPr>
            <a:r>
              <a:rPr lang="hr-HR" sz="1600" b="1">
                <a:latin typeface="Arial" charset="0"/>
              </a:rPr>
              <a:t>-razvijaju i održavaju aranžmane za efektivnu upotrebu civilnih resursa;</a:t>
            </a:r>
          </a:p>
          <a:p>
            <a:pPr eaLnBrk="1" hangingPunct="1">
              <a:lnSpc>
                <a:spcPct val="80000"/>
              </a:lnSpc>
              <a:defRPr/>
            </a:pPr>
            <a:r>
              <a:rPr lang="hr-HR" sz="1600" b="1">
                <a:latin typeface="Arial" charset="0"/>
              </a:rPr>
              <a:t>-primaju i zadržavaju vladine eksperte indust.</a:t>
            </a:r>
          </a:p>
          <a:p>
            <a:pPr eaLnBrk="1" hangingPunct="1">
              <a:lnSpc>
                <a:spcPct val="80000"/>
              </a:lnSpc>
              <a:defRPr/>
            </a:pPr>
            <a:r>
              <a:rPr lang="hr-HR" sz="1600" b="1">
                <a:latin typeface="Arial" charset="0"/>
              </a:rPr>
              <a:t>-planiraju dodjelu eksperata „korisnicima“;</a:t>
            </a:r>
          </a:p>
          <a:p>
            <a:pPr eaLnBrk="1" hangingPunct="1">
              <a:lnSpc>
                <a:spcPct val="80000"/>
              </a:lnSpc>
              <a:defRPr/>
            </a:pPr>
            <a:r>
              <a:rPr lang="hr-HR" sz="1600" b="1">
                <a:latin typeface="Arial" charset="0"/>
              </a:rPr>
              <a:t>-pružaju savjete na poziv eksperata.</a:t>
            </a:r>
          </a:p>
          <a:p>
            <a:pPr eaLnBrk="1" hangingPunct="1">
              <a:lnSpc>
                <a:spcPct val="80000"/>
              </a:lnSpc>
              <a:defRPr/>
            </a:pPr>
            <a:r>
              <a:rPr lang="hr-HR" sz="1600" b="1">
                <a:latin typeface="Arial" charset="0"/>
              </a:rPr>
              <a:t>NATO pomaže članicama i držav. PfP, a ostalim uz posredov. OUN ili članice NATO</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ZIS:t-9/19</a:t>
            </a:r>
            <a:endParaRPr lang="en-US" sz="1400">
              <a:latin typeface="Arial" charset="0"/>
            </a:endParaRPr>
          </a:p>
        </p:txBody>
      </p:sp>
      <p:sp>
        <p:nvSpPr>
          <p:cNvPr id="585731" name="Rectangle 3"/>
          <p:cNvSpPr>
            <a:spLocks noGrp="1" noChangeArrowheads="1"/>
          </p:cNvSpPr>
          <p:nvPr>
            <p:ph type="body" idx="1"/>
          </p:nvPr>
        </p:nvSpPr>
        <p:spPr>
          <a:xfrm>
            <a:off x="457200" y="620713"/>
            <a:ext cx="8229600" cy="6237287"/>
          </a:xfrm>
        </p:spPr>
        <p:txBody>
          <a:bodyPr/>
          <a:lstStyle/>
          <a:p>
            <a:pPr eaLnBrk="1" hangingPunct="1">
              <a:lnSpc>
                <a:spcPct val="80000"/>
              </a:lnSpc>
              <a:defRPr/>
            </a:pPr>
            <a:r>
              <a:rPr lang="hr-HR" sz="2000" b="1">
                <a:latin typeface="Arial" charset="0"/>
              </a:rPr>
              <a:t>POMOĆ OUN</a:t>
            </a:r>
          </a:p>
          <a:p>
            <a:pPr eaLnBrk="1" hangingPunct="1">
              <a:lnSpc>
                <a:spcPct val="80000"/>
              </a:lnSpc>
              <a:buFont typeface="Wingdings" pitchFamily="2" charset="2"/>
              <a:buNone/>
              <a:defRPr/>
            </a:pPr>
            <a:endParaRPr lang="hr-HR" sz="2000" b="1">
              <a:latin typeface="Arial" charset="0"/>
            </a:endParaRPr>
          </a:p>
          <a:p>
            <a:pPr eaLnBrk="1" hangingPunct="1">
              <a:lnSpc>
                <a:spcPct val="80000"/>
              </a:lnSpc>
              <a:defRPr/>
            </a:pPr>
            <a:r>
              <a:rPr lang="hr-HR" sz="2000" b="1">
                <a:latin typeface="Arial" charset="0"/>
              </a:rPr>
              <a:t>            OUN – Organizacija Ujedinjenih nacija </a:t>
            </a:r>
            <a:r>
              <a:rPr lang="hr-HR" sz="2000">
                <a:latin typeface="Arial" charset="0"/>
              </a:rPr>
              <a:t>je opća</a:t>
            </a:r>
            <a:r>
              <a:rPr lang="hr-HR" sz="2000" b="1">
                <a:latin typeface="Arial" charset="0"/>
              </a:rPr>
              <a:t> </a:t>
            </a:r>
            <a:r>
              <a:rPr lang="hr-HR" sz="2000">
                <a:latin typeface="Arial" charset="0"/>
              </a:rPr>
              <a:t> međunarodna organizacija država osnovana 26.juna 1945.godine u San Francisku radi održavanja i zaštite mira i sigurnosti u svijetu, razvijanje saradnje u svim oblastima života i stvaranje humanih odnosa među ljudima. Za ovo razmatranje bitno je izdvojiti i pružiti informacije o dijelu infrastrukture OUN, nosiocima pružanja pomoći državama koje je zahvatilla prirodna ili druga katastrofa.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defRPr/>
            </a:pPr>
            <a:r>
              <a:rPr lang="hr-HR" sz="2000" b="1">
                <a:latin typeface="Arial" charset="0"/>
              </a:rPr>
              <a:t>             UN OCHA – Ured Ujedinjenih nacija za koordinaciju humanitarnih poslova, </a:t>
            </a:r>
            <a:r>
              <a:rPr lang="hr-HR" sz="2000">
                <a:latin typeface="Arial" charset="0"/>
              </a:rPr>
              <a:t>uspostavljen je decembra 1991. godine,  Rezolucijom Generalne skupštine OUN-a, broj 46/182 sa zadatkom da se ojača koordinacija hummanitarne pomoći UN-a i odlučno primijene principi osiiguravanja humanitarne pomoći UN-a, te da se preporuče posebne mjere za olakšanje brzog i koordiniranog odgovora na složena stanja u prirodnim i drugim katastrofama (Terenski priručnik o procjeni katastrofa i koordinaciji UN, 2000:4-12). Ured je organizacijski dio Sekretarijata OUN-a, a koordinator za pomoć u katastrofama je po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Rot="1" noChangeArrowheads="1"/>
          </p:cNvSpPr>
          <p:nvPr>
            <p:ph type="title"/>
          </p:nvPr>
        </p:nvSpPr>
        <p:spPr>
          <a:xfrm>
            <a:off x="457200" y="274638"/>
            <a:ext cx="8229600" cy="490537"/>
          </a:xfrm>
        </p:spPr>
        <p:txBody>
          <a:bodyPr/>
          <a:lstStyle/>
          <a:p>
            <a:pPr eaLnBrk="1" hangingPunct="1">
              <a:defRPr/>
            </a:pPr>
            <a:r>
              <a:rPr lang="hr-HR" sz="2800">
                <a:latin typeface="Arial" charset="0"/>
              </a:rPr>
              <a:t>DEFINIRANJE TRI KLJUČNA POJMA</a:t>
            </a:r>
            <a:endParaRPr lang="en-US" sz="2800">
              <a:latin typeface="Arial" charset="0"/>
            </a:endParaRPr>
          </a:p>
        </p:txBody>
      </p:sp>
      <p:sp>
        <p:nvSpPr>
          <p:cNvPr id="21507" name="Text Box 4"/>
          <p:cNvSpPr txBox="1">
            <a:spLocks noChangeArrowheads="1"/>
          </p:cNvSpPr>
          <p:nvPr/>
        </p:nvSpPr>
        <p:spPr bwMode="auto">
          <a:xfrm>
            <a:off x="827088" y="908050"/>
            <a:ext cx="7416800" cy="2233613"/>
          </a:xfrm>
          <a:prstGeom prst="rect">
            <a:avLst/>
          </a:prstGeom>
          <a:solidFill>
            <a:srgbClr val="99CC00"/>
          </a:solidFill>
          <a:ln w="9525">
            <a:solidFill>
              <a:srgbClr val="000000"/>
            </a:solidFill>
            <a:miter lim="800000"/>
            <a:headEnd/>
            <a:tailEnd/>
          </a:ln>
        </p:spPr>
        <p:txBody>
          <a:bodyPr/>
          <a:lstStyle/>
          <a:p>
            <a:pPr algn="just"/>
            <a:r>
              <a:rPr lang="hr-HR" sz="1600" b="1" u="sng">
                <a:solidFill>
                  <a:schemeClr val="bg1"/>
                </a:solidFill>
                <a:latin typeface="Arial" charset="0"/>
              </a:rPr>
              <a:t>R i z i k</a:t>
            </a:r>
            <a:r>
              <a:rPr lang="hr-HR" sz="1600">
                <a:solidFill>
                  <a:schemeClr val="bg1"/>
                </a:solidFill>
              </a:rPr>
              <a:t>, </a:t>
            </a:r>
            <a:r>
              <a:rPr lang="hr-HR" sz="1600" b="1" i="1">
                <a:solidFill>
                  <a:schemeClr val="bg1"/>
                </a:solidFill>
                <a:latin typeface="Times New Roman" pitchFamily="18" charset="0"/>
              </a:rPr>
              <a:t>vjerovatnoća</a:t>
            </a:r>
            <a:r>
              <a:rPr lang="hr-HR" sz="1600" b="1" i="1">
                <a:solidFill>
                  <a:schemeClr val="bg1"/>
                </a:solidFill>
              </a:rPr>
              <a:t> </a:t>
            </a:r>
            <a:r>
              <a:rPr lang="hr-HR" sz="1600" b="1" i="1">
                <a:solidFill>
                  <a:schemeClr val="bg1"/>
                </a:solidFill>
                <a:latin typeface="Times New Roman" pitchFamily="18" charset="0"/>
              </a:rPr>
              <a:t>škodljivih posljedica, ili oč</a:t>
            </a:r>
            <a:r>
              <a:rPr lang="hr-HR" sz="1600" b="1" i="1">
                <a:solidFill>
                  <a:schemeClr val="bg1"/>
                </a:solidFill>
              </a:rPr>
              <a:t>ekivanih gubitaka (smrt, povrede, gubitak imovine i drugih materijalnih dobara, prekid ekonomskih aktivnosti ili degradacija okoliša), koje rezultiraju iz interakcije prirodnih ili antropoloških uzrokovanih hazarda i uvjeta ranjivosti.   </a:t>
            </a:r>
          </a:p>
          <a:p>
            <a:pPr algn="just">
              <a:spcBef>
                <a:spcPts val="300"/>
              </a:spcBef>
            </a:pPr>
            <a:r>
              <a:rPr lang="hr-HR" sz="1600" b="1" i="1">
                <a:solidFill>
                  <a:schemeClr val="bg1"/>
                </a:solidFill>
              </a:rPr>
              <a:t>Rizik se konvencionalno izražava formulom: </a:t>
            </a:r>
          </a:p>
          <a:p>
            <a:pPr algn="just">
              <a:spcBef>
                <a:spcPts val="300"/>
              </a:spcBef>
            </a:pPr>
            <a:r>
              <a:rPr lang="hr-HR" sz="1600" b="1" i="1">
                <a:solidFill>
                  <a:schemeClr val="bg1"/>
                </a:solidFill>
                <a:latin typeface="Times New Roman" pitchFamily="18" charset="0"/>
              </a:rPr>
              <a:t>Rizik = H (hazard) x V (ranjivost). Neke društvene i tehničke discipline uključuju u formulu i izloženost hazardima (E).</a:t>
            </a:r>
            <a:r>
              <a:rPr lang="hr-HR" sz="1600" b="1" i="1">
                <a:latin typeface="Times New Roman" pitchFamily="18" charset="0"/>
              </a:rPr>
              <a:t> </a:t>
            </a:r>
          </a:p>
          <a:p>
            <a:pPr>
              <a:spcBef>
                <a:spcPts val="300"/>
              </a:spcBef>
            </a:pPr>
            <a:r>
              <a:rPr lang="hr-HR" sz="1200" b="1" i="1"/>
              <a:t> </a:t>
            </a:r>
            <a:r>
              <a:rPr lang="hr-HR" sz="1200" b="1" i="1">
                <a:solidFill>
                  <a:srgbClr val="003366"/>
                </a:solidFill>
                <a:hlinkClick r:id="rId2"/>
              </a:rPr>
              <a:t>http://www.unisdr.org/eng/library/lib-terminology</a:t>
            </a:r>
            <a:r>
              <a:rPr lang="hr-HR" sz="1200">
                <a:solidFill>
                  <a:srgbClr val="003366"/>
                </a:solidFill>
              </a:rPr>
              <a:t> </a:t>
            </a:r>
            <a:endParaRPr lang="hr-HR">
              <a:solidFill>
                <a:srgbClr val="003366"/>
              </a:solidFill>
            </a:endParaRPr>
          </a:p>
        </p:txBody>
      </p:sp>
      <p:sp>
        <p:nvSpPr>
          <p:cNvPr id="21508" name="Text Box 5"/>
          <p:cNvSpPr txBox="1">
            <a:spLocks noChangeArrowheads="1"/>
          </p:cNvSpPr>
          <p:nvPr/>
        </p:nvSpPr>
        <p:spPr bwMode="auto">
          <a:xfrm>
            <a:off x="755650" y="3213100"/>
            <a:ext cx="7700963" cy="3559175"/>
          </a:xfrm>
          <a:prstGeom prst="rect">
            <a:avLst/>
          </a:prstGeom>
          <a:noFill/>
          <a:ln w="9525">
            <a:noFill/>
            <a:miter lim="800000"/>
            <a:headEnd/>
            <a:tailEnd/>
          </a:ln>
        </p:spPr>
        <p:txBody>
          <a:bodyPr>
            <a:spAutoFit/>
          </a:bodyPr>
          <a:lstStyle/>
          <a:p>
            <a:pPr algn="l"/>
            <a:r>
              <a:rPr lang="hr-HR" sz="1900" b="1" i="1" u="sng">
                <a:latin typeface="Arial" charset="0"/>
              </a:rPr>
              <a:t>H a z a r d</a:t>
            </a:r>
            <a:r>
              <a:rPr lang="hr-HR" sz="1900" b="1" i="1">
                <a:latin typeface="Arial" charset="0"/>
              </a:rPr>
              <a:t>, </a:t>
            </a:r>
            <a:r>
              <a:rPr lang="hr-HR" sz="1900" b="1">
                <a:latin typeface="Arial" charset="0"/>
              </a:rPr>
              <a:t>potencijalno fizički škodljiv događaj, fenomen ili ljudska aktivnost koja može uzrokovati gubitak života ili povrjeđivanje, prekid društvenih i privrednih aktivnosti ili degradaciju okoliša. </a:t>
            </a:r>
          </a:p>
          <a:p>
            <a:pPr algn="l"/>
            <a:r>
              <a:rPr lang="hr-HR" sz="1900" b="1">
                <a:latin typeface="Arial" charset="0"/>
              </a:rPr>
              <a:t>Mogu se odnositi na latentne uvjete koji predstavljaju prijetnje i mogu biti različitog porijekla: prirodnog (geološki, hidrometeorološki i biološki) ili antropološkog (degradacija okoliša, tehnološki hazardi, ili čak urbani požari). Mogu biti vidljivi ili pritajeni, brzi ili spori, samostalni, u nizu ili kombinirani.    </a:t>
            </a:r>
            <a:endParaRPr lang="hr-HR" sz="1900" b="1" i="1" u="sng">
              <a:latin typeface="Arial" charset="0"/>
            </a:endParaRPr>
          </a:p>
          <a:p>
            <a:pPr algn="l"/>
            <a:r>
              <a:rPr lang="hr-HR" sz="1900" b="1" i="1" u="sng">
                <a:latin typeface="Arial" charset="0"/>
              </a:rPr>
              <a:t>R a nj i v o s t</a:t>
            </a:r>
            <a:r>
              <a:rPr lang="hr-HR" sz="1900" b="1">
                <a:latin typeface="Arial" charset="0"/>
              </a:rPr>
              <a:t>,  stanje određeno fizičkim, društvenim, ekonom.i ekološ. faktorima ili procesima, koje povećava otpornost ili sklonost zajednice efektima hazarda.</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ZIS:t-9/20</a:t>
            </a:r>
            <a:endParaRPr lang="en-US" sz="1400">
              <a:latin typeface="Arial" charset="0"/>
            </a:endParaRPr>
          </a:p>
        </p:txBody>
      </p:sp>
      <p:sp>
        <p:nvSpPr>
          <p:cNvPr id="586755" name="Rectangle 3"/>
          <p:cNvSpPr>
            <a:spLocks noGrp="1" noChangeArrowheads="1"/>
          </p:cNvSpPr>
          <p:nvPr>
            <p:ph type="body" idx="1"/>
          </p:nvPr>
        </p:nvSpPr>
        <p:spPr>
          <a:xfrm>
            <a:off x="457200" y="692150"/>
            <a:ext cx="8229600" cy="5976938"/>
          </a:xfrm>
        </p:spPr>
        <p:txBody>
          <a:bodyPr/>
          <a:lstStyle/>
          <a:p>
            <a:pPr eaLnBrk="1" hangingPunct="1">
              <a:lnSpc>
                <a:spcPct val="80000"/>
              </a:lnSpc>
              <a:defRPr/>
            </a:pPr>
            <a:r>
              <a:rPr lang="hr-HR" sz="2000">
                <a:latin typeface="Arial" charset="0"/>
              </a:rPr>
              <a:t>dužnosti pomoćnik Generalnog sekretara UN-a za humanitarne poslove, kojem neposredno podnosi izvještaje o radu.</a:t>
            </a:r>
          </a:p>
          <a:p>
            <a:pPr eaLnBrk="1" hangingPunct="1">
              <a:lnSpc>
                <a:spcPct val="80000"/>
              </a:lnSpc>
              <a:buFont typeface="Wingdings" pitchFamily="2" charset="2"/>
              <a:buNone/>
              <a:defRPr/>
            </a:pPr>
            <a:endParaRPr lang="hr-HR" sz="2000">
              <a:latin typeface="Arial" charset="0"/>
            </a:endParaRPr>
          </a:p>
          <a:p>
            <a:pPr eaLnBrk="1" hangingPunct="1">
              <a:lnSpc>
                <a:spcPct val="80000"/>
              </a:lnSpc>
              <a:defRPr/>
            </a:pPr>
            <a:r>
              <a:rPr lang="hr-HR" sz="2000">
                <a:latin typeface="Arial" charset="0"/>
              </a:rPr>
              <a:t>                   UN OCHA ima sjedišta u Njujorku i Ženevi. Ured u Njujorku pruža direktnu podršku Generalnom sekretaru, stara se o političkim i vojnim pitanjima angažmana OCHA, dogovara koordinaciju rada brojnih agencija, planira integracijsku saradnju, rano upozoravanje i zajedničko djelovanje. Ured u Ženevi ima zadatak da približi UN OCHA drugim agencijama OUN-a, koje se bave humanitarnim poslovima i time ovaj Ured čini efikasnijim za koordinaciju akcija hitnog odgovora na terenu. Ovaj Ured u Ženevi upravlja Centralnim fondom za finansiranje akcija i težišna tačka za podršku operacijama hitnog odgovora na prirodne ili druge katastrofe.</a:t>
            </a:r>
          </a:p>
          <a:p>
            <a:pPr eaLnBrk="1" hangingPunct="1">
              <a:lnSpc>
                <a:spcPct val="80000"/>
              </a:lnSpc>
              <a:buFont typeface="Wingdings" pitchFamily="2" charset="2"/>
              <a:buNone/>
              <a:defRPr/>
            </a:pPr>
            <a:endParaRPr lang="hr-HR" sz="2000">
              <a:latin typeface="Arial" charset="0"/>
            </a:endParaRPr>
          </a:p>
          <a:p>
            <a:pPr eaLnBrk="1" hangingPunct="1">
              <a:lnSpc>
                <a:spcPct val="80000"/>
              </a:lnSpc>
              <a:defRPr/>
            </a:pPr>
            <a:r>
              <a:rPr lang="hr-HR" sz="2000">
                <a:latin typeface="Arial" charset="0"/>
              </a:rPr>
              <a:t>                   UN OCHA je prva i prava adresa na koju se treba javiti radi dobijanja ili pružanja pomoći državama zahvaćenim katastrofom u kojima OCHA uspostavlja Centar za koordinaciju operacija na mjestu nesreće (OSOCC).</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ZIS:t-9/21</a:t>
            </a:r>
            <a:endParaRPr lang="en-US" sz="1400">
              <a:latin typeface="Arial" charset="0"/>
            </a:endParaRPr>
          </a:p>
        </p:txBody>
      </p:sp>
      <p:sp>
        <p:nvSpPr>
          <p:cNvPr id="587779" name="Rectangle 3"/>
          <p:cNvSpPr>
            <a:spLocks noGrp="1" noChangeArrowheads="1"/>
          </p:cNvSpPr>
          <p:nvPr>
            <p:ph type="body" idx="1"/>
          </p:nvPr>
        </p:nvSpPr>
        <p:spPr>
          <a:xfrm>
            <a:off x="457200" y="765175"/>
            <a:ext cx="8229600" cy="6092825"/>
          </a:xfrm>
        </p:spPr>
        <p:txBody>
          <a:bodyPr/>
          <a:lstStyle/>
          <a:p>
            <a:pPr eaLnBrk="1" hangingPunct="1">
              <a:lnSpc>
                <a:spcPct val="80000"/>
              </a:lnSpc>
              <a:defRPr/>
            </a:pPr>
            <a:r>
              <a:rPr lang="es-ES" sz="2000"/>
              <a:t> </a:t>
            </a:r>
            <a:r>
              <a:rPr lang="hr-HR" sz="2000" b="1">
                <a:latin typeface="Arial" charset="0"/>
              </a:rPr>
              <a:t>UNDAC – podsistem UN za procjenu katastrofe i koordinaciju pomoći, </a:t>
            </a:r>
            <a:r>
              <a:rPr lang="hr-HR" sz="2000">
                <a:latin typeface="Arial" charset="0"/>
              </a:rPr>
              <a:t>globalni je model  mobiliziranja timova preko nacionalnih mob.centara, vršenje procj. obima nastale katastrofe i koordiniranja akcije pomoći timova, koji su preko mobilizac. centara pristigli u pogođeno područje na poziv UN OCHA.</a:t>
            </a:r>
          </a:p>
          <a:p>
            <a:pPr eaLnBrk="1" hangingPunct="1">
              <a:lnSpc>
                <a:spcPct val="80000"/>
              </a:lnSpc>
              <a:buFont typeface="Wingdings" pitchFamily="2" charset="2"/>
              <a:buNone/>
              <a:defRPr/>
            </a:pPr>
            <a:endParaRPr lang="hr-HR" sz="2000">
              <a:latin typeface="Arial" charset="0"/>
            </a:endParaRPr>
          </a:p>
          <a:p>
            <a:pPr eaLnBrk="1" hangingPunct="1">
              <a:lnSpc>
                <a:spcPct val="80000"/>
              </a:lnSpc>
              <a:defRPr/>
            </a:pPr>
            <a:r>
              <a:rPr lang="hr-HR" sz="2000">
                <a:latin typeface="Arial" charset="0"/>
              </a:rPr>
              <a:t>                  </a:t>
            </a:r>
            <a:r>
              <a:rPr lang="hr-HR" sz="2000" b="1">
                <a:latin typeface="Arial" charset="0"/>
              </a:rPr>
              <a:t>UNDP – Program UN za razvoj</a:t>
            </a:r>
            <a:r>
              <a:rPr lang="hr-HR" sz="2000">
                <a:latin typeface="Arial" charset="0"/>
              </a:rPr>
              <a:t>, bavi se aspektima razvoja država od nastanka i u toku trajanja katastrofe u pogledu: planova i programa normalnog razvoja, planiranje i provođenje obnove i postkonfliktne rehabilitacije, razvoj naselja za izbjeglice i raseljene osobe, osigurava dugoročnu tehničku pomoć predstavnicima menadžment timova za upravljanje katastrofama. Akcijama UNDP-a  usko koordinira UN OCHA.</a:t>
            </a:r>
          </a:p>
          <a:p>
            <a:pPr eaLnBrk="1" hangingPunct="1">
              <a:lnSpc>
                <a:spcPct val="80000"/>
              </a:lnSpc>
              <a:buFont typeface="Wingdings" pitchFamily="2" charset="2"/>
              <a:buNone/>
              <a:defRPr/>
            </a:pPr>
            <a:endParaRPr lang="hr-HR" sz="2000">
              <a:latin typeface="Arial" charset="0"/>
            </a:endParaRPr>
          </a:p>
          <a:p>
            <a:pPr eaLnBrk="1" hangingPunct="1">
              <a:lnSpc>
                <a:spcPct val="80000"/>
              </a:lnSpc>
              <a:defRPr/>
            </a:pPr>
            <a:r>
              <a:rPr lang="hr-HR" sz="2000">
                <a:latin typeface="Arial" charset="0"/>
              </a:rPr>
              <a:t>                  </a:t>
            </a:r>
            <a:r>
              <a:rPr lang="hr-HR" sz="2000" b="1">
                <a:latin typeface="Arial" charset="0"/>
              </a:rPr>
              <a:t>UNHCR – Visoki komesarijat UN za izbjeglice</a:t>
            </a:r>
            <a:r>
              <a:rPr lang="hr-HR" sz="2000">
                <a:latin typeface="Arial" charset="0"/>
              </a:rPr>
              <a:t>, osigurava zaštitu izbjeglim i raseljenim osobama koji su usljed prirodnih ili drugih (ratnih) katastrofa ostali bez krova nad glavom i drugih elementarnih životnih potreba. Ovu pomoć UNHCR dostavlja na lice mjesta vlastitim kapacitetima ili preko patrnerskih hummanitarnih agencija ili drugih vladinih ili nevladinih organizacija.</a:t>
            </a: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ZIS:t-9/22</a:t>
            </a:r>
            <a:endParaRPr lang="en-US" sz="1400">
              <a:latin typeface="Arial" charset="0"/>
            </a:endParaRPr>
          </a:p>
        </p:txBody>
      </p:sp>
      <p:sp>
        <p:nvSpPr>
          <p:cNvPr id="588803" name="Rectangle 3"/>
          <p:cNvSpPr>
            <a:spLocks noGrp="1" noChangeArrowheads="1"/>
          </p:cNvSpPr>
          <p:nvPr>
            <p:ph type="body" idx="1"/>
          </p:nvPr>
        </p:nvSpPr>
        <p:spPr>
          <a:xfrm>
            <a:off x="457200" y="620713"/>
            <a:ext cx="8229600" cy="6237287"/>
          </a:xfrm>
        </p:spPr>
        <p:txBody>
          <a:bodyPr/>
          <a:lstStyle/>
          <a:p>
            <a:pPr eaLnBrk="1" hangingPunct="1">
              <a:lnSpc>
                <a:spcPct val="80000"/>
              </a:lnSpc>
              <a:defRPr/>
            </a:pPr>
            <a:r>
              <a:rPr lang="hr-HR" sz="2800" b="1">
                <a:latin typeface="Arial" charset="0"/>
              </a:rPr>
              <a:t>UNICEF – Fondacija UN za djecu</a:t>
            </a:r>
            <a:r>
              <a:rPr lang="hr-HR" sz="2800">
                <a:latin typeface="Arial" charset="0"/>
              </a:rPr>
              <a:t>, bavi se posebnom zaštitom djece i žena u stanju surove i iznenadne prirodne, a naročito ratne katastrofe na principima  nepristrasnosti i                                    nediskriminacije za osiguranje integriteta i opstanka porodice.</a:t>
            </a:r>
          </a:p>
          <a:p>
            <a:pPr eaLnBrk="1" hangingPunct="1">
              <a:lnSpc>
                <a:spcPct val="80000"/>
              </a:lnSpc>
              <a:buFont typeface="Wingdings" pitchFamily="2" charset="2"/>
              <a:buNone/>
              <a:defRPr/>
            </a:pPr>
            <a:endParaRPr lang="hr-HR" sz="2800">
              <a:latin typeface="Arial" charset="0"/>
            </a:endParaRPr>
          </a:p>
          <a:p>
            <a:pPr eaLnBrk="1" hangingPunct="1">
              <a:lnSpc>
                <a:spcPct val="80000"/>
              </a:lnSpc>
              <a:defRPr/>
            </a:pPr>
            <a:r>
              <a:rPr lang="hr-HR" sz="2800">
                <a:latin typeface="Arial" charset="0"/>
              </a:rPr>
              <a:t>       </a:t>
            </a:r>
            <a:r>
              <a:rPr lang="hr-HR" sz="2800" b="1">
                <a:latin typeface="Arial" charset="0"/>
              </a:rPr>
              <a:t>WHO – Svjetska zdravstvena organizac,</a:t>
            </a:r>
            <a:r>
              <a:rPr lang="hr-HR" sz="2800">
                <a:latin typeface="Arial" charset="0"/>
              </a:rPr>
              <a:t> primarna specijalizirana agencija OUN sa sjedištem u Ženevi , osnovana 1946. godine za: procjenu zdravstvenih potreba prema apelima OUN za pomoć u katastrofama, osigurava zdravstvene prioritete, posreduje između domaćih i međunarodnih partnera u zdravstvenoj zaštiti stanovništva, stara se o pravilnom rasporedu stručnog osoblja na ugroženom području i dr.</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ZIS:t-9/23</a:t>
            </a:r>
            <a:endParaRPr lang="en-US" sz="1400">
              <a:latin typeface="Arial" charset="0"/>
            </a:endParaRPr>
          </a:p>
        </p:txBody>
      </p:sp>
      <p:sp>
        <p:nvSpPr>
          <p:cNvPr id="589827" name="Rectangle 3"/>
          <p:cNvSpPr>
            <a:spLocks noGrp="1" noChangeArrowheads="1"/>
          </p:cNvSpPr>
          <p:nvPr>
            <p:ph type="body" idx="1"/>
          </p:nvPr>
        </p:nvSpPr>
        <p:spPr>
          <a:xfrm>
            <a:off x="457200" y="692150"/>
            <a:ext cx="8229600" cy="6165850"/>
          </a:xfrm>
        </p:spPr>
        <p:txBody>
          <a:bodyPr/>
          <a:lstStyle/>
          <a:p>
            <a:pPr eaLnBrk="1" hangingPunct="1">
              <a:lnSpc>
                <a:spcPct val="80000"/>
              </a:lnSpc>
              <a:defRPr/>
            </a:pPr>
            <a:r>
              <a:rPr lang="hr-HR" sz="2000" b="1" dirty="0">
                <a:latin typeface="Arial" charset="0"/>
              </a:rPr>
              <a:t>OSTALE  REGIONALNE ORGANIZACIJE I INICIJATIVE</a:t>
            </a:r>
          </a:p>
          <a:p>
            <a:pPr eaLnBrk="1" hangingPunct="1">
              <a:lnSpc>
                <a:spcPct val="80000"/>
              </a:lnSpc>
              <a:defRPr/>
            </a:pPr>
            <a:endParaRPr lang="hr-HR" sz="2000" b="1" dirty="0">
              <a:latin typeface="Arial" charset="0"/>
            </a:endParaRP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defRPr/>
            </a:pPr>
            <a:r>
              <a:rPr lang="hr-HR" sz="2000" b="1" dirty="0">
                <a:latin typeface="Arial" charset="0"/>
              </a:rPr>
              <a:t>a) VIJEĆE ZA REGIONALNU SARADNJU U JIE-RCC SEE je nasljednik Pakta stabilnosti za JIE sa ciljevima i zadacima koji su postavljeni prilikom osnivanja Pakta u Sarajevu 30. jula 1999.godine.</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defRPr/>
            </a:pPr>
            <a:r>
              <a:rPr lang="hr-HR" sz="2000" b="1" dirty="0">
                <a:latin typeface="Arial" charset="0"/>
              </a:rPr>
              <a:t>      PSJIE, današnji RCC JIE djeluje putem radnih stolova za:</a:t>
            </a:r>
          </a:p>
          <a:p>
            <a:pPr eaLnBrk="1" hangingPunct="1">
              <a:lnSpc>
                <a:spcPct val="80000"/>
              </a:lnSpc>
              <a:defRPr/>
            </a:pPr>
            <a:r>
              <a:rPr lang="hr-HR" sz="2000" b="1" dirty="0">
                <a:latin typeface="Arial" charset="0"/>
              </a:rPr>
              <a:t>      -Radni stol I –  za demokratizaciju i ljudska prava,</a:t>
            </a:r>
          </a:p>
          <a:p>
            <a:pPr eaLnBrk="1" hangingPunct="1">
              <a:lnSpc>
                <a:spcPct val="80000"/>
              </a:lnSpc>
              <a:defRPr/>
            </a:pPr>
            <a:r>
              <a:rPr lang="hr-HR" sz="2000" b="1" dirty="0">
                <a:latin typeface="Arial" charset="0"/>
              </a:rPr>
              <a:t>      -Radni stol II – za ekonomsku obnovu razvoj i saradnju,</a:t>
            </a:r>
          </a:p>
          <a:p>
            <a:pPr eaLnBrk="1" hangingPunct="1">
              <a:lnSpc>
                <a:spcPct val="80000"/>
              </a:lnSpc>
              <a:defRPr/>
            </a:pPr>
            <a:r>
              <a:rPr lang="hr-HR" sz="2000" b="1" dirty="0">
                <a:latin typeface="Arial" charset="0"/>
              </a:rPr>
              <a:t>      -Radni stol III – za sigurnosna pitanja.</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defRPr/>
            </a:pPr>
            <a:r>
              <a:rPr lang="hr-HR" sz="2000" b="1" dirty="0">
                <a:latin typeface="Arial" charset="0"/>
              </a:rPr>
              <a:t>RCC SEE zvanično je počeo s radom 27. februara 2008.g. sa sjedištem u Sarajevu.</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defRPr/>
            </a:pPr>
            <a:r>
              <a:rPr lang="hr-HR" sz="2000" b="1" dirty="0">
                <a:latin typeface="Arial" charset="0"/>
              </a:rPr>
              <a:t>      Članice RCC su izrazile spremnost i volju da međusobno sarađuju na pitanjima koja su u izvornoj nadležnosti. Vijeće će postupati kao spona saradnje između država ovoga regiona i šire međunarodne zajednice, olakšavati regionalnu saradnju i podržavati procese EA integracije svojih članica.</a:t>
            </a:r>
            <a:r>
              <a:rPr lang="hr-HR" sz="2000" dirty="0">
                <a:latin typeface="Arial" charset="0"/>
              </a:rPr>
              <a:t> </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ZIS:t-9/24</a:t>
            </a:r>
            <a:endParaRPr lang="en-US" sz="1400">
              <a:latin typeface="Arial" charset="0"/>
            </a:endParaRPr>
          </a:p>
        </p:txBody>
      </p:sp>
      <p:sp>
        <p:nvSpPr>
          <p:cNvPr id="590851" name="Rectangle 3"/>
          <p:cNvSpPr>
            <a:spLocks noGrp="1" noChangeArrowheads="1"/>
          </p:cNvSpPr>
          <p:nvPr>
            <p:ph type="body" idx="1"/>
          </p:nvPr>
        </p:nvSpPr>
        <p:spPr>
          <a:xfrm>
            <a:off x="457200" y="620713"/>
            <a:ext cx="8229600" cy="6237287"/>
          </a:xfrm>
        </p:spPr>
        <p:txBody>
          <a:bodyPr/>
          <a:lstStyle/>
          <a:p>
            <a:pPr eaLnBrk="1" hangingPunct="1">
              <a:lnSpc>
                <a:spcPct val="80000"/>
              </a:lnSpc>
              <a:defRPr/>
            </a:pPr>
            <a:r>
              <a:rPr lang="hr-HR" sz="2000" b="1" dirty="0">
                <a:latin typeface="Arial" charset="0"/>
              </a:rPr>
              <a:t>b) VIJEĆE ZA CIVILNO-VOJNO PLANIR. ZA VANREDNE SITUACIJE U JIE – CMEPC SEE </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defRPr/>
            </a:pPr>
            <a:r>
              <a:rPr lang="hr-HR" sz="2000" b="1" dirty="0">
                <a:latin typeface="Arial" charset="0"/>
              </a:rPr>
              <a:t>Po  inicijativi SAD u Varni pokrenuto je formiranje CMEPC SEE, a 2000. god. u Bukureštu</a:t>
            </a:r>
          </a:p>
          <a:p>
            <a:pPr eaLnBrk="1" hangingPunct="1">
              <a:lnSpc>
                <a:spcPct val="80000"/>
              </a:lnSpc>
              <a:defRPr/>
            </a:pPr>
            <a:r>
              <a:rPr lang="hr-HR" sz="2000" b="1" dirty="0">
                <a:latin typeface="Arial" charset="0"/>
              </a:rPr>
              <a:t>formirane su radne grupe, a 03.04.2001.g. opet u Bukureštu potpisan je Sporazum kkojem su pristupile: Rumunija, Bugarska, Hrvatska i Slovenija.</a:t>
            </a:r>
          </a:p>
          <a:p>
            <a:pPr eaLnBrk="1" hangingPunct="1">
              <a:lnSpc>
                <a:spcPct val="80000"/>
              </a:lnSpc>
              <a:defRPr/>
            </a:pPr>
            <a:r>
              <a:rPr lang="hr-HR" sz="2000" b="1" dirty="0">
                <a:latin typeface="Arial" charset="0"/>
              </a:rPr>
              <a:t>     BiH je potpisala ovaj Sporazum 02. septembra 2005.g. u Ohridu i jednu godinu vršila dužnost predsjedavajućeg CMEPC.</a:t>
            </a:r>
          </a:p>
          <a:p>
            <a:pPr eaLnBrk="1" hangingPunct="1">
              <a:lnSpc>
                <a:spcPct val="80000"/>
              </a:lnSpc>
              <a:defRPr/>
            </a:pPr>
            <a:r>
              <a:rPr lang="hr-HR" sz="2000" b="1" dirty="0">
                <a:latin typeface="Arial" charset="0"/>
              </a:rPr>
              <a:t>     Aktivnosti se obavljaju putem Radnih grupa, koje su operativno-stručne organizac. jedinice Vijeća tokom polugodišnjih i godišnjih sastanaka i izvođenja simulacijskih vježbi. Radne grupe su formirane po oblasti-ma djelovanja:</a:t>
            </a:r>
          </a:p>
          <a:p>
            <a:pPr eaLnBrk="1" hangingPunct="1">
              <a:lnSpc>
                <a:spcPct val="80000"/>
              </a:lnSpc>
              <a:defRPr/>
            </a:pPr>
            <a:r>
              <a:rPr lang="hr-HR" sz="2000" b="1" dirty="0">
                <a:latin typeface="Arial" charset="0"/>
              </a:rPr>
              <a:t>-Radna gr. za standarde i procedure (SPWG), </a:t>
            </a:r>
          </a:p>
          <a:p>
            <a:pPr eaLnBrk="1" hangingPunct="1">
              <a:lnSpc>
                <a:spcPct val="80000"/>
              </a:lnSpc>
              <a:defRPr/>
            </a:pPr>
            <a:r>
              <a:rPr lang="hr-HR" sz="2000" b="1" dirty="0">
                <a:latin typeface="Arial" charset="0"/>
              </a:rPr>
              <a:t>-Radna grupa za planiranje i vježbe  (PEWG),</a:t>
            </a:r>
          </a:p>
          <a:p>
            <a:pPr eaLnBrk="1" hangingPunct="1">
              <a:lnSpc>
                <a:spcPct val="80000"/>
              </a:lnSpc>
              <a:defRPr/>
            </a:pPr>
            <a:r>
              <a:rPr lang="hr-HR" sz="2000" b="1" dirty="0">
                <a:latin typeface="Arial" charset="0"/>
              </a:rPr>
              <a:t>-Radna grupa za informativni menadžment i</a:t>
            </a:r>
          </a:p>
          <a:p>
            <a:pPr eaLnBrk="1" hangingPunct="1">
              <a:lnSpc>
                <a:spcPct val="80000"/>
              </a:lnSpc>
              <a:defRPr/>
            </a:pPr>
            <a:r>
              <a:rPr lang="hr-HR" sz="2000" b="1" dirty="0">
                <a:latin typeface="Arial" charset="0"/>
              </a:rPr>
              <a:t> informacione tehnologije (ITMWG).</a:t>
            </a:r>
          </a:p>
          <a:p>
            <a:pPr eaLnBrk="1" hangingPunct="1">
              <a:lnSpc>
                <a:spcPct val="80000"/>
              </a:lnSpc>
              <a:defRPr/>
            </a:pPr>
            <a:r>
              <a:rPr lang="hr-HR" sz="2000" b="1" dirty="0">
                <a:latin typeface="Arial" charset="0"/>
              </a:rPr>
              <a:t>Projektni zadatak ovih radnih grupa odnosi se na: obavijest o nesreći, zahtjev za pomoć, ponuda pomoći, prihvatanje pomoći,izvještaj o situaciji i poruka o koordinaciji aktiivnosti.</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ZIS:t-9/25</a:t>
            </a:r>
            <a:endParaRPr lang="en-US" sz="1400">
              <a:latin typeface="Arial" charset="0"/>
            </a:endParaRPr>
          </a:p>
        </p:txBody>
      </p:sp>
      <p:sp>
        <p:nvSpPr>
          <p:cNvPr id="591875" name="Rectangle 3"/>
          <p:cNvSpPr>
            <a:spLocks noGrp="1" noChangeArrowheads="1"/>
          </p:cNvSpPr>
          <p:nvPr>
            <p:ph type="body" idx="1"/>
          </p:nvPr>
        </p:nvSpPr>
        <p:spPr>
          <a:xfrm>
            <a:off x="457200" y="692150"/>
            <a:ext cx="8229600" cy="5832475"/>
          </a:xfrm>
        </p:spPr>
        <p:txBody>
          <a:bodyPr/>
          <a:lstStyle/>
          <a:p>
            <a:pPr eaLnBrk="1" hangingPunct="1">
              <a:lnSpc>
                <a:spcPct val="80000"/>
              </a:lnSpc>
              <a:defRPr/>
            </a:pPr>
            <a:r>
              <a:rPr lang="hr-HR" sz="1800" b="1">
                <a:latin typeface="Arial" charset="0"/>
              </a:rPr>
              <a:t>c) </a:t>
            </a:r>
            <a:r>
              <a:rPr lang="hr-HR" sz="1800" b="1" dirty="0">
                <a:latin typeface="Arial" charset="0"/>
              </a:rPr>
              <a:t>JADRANSKO – JONSKA INICIJATIVA</a:t>
            </a:r>
          </a:p>
          <a:p>
            <a:pPr eaLnBrk="1" hangingPunct="1">
              <a:lnSpc>
                <a:spcPct val="80000"/>
              </a:lnSpc>
              <a:buFont typeface="Wingdings" pitchFamily="2" charset="2"/>
              <a:buNone/>
              <a:defRPr/>
            </a:pPr>
            <a:r>
              <a:rPr lang="hr-HR" sz="1800" b="1" dirty="0">
                <a:latin typeface="Arial" charset="0"/>
              </a:rPr>
              <a:t>	</a:t>
            </a:r>
          </a:p>
          <a:p>
            <a:pPr eaLnBrk="1" hangingPunct="1">
              <a:lnSpc>
                <a:spcPct val="80000"/>
              </a:lnSpc>
              <a:defRPr/>
            </a:pPr>
            <a:r>
              <a:rPr lang="hr-HR" sz="1800" b="1" dirty="0">
                <a:latin typeface="Arial" charset="0"/>
              </a:rPr>
              <a:t>JJI je regionalna inicijativa jačanja regionalne saradnje u oblasti ekonomije, zaštite okoliša i sigurnosti.</a:t>
            </a:r>
          </a:p>
          <a:p>
            <a:pPr eaLnBrk="1" hangingPunct="1">
              <a:lnSpc>
                <a:spcPct val="80000"/>
              </a:lnSpc>
              <a:buFont typeface="Wingdings" pitchFamily="2" charset="2"/>
              <a:buNone/>
              <a:defRPr/>
            </a:pPr>
            <a:endParaRPr lang="hr-HR" sz="1800" b="1" dirty="0">
              <a:latin typeface="Arial" charset="0"/>
            </a:endParaRPr>
          </a:p>
          <a:p>
            <a:pPr eaLnBrk="1" hangingPunct="1">
              <a:lnSpc>
                <a:spcPct val="80000"/>
              </a:lnSpc>
              <a:defRPr/>
            </a:pPr>
            <a:r>
              <a:rPr lang="hr-HR" sz="1800" b="1" dirty="0">
                <a:latin typeface="Arial" charset="0"/>
              </a:rPr>
              <a:t>        Ideja je potekla u okviru Radnog stola III PSJIE. Na Konferenciji  20. maja 2000. god. u Ankoni – Italija, ministri vanjskih poslova: Albanije, BiH, Grčke, Hrvatske, Italije i Slovenije potpisali su osnivački akt i donijeli ANKONSKU DEKLARACIJU kojom su se čla-nice obavezale na saradnju u više područja.</a:t>
            </a:r>
          </a:p>
          <a:p>
            <a:pPr eaLnBrk="1" hangingPunct="1">
              <a:lnSpc>
                <a:spcPct val="80000"/>
              </a:lnSpc>
              <a:buFont typeface="Wingdings" pitchFamily="2" charset="2"/>
              <a:buNone/>
              <a:defRPr/>
            </a:pPr>
            <a:endParaRPr lang="hr-HR" sz="1800" b="1" dirty="0">
              <a:latin typeface="Arial" charset="0"/>
            </a:endParaRPr>
          </a:p>
          <a:p>
            <a:pPr eaLnBrk="1" hangingPunct="1">
              <a:lnSpc>
                <a:spcPct val="80000"/>
              </a:lnSpc>
              <a:defRPr/>
            </a:pPr>
            <a:r>
              <a:rPr lang="hr-HR" sz="1800" b="1" dirty="0">
                <a:latin typeface="Arial" charset="0"/>
              </a:rPr>
              <a:t>Saradnja se temelji na Povelji UN,Završnom dokumentu iz Helsinkija, Pariškoj povelji, dokumentima OSCE i Pakta stabilnosti za JIE</a:t>
            </a:r>
          </a:p>
          <a:p>
            <a:pPr eaLnBrk="1" hangingPunct="1">
              <a:lnSpc>
                <a:spcPct val="80000"/>
              </a:lnSpc>
              <a:buFont typeface="Wingdings" pitchFamily="2" charset="2"/>
              <a:buNone/>
              <a:defRPr/>
            </a:pPr>
            <a:endParaRPr lang="hr-HR" sz="1800" b="1" dirty="0">
              <a:latin typeface="Arial" charset="0"/>
            </a:endParaRPr>
          </a:p>
          <a:p>
            <a:pPr eaLnBrk="1" hangingPunct="1">
              <a:lnSpc>
                <a:spcPct val="80000"/>
              </a:lnSpc>
              <a:buFont typeface="Wingdings" pitchFamily="2" charset="2"/>
              <a:buNone/>
              <a:defRPr/>
            </a:pPr>
            <a:r>
              <a:rPr lang="hr-HR" sz="1800" b="1" dirty="0">
                <a:latin typeface="Arial" charset="0"/>
              </a:rPr>
              <a:t>      JJI funkcionira kroz Okrugle stolove za:</a:t>
            </a:r>
          </a:p>
          <a:p>
            <a:pPr eaLnBrk="1" hangingPunct="1">
              <a:lnSpc>
                <a:spcPct val="80000"/>
              </a:lnSpc>
              <a:defRPr/>
            </a:pPr>
            <a:r>
              <a:rPr lang="hr-HR" sz="1800" b="1" dirty="0">
                <a:latin typeface="Arial" charset="0"/>
              </a:rPr>
              <a:t>1.Okrugli stol za malo i srednje poduzetništ.,</a:t>
            </a:r>
          </a:p>
          <a:p>
            <a:pPr eaLnBrk="1" hangingPunct="1">
              <a:lnSpc>
                <a:spcPct val="80000"/>
              </a:lnSpc>
              <a:defRPr/>
            </a:pPr>
            <a:r>
              <a:rPr lang="hr-HR" sz="1800" b="1" dirty="0">
                <a:latin typeface="Arial" charset="0"/>
              </a:rPr>
              <a:t>2.Okrugli stol za promet i pomorstvo,</a:t>
            </a:r>
          </a:p>
          <a:p>
            <a:pPr eaLnBrk="1" hangingPunct="1">
              <a:lnSpc>
                <a:spcPct val="80000"/>
              </a:lnSpc>
              <a:defRPr/>
            </a:pPr>
            <a:r>
              <a:rPr lang="hr-HR" sz="1800" b="1" dirty="0">
                <a:latin typeface="Arial" charset="0"/>
              </a:rPr>
              <a:t>3.Okrugli stol zaturizam, kulturu i </a:t>
            </a:r>
          </a:p>
          <a:p>
            <a:pPr eaLnBrk="1" hangingPunct="1">
              <a:lnSpc>
                <a:spcPct val="80000"/>
              </a:lnSpc>
              <a:defRPr/>
            </a:pPr>
            <a:r>
              <a:rPr lang="hr-HR" sz="1800" b="1" dirty="0">
                <a:latin typeface="Arial" charset="0"/>
              </a:rPr>
              <a:t>   međuuniverzitetsku saradnju,</a:t>
            </a:r>
          </a:p>
          <a:p>
            <a:pPr eaLnBrk="1" hangingPunct="1">
              <a:lnSpc>
                <a:spcPct val="80000"/>
              </a:lnSpc>
              <a:defRPr/>
            </a:pPr>
            <a:r>
              <a:rPr lang="hr-HR" sz="1800" b="1" dirty="0">
                <a:latin typeface="Arial" charset="0"/>
              </a:rPr>
              <a:t>4.Okrugli stol za okoliš i zaštitu od požara.</a:t>
            </a:r>
          </a:p>
          <a:p>
            <a:pPr eaLnBrk="1" hangingPunct="1">
              <a:lnSpc>
                <a:spcPct val="80000"/>
              </a:lnSpc>
              <a:defRPr/>
            </a:pPr>
            <a:r>
              <a:rPr lang="hr-HR" sz="1800" b="1" dirty="0">
                <a:latin typeface="Arial" charset="0"/>
              </a:rPr>
              <a:t>Ovoj Inicijat. pristupile su Srbija i Crna Gora.</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3" name="Rectangle 3"/>
          <p:cNvSpPr>
            <a:spLocks noGrp="1" noChangeArrowheads="1"/>
          </p:cNvSpPr>
          <p:nvPr>
            <p:ph type="body" idx="1"/>
          </p:nvPr>
        </p:nvSpPr>
        <p:spPr>
          <a:xfrm>
            <a:off x="457200" y="2060575"/>
            <a:ext cx="8229600" cy="4065588"/>
          </a:xfrm>
        </p:spPr>
        <p:txBody>
          <a:bodyPr/>
          <a:lstStyle/>
          <a:p>
            <a:pPr algn="ctr" eaLnBrk="1" hangingPunct="1">
              <a:lnSpc>
                <a:spcPct val="90000"/>
              </a:lnSpc>
              <a:buFont typeface="Wingdings" pitchFamily="2" charset="2"/>
              <a:buNone/>
              <a:defRPr/>
            </a:pPr>
            <a:endParaRPr lang="hr-HR" sz="2400" b="1" dirty="0">
              <a:latin typeface="Arial" charset="0"/>
            </a:endParaRPr>
          </a:p>
          <a:p>
            <a:pPr algn="ctr" eaLnBrk="1" hangingPunct="1">
              <a:lnSpc>
                <a:spcPct val="90000"/>
              </a:lnSpc>
              <a:defRPr/>
            </a:pPr>
            <a:endParaRPr lang="hr-HR" sz="2400" b="1" dirty="0">
              <a:latin typeface="Arial" charset="0"/>
            </a:endParaRPr>
          </a:p>
          <a:p>
            <a:pPr algn="ctr" eaLnBrk="1" hangingPunct="1">
              <a:lnSpc>
                <a:spcPct val="90000"/>
              </a:lnSpc>
              <a:buFont typeface="Wingdings" pitchFamily="2" charset="2"/>
              <a:buNone/>
              <a:defRPr/>
            </a:pPr>
            <a:r>
              <a:rPr lang="hr-HR" sz="2400" b="1" dirty="0">
                <a:latin typeface="Arial" charset="0"/>
              </a:rPr>
              <a:t>vježba</a:t>
            </a:r>
          </a:p>
          <a:p>
            <a:pPr algn="ctr" eaLnBrk="1" hangingPunct="1">
              <a:lnSpc>
                <a:spcPct val="90000"/>
              </a:lnSpc>
              <a:buFont typeface="Wingdings" pitchFamily="2" charset="2"/>
              <a:buNone/>
              <a:defRPr/>
            </a:pPr>
            <a:r>
              <a:rPr lang="hr-HR" sz="2400" b="1" dirty="0">
                <a:latin typeface="Arial" charset="0"/>
              </a:rPr>
              <a:t>PLAN ZAŠTITE I SPAŠAVANJA</a:t>
            </a:r>
          </a:p>
          <a:p>
            <a:pPr algn="ctr" eaLnBrk="1" hangingPunct="1">
              <a:lnSpc>
                <a:spcPct val="90000"/>
              </a:lnSpc>
              <a:defRPr/>
            </a:pPr>
            <a:endParaRPr lang="hr-HR" sz="2400" b="1" dirty="0">
              <a:latin typeface="Arial" charset="0"/>
            </a:endParaRPr>
          </a:p>
          <a:p>
            <a:pPr algn="ctr" eaLnBrk="1" hangingPunct="1">
              <a:lnSpc>
                <a:spcPct val="90000"/>
              </a:lnSpc>
              <a:buFont typeface="Wingdings" pitchFamily="2" charset="2"/>
              <a:buNone/>
              <a:defRPr/>
            </a:pPr>
            <a:endParaRPr lang="hr-HR" sz="2400" b="1" dirty="0">
              <a:latin typeface="Arial" charset="0"/>
            </a:endParaRPr>
          </a:p>
          <a:p>
            <a:pPr algn="ctr" eaLnBrk="1" hangingPunct="1">
              <a:lnSpc>
                <a:spcPct val="90000"/>
              </a:lnSpc>
              <a:defRPr/>
            </a:pPr>
            <a:endParaRPr lang="hr-HR" sz="2400" b="1" dirty="0">
              <a:latin typeface="Arial" charset="0"/>
            </a:endParaRPr>
          </a:p>
          <a:p>
            <a:pPr algn="ctr" eaLnBrk="1" hangingPunct="1">
              <a:lnSpc>
                <a:spcPct val="90000"/>
              </a:lnSpc>
              <a:buFont typeface="Wingdings" pitchFamily="2" charset="2"/>
              <a:buNone/>
              <a:defRPr/>
            </a:pPr>
            <a:r>
              <a:rPr lang="hr-HR" sz="2400" b="1" dirty="0">
                <a:latin typeface="Arial" charset="0"/>
              </a:rPr>
              <a:t>doc. dr. Zlatan Bajramović</a:t>
            </a:r>
            <a:endParaRPr lang="en-US" sz="2400" b="1" dirty="0">
              <a:latin typeface="Arial" charset="0"/>
            </a:endParaRPr>
          </a:p>
        </p:txBody>
      </p:sp>
      <p:pic>
        <p:nvPicPr>
          <p:cNvPr id="195587" name="Picture 4" descr="CIVIL PROTECTION EMBLEM"/>
          <p:cNvPicPr>
            <a:picLocks noChangeAspect="1" noChangeArrowheads="1"/>
          </p:cNvPicPr>
          <p:nvPr/>
        </p:nvPicPr>
        <p:blipFill>
          <a:blip r:embed="rId2" cstate="print"/>
          <a:srcRect/>
          <a:stretch>
            <a:fillRect/>
          </a:stretch>
        </p:blipFill>
        <p:spPr bwMode="auto">
          <a:xfrm>
            <a:off x="3786188" y="188913"/>
            <a:ext cx="1714500" cy="1584325"/>
          </a:xfrm>
          <a:prstGeom prst="rect">
            <a:avLst/>
          </a:prstGeom>
          <a:noFill/>
          <a:ln w="9525">
            <a:noFill/>
            <a:miter lim="800000"/>
            <a:headEnd/>
            <a:tailEnd/>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Rot="1" noChangeArrowheads="1"/>
          </p:cNvSpPr>
          <p:nvPr>
            <p:ph type="title"/>
          </p:nvPr>
        </p:nvSpPr>
        <p:spPr/>
        <p:txBody>
          <a:bodyPr/>
          <a:lstStyle/>
          <a:p>
            <a:pPr eaLnBrk="1" hangingPunct="1">
              <a:defRPr/>
            </a:pPr>
            <a:r>
              <a:rPr lang="en-US" sz="3200">
                <a:latin typeface="Arial" charset="0"/>
              </a:rPr>
              <a:t>PLAN ZAŠTITE I SPAŠAVANJA OD</a:t>
            </a:r>
            <a:br>
              <a:rPr lang="en-US" sz="3200">
                <a:latin typeface="Arial" charset="0"/>
              </a:rPr>
            </a:br>
            <a:r>
              <a:rPr lang="en-US" sz="3200">
                <a:latin typeface="Arial" charset="0"/>
              </a:rPr>
              <a:t>PRIRODNIH I DRUGIH NESREĆA</a:t>
            </a:r>
          </a:p>
        </p:txBody>
      </p:sp>
      <p:sp>
        <p:nvSpPr>
          <p:cNvPr id="666627" name="Rectangle 3"/>
          <p:cNvSpPr>
            <a:spLocks noGrp="1" noChangeArrowheads="1"/>
          </p:cNvSpPr>
          <p:nvPr>
            <p:ph type="body" idx="1"/>
          </p:nvPr>
        </p:nvSpPr>
        <p:spPr>
          <a:xfrm>
            <a:off x="250825" y="1341438"/>
            <a:ext cx="8642350" cy="5516562"/>
          </a:xfrm>
        </p:spPr>
        <p:txBody>
          <a:bodyPr/>
          <a:lstStyle/>
          <a:p>
            <a:pPr marL="609600" indent="-609600" eaLnBrk="1" hangingPunct="1">
              <a:lnSpc>
                <a:spcPct val="80000"/>
              </a:lnSpc>
              <a:buFont typeface="Wingdings" pitchFamily="2" charset="2"/>
              <a:buNone/>
              <a:defRPr/>
            </a:pPr>
            <a:r>
              <a:rPr lang="hr-HR" sz="1800" b="1">
                <a:latin typeface="Arial" charset="0"/>
              </a:rPr>
              <a:t>          Planiranje ZiS proizilazi iz čl.171-174. Zakona o zaštiti i spašavanju ljudi i materijalnih dobara od prirodnih i drugih nesreća, Službene novine FBiH br:39/03, 22/06 i 43/10 </a:t>
            </a:r>
          </a:p>
          <a:p>
            <a:pPr marL="609600" indent="-609600" eaLnBrk="1" hangingPunct="1">
              <a:lnSpc>
                <a:spcPct val="80000"/>
              </a:lnSpc>
              <a:buFont typeface="Wingdings" pitchFamily="2" charset="2"/>
              <a:buNone/>
              <a:defRPr/>
            </a:pPr>
            <a:r>
              <a:rPr lang="hr-HR" sz="1800" b="1">
                <a:latin typeface="Arial" charset="0"/>
              </a:rPr>
              <a:t> </a:t>
            </a:r>
          </a:p>
          <a:p>
            <a:pPr marL="609600" indent="-609600" eaLnBrk="1" hangingPunct="1">
              <a:lnSpc>
                <a:spcPct val="80000"/>
              </a:lnSpc>
              <a:buFont typeface="Wingdings" pitchFamily="2" charset="2"/>
              <a:buNone/>
              <a:defRPr/>
            </a:pPr>
            <a:r>
              <a:rPr lang="hr-HR" sz="1800" b="1">
                <a:latin typeface="Arial" charset="0"/>
              </a:rPr>
              <a:t>      a) NOSIOCI IZRADE I DONOŠENJA PLANA</a:t>
            </a:r>
          </a:p>
          <a:p>
            <a:pPr marL="990600" lvl="1" indent="-533400" eaLnBrk="1" hangingPunct="1">
              <a:lnSpc>
                <a:spcPct val="80000"/>
              </a:lnSpc>
              <a:defRPr/>
            </a:pPr>
            <a:r>
              <a:rPr lang="hr-HR" sz="1600" b="1">
                <a:latin typeface="Arial" charset="0"/>
              </a:rPr>
              <a:t>Federacija,</a:t>
            </a:r>
          </a:p>
          <a:p>
            <a:pPr marL="990600" lvl="1" indent="-533400" eaLnBrk="1" hangingPunct="1">
              <a:lnSpc>
                <a:spcPct val="80000"/>
              </a:lnSpc>
              <a:defRPr/>
            </a:pPr>
            <a:r>
              <a:rPr lang="hr-HR" sz="1600" b="1">
                <a:latin typeface="Arial" charset="0"/>
              </a:rPr>
              <a:t>Kantoni,</a:t>
            </a:r>
          </a:p>
          <a:p>
            <a:pPr marL="990600" lvl="1" indent="-533400" eaLnBrk="1" hangingPunct="1">
              <a:lnSpc>
                <a:spcPct val="80000"/>
              </a:lnSpc>
              <a:defRPr/>
            </a:pPr>
            <a:r>
              <a:rPr lang="hr-HR" sz="1600" b="1">
                <a:latin typeface="Arial" charset="0"/>
              </a:rPr>
              <a:t>Općine (grad),</a:t>
            </a:r>
          </a:p>
          <a:p>
            <a:pPr marL="990600" lvl="1" indent="-533400" eaLnBrk="1" hangingPunct="1">
              <a:lnSpc>
                <a:spcPct val="80000"/>
              </a:lnSpc>
              <a:defRPr/>
            </a:pPr>
            <a:r>
              <a:rPr lang="hr-HR" sz="1600" b="1">
                <a:latin typeface="Arial" charset="0"/>
              </a:rPr>
              <a:t>Pravni subjekti.</a:t>
            </a:r>
          </a:p>
          <a:p>
            <a:pPr marL="609600" indent="-609600" eaLnBrk="1" hangingPunct="1">
              <a:lnSpc>
                <a:spcPct val="80000"/>
              </a:lnSpc>
              <a:buFont typeface="Wingdings" pitchFamily="2" charset="2"/>
              <a:buNone/>
              <a:defRPr/>
            </a:pPr>
            <a:r>
              <a:rPr lang="hr-HR" sz="1800" b="1">
                <a:latin typeface="Arial" charset="0"/>
              </a:rPr>
              <a:t>          Planovi zaštite i spašavanja rade se za tri situacije:</a:t>
            </a:r>
          </a:p>
          <a:p>
            <a:pPr marL="990600" lvl="1" indent="-533400" eaLnBrk="1" hangingPunct="1">
              <a:lnSpc>
                <a:spcPct val="80000"/>
              </a:lnSpc>
              <a:defRPr/>
            </a:pPr>
            <a:r>
              <a:rPr lang="hr-HR" sz="1600" b="1">
                <a:latin typeface="Arial" charset="0"/>
              </a:rPr>
              <a:t>za preventivno,</a:t>
            </a:r>
          </a:p>
          <a:p>
            <a:pPr marL="990600" lvl="1" indent="-533400" eaLnBrk="1" hangingPunct="1">
              <a:lnSpc>
                <a:spcPct val="80000"/>
              </a:lnSpc>
              <a:defRPr/>
            </a:pPr>
            <a:r>
              <a:rPr lang="hr-HR" sz="1600" b="1">
                <a:latin typeface="Arial" charset="0"/>
              </a:rPr>
              <a:t>operativno i </a:t>
            </a:r>
          </a:p>
          <a:p>
            <a:pPr marL="990600" lvl="1" indent="-533400" eaLnBrk="1" hangingPunct="1">
              <a:lnSpc>
                <a:spcPct val="80000"/>
              </a:lnSpc>
              <a:defRPr/>
            </a:pPr>
            <a:r>
              <a:rPr lang="hr-HR" sz="1600" b="1">
                <a:latin typeface="Arial" charset="0"/>
              </a:rPr>
              <a:t>asanaciono djelovanje.</a:t>
            </a:r>
          </a:p>
          <a:p>
            <a:pPr marL="609600" indent="-609600" eaLnBrk="1" hangingPunct="1">
              <a:lnSpc>
                <a:spcPct val="80000"/>
              </a:lnSpc>
              <a:buFont typeface="Wingdings" pitchFamily="2" charset="2"/>
              <a:buNone/>
              <a:defRPr/>
            </a:pPr>
            <a:r>
              <a:rPr lang="hr-HR" sz="1800" b="1">
                <a:latin typeface="Arial" charset="0"/>
              </a:rPr>
              <a:t>      b) SADRŽAJI PLANOVA ZAŠTITE I SPAŠAVANJA</a:t>
            </a:r>
          </a:p>
          <a:p>
            <a:pPr marL="609600" indent="-609600" eaLnBrk="1" hangingPunct="1">
              <a:lnSpc>
                <a:spcPct val="80000"/>
              </a:lnSpc>
              <a:buFont typeface="Wingdings" pitchFamily="2" charset="2"/>
              <a:buNone/>
              <a:defRPr/>
            </a:pPr>
            <a:r>
              <a:rPr lang="hr-HR" sz="1800" b="1">
                <a:latin typeface="Arial" charset="0"/>
              </a:rPr>
              <a:t>            1. Plan zaštite Federacije sadrži dokumenta o:</a:t>
            </a:r>
          </a:p>
          <a:p>
            <a:pPr marL="990600" lvl="1" indent="-533400" eaLnBrk="1" hangingPunct="1">
              <a:lnSpc>
                <a:spcPct val="80000"/>
              </a:lnSpc>
              <a:defRPr/>
            </a:pPr>
            <a:r>
              <a:rPr lang="hr-HR" sz="1600" b="1">
                <a:latin typeface="Arial" charset="0"/>
              </a:rPr>
              <a:t>osmatranju i uzbunjivanju,</a:t>
            </a:r>
          </a:p>
          <a:p>
            <a:pPr marL="990600" lvl="1" indent="-533400" eaLnBrk="1" hangingPunct="1">
              <a:lnSpc>
                <a:spcPct val="80000"/>
              </a:lnSpc>
              <a:defRPr/>
            </a:pPr>
            <a:r>
              <a:rPr lang="hr-HR" sz="1600" b="1">
                <a:latin typeface="Arial" charset="0"/>
              </a:rPr>
              <a:t>mobilizaciji snaga i srestava,</a:t>
            </a:r>
          </a:p>
          <a:p>
            <a:pPr marL="990600" lvl="1" indent="-533400" eaLnBrk="1" hangingPunct="1">
              <a:lnSpc>
                <a:spcPct val="80000"/>
              </a:lnSpc>
              <a:defRPr/>
            </a:pPr>
            <a:r>
              <a:rPr lang="hr-HR" sz="1600" b="1">
                <a:latin typeface="Arial" charset="0"/>
              </a:rPr>
              <a:t>provođenju aktivnosti zaštite i spašavanja,</a:t>
            </a:r>
          </a:p>
          <a:p>
            <a:pPr marL="990600" lvl="1" indent="-533400" eaLnBrk="1" hangingPunct="1">
              <a:lnSpc>
                <a:spcPct val="80000"/>
              </a:lnSpc>
              <a:defRPr/>
            </a:pPr>
            <a:r>
              <a:rPr lang="hr-HR" sz="1600" b="1">
                <a:latin typeface="Arial" charset="0"/>
              </a:rPr>
              <a:t>upotrebi Oružanih snaga na zadacima ZiS,</a:t>
            </a:r>
          </a:p>
          <a:p>
            <a:pPr marL="990600" lvl="1" indent="-533400" eaLnBrk="1" hangingPunct="1">
              <a:lnSpc>
                <a:spcPct val="80000"/>
              </a:lnSpc>
              <a:defRPr/>
            </a:pPr>
            <a:r>
              <a:rPr lang="hr-HR" sz="1600" b="1">
                <a:latin typeface="Arial" charset="0"/>
              </a:rPr>
              <a:t>saradnji entiteta i Brčko Distrikta BiH,</a:t>
            </a:r>
          </a:p>
          <a:p>
            <a:pPr marL="990600" lvl="1" indent="-533400" eaLnBrk="1" hangingPunct="1">
              <a:lnSpc>
                <a:spcPct val="80000"/>
              </a:lnSpc>
              <a:defRPr/>
            </a:pPr>
            <a:r>
              <a:rPr lang="hr-HR" sz="1600" b="1">
                <a:latin typeface="Arial" charset="0"/>
              </a:rPr>
              <a:t>prihvatanju ili pružanju pomoći drugim državama.</a:t>
            </a:r>
          </a:p>
        </p:txBody>
      </p:sp>
      <p:sp>
        <p:nvSpPr>
          <p:cNvPr id="196612" name="Text Box 4"/>
          <p:cNvSpPr txBox="1">
            <a:spLocks noChangeArrowheads="1"/>
          </p:cNvSpPr>
          <p:nvPr/>
        </p:nvSpPr>
        <p:spPr bwMode="auto">
          <a:xfrm>
            <a:off x="8356600" y="266700"/>
            <a:ext cx="268288" cy="304800"/>
          </a:xfrm>
          <a:prstGeom prst="rect">
            <a:avLst/>
          </a:prstGeom>
          <a:noFill/>
          <a:ln w="9525">
            <a:noFill/>
            <a:miter lim="800000"/>
            <a:headEnd/>
            <a:tailEnd/>
          </a:ln>
        </p:spPr>
        <p:txBody>
          <a:bodyPr wrap="none">
            <a:spAutoFit/>
          </a:bodyPr>
          <a:lstStyle/>
          <a:p>
            <a:r>
              <a:rPr lang="hr-HR"/>
              <a:t>1</a:t>
            </a:r>
            <a:endParaRPr lang="en-US"/>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1" name="Rectangle 3"/>
          <p:cNvSpPr>
            <a:spLocks noGrp="1" noChangeArrowheads="1"/>
          </p:cNvSpPr>
          <p:nvPr>
            <p:ph type="body" idx="1"/>
          </p:nvPr>
        </p:nvSpPr>
        <p:spPr>
          <a:xfrm>
            <a:off x="323850" y="333375"/>
            <a:ext cx="8569325" cy="6524625"/>
          </a:xfrm>
        </p:spPr>
        <p:txBody>
          <a:bodyPr/>
          <a:lstStyle/>
          <a:p>
            <a:pPr eaLnBrk="1" hangingPunct="1">
              <a:lnSpc>
                <a:spcPct val="80000"/>
              </a:lnSpc>
              <a:buFont typeface="Wingdings" pitchFamily="2" charset="2"/>
              <a:buNone/>
              <a:defRPr/>
            </a:pPr>
            <a:r>
              <a:rPr lang="hr-HR" sz="1800" b="1">
                <a:latin typeface="Arial" charset="0"/>
              </a:rPr>
              <a:t>  2. Plan zaštite kantona sadrži dokumenta o:</a:t>
            </a:r>
          </a:p>
          <a:p>
            <a:pPr eaLnBrk="1" hangingPunct="1">
              <a:lnSpc>
                <a:spcPct val="80000"/>
              </a:lnSpc>
              <a:defRPr/>
            </a:pPr>
            <a:r>
              <a:rPr lang="hr-HR" sz="1800" b="1">
                <a:latin typeface="Arial" charset="0"/>
              </a:rPr>
              <a:t>- osmatranju i uzbunjivanju,</a:t>
            </a:r>
          </a:p>
          <a:p>
            <a:pPr eaLnBrk="1" hangingPunct="1">
              <a:lnSpc>
                <a:spcPct val="80000"/>
              </a:lnSpc>
              <a:defRPr/>
            </a:pPr>
            <a:r>
              <a:rPr lang="hr-HR" sz="1800" b="1">
                <a:latin typeface="Arial" charset="0"/>
              </a:rPr>
              <a:t>- mobilizaciji snaga i sredstava,</a:t>
            </a:r>
          </a:p>
          <a:p>
            <a:pPr eaLnBrk="1" hangingPunct="1">
              <a:lnSpc>
                <a:spcPct val="80000"/>
              </a:lnSpc>
              <a:defRPr/>
            </a:pPr>
            <a:r>
              <a:rPr lang="hr-HR" sz="1800" b="1">
                <a:latin typeface="Arial" charset="0"/>
              </a:rPr>
              <a:t>- obavezama kantonalnih organa na provođenju </a:t>
            </a:r>
          </a:p>
          <a:p>
            <a:pPr eaLnBrk="1" hangingPunct="1">
              <a:lnSpc>
                <a:spcPct val="80000"/>
              </a:lnSpc>
              <a:defRPr/>
            </a:pPr>
            <a:r>
              <a:rPr lang="hr-HR" sz="1800" b="1">
                <a:latin typeface="Arial" charset="0"/>
              </a:rPr>
              <a:t>   Aktivnosti zaštite i spašavanja,</a:t>
            </a:r>
          </a:p>
          <a:p>
            <a:pPr lvl="1" eaLnBrk="1" hangingPunct="1">
              <a:lnSpc>
                <a:spcPct val="80000"/>
              </a:lnSpc>
              <a:defRPr/>
            </a:pPr>
            <a:r>
              <a:rPr lang="hr-HR" sz="1600" b="1">
                <a:latin typeface="Arial" charset="0"/>
              </a:rPr>
              <a:t>mjerama zaštite i spašavanja i saradnji sa odgovarajućim organima Republike Srpske i Brčko Distrikta BiH.</a:t>
            </a:r>
          </a:p>
          <a:p>
            <a:pPr eaLnBrk="1" hangingPunct="1">
              <a:lnSpc>
                <a:spcPct val="80000"/>
              </a:lnSpc>
              <a:buFont typeface="Wingdings" pitchFamily="2" charset="2"/>
              <a:buNone/>
              <a:defRPr/>
            </a:pPr>
            <a:r>
              <a:rPr lang="hr-HR" sz="1800" b="1">
                <a:latin typeface="Arial" charset="0"/>
              </a:rPr>
              <a:t>           </a:t>
            </a:r>
          </a:p>
          <a:p>
            <a:pPr eaLnBrk="1" hangingPunct="1">
              <a:lnSpc>
                <a:spcPct val="80000"/>
              </a:lnSpc>
              <a:buFont typeface="Wingdings" pitchFamily="2" charset="2"/>
              <a:buNone/>
              <a:defRPr/>
            </a:pPr>
            <a:r>
              <a:rPr lang="hr-HR" sz="1800" b="1">
                <a:latin typeface="Arial" charset="0"/>
              </a:rPr>
              <a:t>  3. Općinski plan zaštite sadrži dokumenta o:</a:t>
            </a:r>
          </a:p>
          <a:p>
            <a:pPr eaLnBrk="1" hangingPunct="1">
              <a:lnSpc>
                <a:spcPct val="80000"/>
              </a:lnSpc>
              <a:buFont typeface="Wingdings" pitchFamily="2" charset="2"/>
              <a:buNone/>
              <a:defRPr/>
            </a:pPr>
            <a:r>
              <a:rPr lang="hr-HR" sz="1800" b="1">
                <a:latin typeface="Arial" charset="0"/>
              </a:rPr>
              <a:t>      - osmatranju i uzbunjivanju,</a:t>
            </a:r>
          </a:p>
          <a:p>
            <a:pPr eaLnBrk="1" hangingPunct="1">
              <a:lnSpc>
                <a:spcPct val="80000"/>
              </a:lnSpc>
              <a:buFont typeface="Wingdings" pitchFamily="2" charset="2"/>
              <a:buNone/>
              <a:defRPr/>
            </a:pPr>
            <a:r>
              <a:rPr lang="hr-HR" sz="1800" b="1">
                <a:latin typeface="Arial" charset="0"/>
              </a:rPr>
              <a:t>      - mobilizaciji snaga i sredstava,</a:t>
            </a:r>
          </a:p>
          <a:p>
            <a:pPr eaLnBrk="1" hangingPunct="1">
              <a:lnSpc>
                <a:spcPct val="80000"/>
              </a:lnSpc>
              <a:buFont typeface="Wingdings" pitchFamily="2" charset="2"/>
              <a:buNone/>
              <a:defRPr/>
            </a:pPr>
            <a:r>
              <a:rPr lang="hr-HR" sz="1800" b="1">
                <a:latin typeface="Arial" charset="0"/>
              </a:rPr>
              <a:t>      - zadacima općinskih organa na provođenju aktivnosti zaštite i spašavanja,</a:t>
            </a:r>
          </a:p>
          <a:p>
            <a:pPr lvl="1" eaLnBrk="1" hangingPunct="1">
              <a:lnSpc>
                <a:spcPct val="80000"/>
              </a:lnSpc>
              <a:defRPr/>
            </a:pPr>
            <a:r>
              <a:rPr lang="hr-HR" sz="1600" b="1">
                <a:latin typeface="Arial" charset="0"/>
              </a:rPr>
              <a:t>mjerama zaštite i spašavanja,</a:t>
            </a:r>
          </a:p>
          <a:p>
            <a:pPr lvl="1" eaLnBrk="1" hangingPunct="1">
              <a:lnSpc>
                <a:spcPct val="80000"/>
              </a:lnSpc>
              <a:defRPr/>
            </a:pPr>
            <a:r>
              <a:rPr lang="hr-HR" sz="1600" b="1">
                <a:latin typeface="Arial" charset="0"/>
              </a:rPr>
              <a:t>informiranju građana i javnosti,</a:t>
            </a:r>
          </a:p>
          <a:p>
            <a:pPr lvl="1" eaLnBrk="1" hangingPunct="1">
              <a:lnSpc>
                <a:spcPct val="80000"/>
              </a:lnSpc>
              <a:defRPr/>
            </a:pPr>
            <a:r>
              <a:rPr lang="hr-HR" sz="1600" b="1">
                <a:latin typeface="Arial" charset="0"/>
              </a:rPr>
              <a:t>načinu saradnje sa odgovarajućim organima Republike Srpske, odnosno Brčko Distrikta BiH.</a:t>
            </a:r>
          </a:p>
          <a:p>
            <a:pPr eaLnBrk="1" hangingPunct="1">
              <a:lnSpc>
                <a:spcPct val="80000"/>
              </a:lnSpc>
              <a:buFont typeface="Wingdings" pitchFamily="2" charset="2"/>
              <a:buNone/>
              <a:defRPr/>
            </a:pPr>
            <a:r>
              <a:rPr lang="hr-HR" sz="1800" b="1">
                <a:latin typeface="Arial" charset="0"/>
              </a:rPr>
              <a:t>           </a:t>
            </a:r>
          </a:p>
          <a:p>
            <a:pPr eaLnBrk="1" hangingPunct="1">
              <a:lnSpc>
                <a:spcPct val="80000"/>
              </a:lnSpc>
              <a:buFont typeface="Wingdings" pitchFamily="2" charset="2"/>
              <a:buNone/>
              <a:defRPr/>
            </a:pPr>
            <a:r>
              <a:rPr lang="hr-HR" sz="1800" b="1">
                <a:latin typeface="Arial" charset="0"/>
              </a:rPr>
              <a:t>  4. Plan zaštite pravnog subjekta podrazumijeva slijedeća dokumenta:</a:t>
            </a:r>
          </a:p>
          <a:p>
            <a:pPr lvl="1" eaLnBrk="1" hangingPunct="1">
              <a:lnSpc>
                <a:spcPct val="80000"/>
              </a:lnSpc>
              <a:defRPr/>
            </a:pPr>
            <a:r>
              <a:rPr lang="hr-HR" sz="1600" b="1">
                <a:latin typeface="Arial" charset="0"/>
              </a:rPr>
              <a:t>prema vlastitoj procjeni ugroženosti i zaključcima</a:t>
            </a:r>
          </a:p>
          <a:p>
            <a:pPr eaLnBrk="1" hangingPunct="1">
              <a:lnSpc>
                <a:spcPct val="80000"/>
              </a:lnSpc>
              <a:defRPr/>
            </a:pPr>
            <a:r>
              <a:rPr lang="hr-HR" sz="1800" b="1">
                <a:latin typeface="Arial" charset="0"/>
              </a:rPr>
              <a:t>iz općinske procjene planira djelovanje za tri situacije</a:t>
            </a:r>
          </a:p>
          <a:p>
            <a:pPr eaLnBrk="1" hangingPunct="1">
              <a:lnSpc>
                <a:spcPct val="80000"/>
              </a:lnSpc>
              <a:defRPr/>
            </a:pPr>
            <a:r>
              <a:rPr lang="hr-HR" sz="1800" b="1">
                <a:latin typeface="Arial" charset="0"/>
              </a:rPr>
              <a:t>(prevanciju, operativno i asanaciono djelovanje),</a:t>
            </a:r>
          </a:p>
          <a:p>
            <a:pPr lvl="1" eaLnBrk="1" hangingPunct="1">
              <a:lnSpc>
                <a:spcPct val="80000"/>
              </a:lnSpc>
              <a:defRPr/>
            </a:pPr>
            <a:r>
              <a:rPr lang="hr-HR" sz="1600" b="1">
                <a:latin typeface="Arial" charset="0"/>
              </a:rPr>
              <a:t>organizaciju i način provođenja lične i uzajamne zaštite zaposlenog ljudstva,</a:t>
            </a:r>
          </a:p>
        </p:txBody>
      </p:sp>
      <p:sp>
        <p:nvSpPr>
          <p:cNvPr id="197635" name="Text Box 4"/>
          <p:cNvSpPr txBox="1">
            <a:spLocks noChangeArrowheads="1"/>
          </p:cNvSpPr>
          <p:nvPr/>
        </p:nvSpPr>
        <p:spPr bwMode="auto">
          <a:xfrm>
            <a:off x="8356600" y="195263"/>
            <a:ext cx="268288" cy="304800"/>
          </a:xfrm>
          <a:prstGeom prst="rect">
            <a:avLst/>
          </a:prstGeom>
          <a:noFill/>
          <a:ln w="9525">
            <a:noFill/>
            <a:miter lim="800000"/>
            <a:headEnd/>
            <a:tailEnd/>
          </a:ln>
        </p:spPr>
        <p:txBody>
          <a:bodyPr wrap="none">
            <a:spAutoFit/>
          </a:bodyPr>
          <a:lstStyle/>
          <a:p>
            <a:r>
              <a:rPr lang="hr-HR"/>
              <a:t>2</a:t>
            </a:r>
            <a:endParaRPr lang="en-US"/>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5" name="Rectangle 3"/>
          <p:cNvSpPr>
            <a:spLocks noGrp="1" noChangeArrowheads="1"/>
          </p:cNvSpPr>
          <p:nvPr>
            <p:ph type="body" idx="1"/>
          </p:nvPr>
        </p:nvSpPr>
        <p:spPr>
          <a:xfrm>
            <a:off x="250825" y="404813"/>
            <a:ext cx="8435975" cy="6453187"/>
          </a:xfrm>
        </p:spPr>
        <p:txBody>
          <a:bodyPr/>
          <a:lstStyle/>
          <a:p>
            <a:pPr lvl="1" eaLnBrk="1" hangingPunct="1">
              <a:lnSpc>
                <a:spcPct val="90000"/>
              </a:lnSpc>
              <a:buFont typeface="Wingdings" pitchFamily="2" charset="2"/>
              <a:buNone/>
              <a:defRPr/>
            </a:pPr>
            <a:r>
              <a:rPr lang="hr-HR" sz="2000" b="1">
                <a:latin typeface="Arial" charset="0"/>
              </a:rPr>
              <a:t>- pregled jedinica CZ koje formira taj subjekt sa podacima o ljudstvu i materijalno-tehničkim sredstvima koje će to ljudstvo koristiti u akcijama zaštite i spašavanja,</a:t>
            </a:r>
          </a:p>
          <a:p>
            <a:pPr lvl="1" eaLnBrk="1" hangingPunct="1">
              <a:lnSpc>
                <a:spcPct val="90000"/>
              </a:lnSpc>
              <a:buFontTx/>
              <a:buNone/>
              <a:defRPr/>
            </a:pPr>
            <a:r>
              <a:rPr lang="hr-HR" sz="2000" b="1">
                <a:latin typeface="Arial" charset="0"/>
              </a:rPr>
              <a:t>- pregled povjerenika CZ njihovim zadacima, osobnim   podacima, adresama i brojevima telefona,</a:t>
            </a:r>
          </a:p>
          <a:p>
            <a:pPr lvl="1" eaLnBrk="1" hangingPunct="1">
              <a:lnSpc>
                <a:spcPct val="90000"/>
              </a:lnSpc>
              <a:buFontTx/>
              <a:buNone/>
              <a:defRPr/>
            </a:pPr>
            <a:r>
              <a:rPr lang="hr-HR" sz="2000" b="1">
                <a:latin typeface="Arial" charset="0"/>
              </a:rPr>
              <a:t>- organizaciju, zadatke i način rada službe zaštite i spašavanja, ako se organizira pri tom subjektu, podatke o rukovodiocu i osoblju službe,</a:t>
            </a:r>
          </a:p>
          <a:p>
            <a:pPr eaLnBrk="1" hangingPunct="1">
              <a:lnSpc>
                <a:spcPct val="90000"/>
              </a:lnSpc>
              <a:buFontTx/>
              <a:buNone/>
              <a:defRPr/>
            </a:pPr>
            <a:r>
              <a:rPr lang="hr-HR" sz="2000" b="1">
                <a:latin typeface="Arial" charset="0"/>
              </a:rPr>
              <a:t>       - način ostvarivanja saradnje sa općinskim službama za upravu  </a:t>
            </a:r>
          </a:p>
          <a:p>
            <a:pPr eaLnBrk="1" hangingPunct="1">
              <a:lnSpc>
                <a:spcPct val="90000"/>
              </a:lnSpc>
              <a:buFontTx/>
              <a:buNone/>
              <a:defRPr/>
            </a:pPr>
            <a:r>
              <a:rPr lang="hr-HR" sz="2000" b="1">
                <a:latin typeface="Arial" charset="0"/>
              </a:rPr>
              <a:t>         u provođenje mjera zaštite i spašavanja i način postupanja po  </a:t>
            </a:r>
          </a:p>
          <a:p>
            <a:pPr eaLnBrk="1" hangingPunct="1">
              <a:lnSpc>
                <a:spcPct val="90000"/>
              </a:lnSpc>
              <a:buFontTx/>
              <a:buNone/>
              <a:defRPr/>
            </a:pPr>
            <a:r>
              <a:rPr lang="hr-HR" sz="2000" b="1">
                <a:latin typeface="Arial" charset="0"/>
              </a:rPr>
              <a:t>         naredbama Općinskog štaba CZ, </a:t>
            </a:r>
          </a:p>
          <a:p>
            <a:pPr eaLnBrk="1" hangingPunct="1">
              <a:lnSpc>
                <a:spcPct val="90000"/>
              </a:lnSpc>
              <a:buFontTx/>
              <a:buNone/>
              <a:defRPr/>
            </a:pPr>
            <a:r>
              <a:rPr lang="hr-HR" sz="2000" b="1">
                <a:latin typeface="Arial" charset="0"/>
              </a:rPr>
              <a:t>       - način ostvarivanja ostalih zadataka od značaja za zaštitu i spašavanje</a:t>
            </a:r>
          </a:p>
          <a:p>
            <a:pPr eaLnBrk="1" hangingPunct="1">
              <a:lnSpc>
                <a:spcPct val="90000"/>
              </a:lnSpc>
              <a:buFont typeface="Wingdings" pitchFamily="2" charset="2"/>
              <a:buNone/>
              <a:defRPr/>
            </a:pPr>
            <a:r>
              <a:rPr lang="hr-HR" sz="2000" b="1">
                <a:latin typeface="Arial" charset="0"/>
              </a:rPr>
              <a:t>       - Plan zaštite pravnog subjekta zasnovan je na izvodima iz </a:t>
            </a:r>
          </a:p>
          <a:p>
            <a:pPr eaLnBrk="1" hangingPunct="1">
              <a:lnSpc>
                <a:spcPct val="90000"/>
              </a:lnSpc>
              <a:buFont typeface="Wingdings" pitchFamily="2" charset="2"/>
              <a:buNone/>
              <a:defRPr/>
            </a:pPr>
            <a:r>
              <a:rPr lang="hr-HR" sz="2000" b="1">
                <a:latin typeface="Arial" charset="0"/>
              </a:rPr>
              <a:t>      Procjene i općinskih planova zaštite i spašavanja sa pregledima, tabelama, shematskim prikazima, spiskovima, podacima o adresama oorgana upravljanja i rukovođenja.</a:t>
            </a:r>
          </a:p>
          <a:p>
            <a:pPr eaLnBrk="1" hangingPunct="1">
              <a:lnSpc>
                <a:spcPct val="90000"/>
              </a:lnSpc>
              <a:buFont typeface="Wingdings" pitchFamily="2" charset="2"/>
              <a:buNone/>
              <a:defRPr/>
            </a:pPr>
            <a:r>
              <a:rPr lang="hr-HR" sz="2000" b="1">
                <a:latin typeface="Arial" charset="0"/>
              </a:rPr>
              <a:t>     Za organizacijske dijelove pravnog subjekta izvan njegovog sjedišta rade se planovi zaštite i usklađuju sa domicilnom općinom i matičnom organizacijom.</a:t>
            </a:r>
          </a:p>
        </p:txBody>
      </p:sp>
      <p:sp>
        <p:nvSpPr>
          <p:cNvPr id="198659" name="Text Box 4"/>
          <p:cNvSpPr txBox="1">
            <a:spLocks noChangeArrowheads="1"/>
          </p:cNvSpPr>
          <p:nvPr/>
        </p:nvSpPr>
        <p:spPr bwMode="auto">
          <a:xfrm>
            <a:off x="8499475" y="123825"/>
            <a:ext cx="268288" cy="304800"/>
          </a:xfrm>
          <a:prstGeom prst="rect">
            <a:avLst/>
          </a:prstGeom>
          <a:noFill/>
          <a:ln w="9525">
            <a:noFill/>
            <a:miter lim="800000"/>
            <a:headEnd/>
            <a:tailEnd/>
          </a:ln>
        </p:spPr>
        <p:txBody>
          <a:bodyPr wrap="none">
            <a:spAutoFit/>
          </a:bodyPr>
          <a:lstStyle/>
          <a:p>
            <a:r>
              <a:rPr lang="hr-HR"/>
              <a:t>3</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9" name="Rectangle 3"/>
          <p:cNvSpPr>
            <a:spLocks noGrp="1" noChangeArrowheads="1"/>
          </p:cNvSpPr>
          <p:nvPr>
            <p:ph type="body" idx="1"/>
          </p:nvPr>
        </p:nvSpPr>
        <p:spPr>
          <a:xfrm>
            <a:off x="250825" y="260350"/>
            <a:ext cx="8435975" cy="6408738"/>
          </a:xfrm>
        </p:spPr>
        <p:txBody>
          <a:bodyPr/>
          <a:lstStyle/>
          <a:p>
            <a:pPr algn="ctr" eaLnBrk="1" hangingPunct="1">
              <a:lnSpc>
                <a:spcPct val="90000"/>
              </a:lnSpc>
              <a:buFont typeface="Wingdings" pitchFamily="2" charset="2"/>
              <a:buNone/>
              <a:defRPr/>
            </a:pPr>
            <a:r>
              <a:rPr lang="hr-HR" sz="2400" b="1">
                <a:latin typeface="Arial" charset="0"/>
              </a:rPr>
              <a:t>STALNO PRISUTNI GLOBALNI HAZARDI</a:t>
            </a:r>
          </a:p>
          <a:p>
            <a:pPr eaLnBrk="1" hangingPunct="1">
              <a:lnSpc>
                <a:spcPct val="90000"/>
              </a:lnSpc>
              <a:buFont typeface="Wingdings" pitchFamily="2" charset="2"/>
              <a:buNone/>
              <a:defRPr/>
            </a:pPr>
            <a:r>
              <a:rPr lang="hr-HR" sz="2400" b="1">
                <a:latin typeface="Arial" charset="0"/>
              </a:rPr>
              <a:t>    - hidrometeorološki hazardi:  tornada, uragani i druge vrste  vjetrova, poplave usljed dizanja nivoa mora, kisele kiše, suše i dezertifikacija (devastacija) tla ;</a:t>
            </a:r>
          </a:p>
          <a:p>
            <a:pPr eaLnBrk="1" hangingPunct="1">
              <a:lnSpc>
                <a:spcPct val="90000"/>
              </a:lnSpc>
              <a:buFont typeface="Wingdings" pitchFamily="2" charset="2"/>
              <a:buNone/>
              <a:defRPr/>
            </a:pPr>
            <a:r>
              <a:rPr lang="hr-HR" sz="2400" b="1">
                <a:latin typeface="Arial" charset="0"/>
              </a:rPr>
              <a:t>    - geološki, geofizički hazardi: zemljotresi, vulkani,  tsunami, vulkanske erupcije, odroni stijena i zemlje i sl;</a:t>
            </a:r>
          </a:p>
          <a:p>
            <a:pPr eaLnBrk="1" hangingPunct="1">
              <a:lnSpc>
                <a:spcPct val="90000"/>
              </a:lnSpc>
              <a:buFont typeface="Wingdings" pitchFamily="2" charset="2"/>
              <a:buNone/>
              <a:defRPr/>
            </a:pPr>
            <a:r>
              <a:rPr lang="hr-HR" sz="2400" b="1">
                <a:latin typeface="Arial" charset="0"/>
              </a:rPr>
              <a:t>    - biološki hazardi: epidemije i pandemije zaraznih bolesti (malarija, AIDS, crni prišt ili antraks, velike i male boginje, SARS, kuga peradi, svinjska gripa, ebola, i mnoštvo drugih, uključujući pokusne mutagene mikroorganizme);</a:t>
            </a:r>
          </a:p>
          <a:p>
            <a:pPr eaLnBrk="1" hangingPunct="1">
              <a:lnSpc>
                <a:spcPct val="90000"/>
              </a:lnSpc>
              <a:buFont typeface="Wingdings" pitchFamily="2" charset="2"/>
              <a:buNone/>
              <a:defRPr/>
            </a:pPr>
            <a:r>
              <a:rPr lang="hr-HR" sz="2400" b="1">
                <a:latin typeface="Arial" charset="0"/>
              </a:rPr>
              <a:t>    - ekološki hazardi: deforestacija i defolijacija tla usljed kiselih kiša i drugih načina onečišćenja i degradacije okoliša, šumski požari  i požari otvorenog prostora uzrokovani atmosfer promj.,pojavama u okolišu  i sl.</a:t>
            </a:r>
          </a:p>
          <a:p>
            <a:pPr eaLnBrk="1" hangingPunct="1">
              <a:lnSpc>
                <a:spcPct val="90000"/>
              </a:lnSpc>
              <a:buFont typeface="Wingdings" pitchFamily="2" charset="2"/>
              <a:buNone/>
              <a:defRPr/>
            </a:pPr>
            <a:r>
              <a:rPr lang="hr-HR" sz="2400" b="1">
                <a:latin typeface="Arial" charset="0"/>
              </a:rPr>
              <a:t>    - rizici tehnoloških katastrofa usljed tehnoloških hazarda, čiju pojavu je uzrokovao čovjek, odnosno:</a:t>
            </a:r>
            <a:endParaRPr lang="en-US" sz="2400" b="1">
              <a:latin typeface="Arial" charset="0"/>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9" name="Rectangle 3"/>
          <p:cNvSpPr>
            <a:spLocks noGrp="1" noChangeArrowheads="1"/>
          </p:cNvSpPr>
          <p:nvPr>
            <p:ph type="body" idx="1"/>
          </p:nvPr>
        </p:nvSpPr>
        <p:spPr>
          <a:xfrm>
            <a:off x="179388" y="260350"/>
            <a:ext cx="8507412" cy="6597650"/>
          </a:xfrm>
        </p:spPr>
        <p:txBody>
          <a:bodyPr/>
          <a:lstStyle/>
          <a:p>
            <a:pPr eaLnBrk="1" hangingPunct="1">
              <a:lnSpc>
                <a:spcPct val="90000"/>
              </a:lnSpc>
              <a:buFont typeface="Wingdings" pitchFamily="2" charset="2"/>
              <a:buNone/>
              <a:defRPr/>
            </a:pPr>
            <a:r>
              <a:rPr lang="hr-HR" sz="2000" b="1">
                <a:latin typeface="Arial" charset="0"/>
              </a:rPr>
              <a:t>c) IZRADA, USKLAĐIVANJE,  DONOŠENJE, AŽURIRANJE I ČUVANJE PLANOVA ZiS</a:t>
            </a:r>
          </a:p>
          <a:p>
            <a:pPr eaLnBrk="1" hangingPunct="1">
              <a:lnSpc>
                <a:spcPct val="90000"/>
              </a:lnSpc>
              <a:buFont typeface="Wingdings" pitchFamily="2" charset="2"/>
              <a:buNone/>
              <a:defRPr/>
            </a:pPr>
            <a:r>
              <a:rPr lang="hr-HR" sz="2000" b="1">
                <a:latin typeface="Arial" charset="0"/>
              </a:rPr>
              <a:t> 1. Način izrade:</a:t>
            </a:r>
          </a:p>
          <a:p>
            <a:pPr eaLnBrk="1" hangingPunct="1">
              <a:lnSpc>
                <a:spcPct val="90000"/>
              </a:lnSpc>
              <a:buFont typeface="Wingdings" pitchFamily="2" charset="2"/>
              <a:buNone/>
              <a:defRPr/>
            </a:pPr>
            <a:r>
              <a:rPr lang="hr-HR" sz="2000" b="1">
                <a:latin typeface="Arial" charset="0"/>
              </a:rPr>
              <a:t>     Plan ZiS radi se na osnovu PROCJENE UGROŽENOSTI,</a:t>
            </a:r>
          </a:p>
          <a:p>
            <a:pPr eaLnBrk="1" hangingPunct="1">
              <a:lnSpc>
                <a:spcPct val="90000"/>
              </a:lnSpc>
              <a:buFont typeface="Wingdings" pitchFamily="2" charset="2"/>
              <a:buNone/>
              <a:defRPr/>
            </a:pPr>
            <a:r>
              <a:rPr lang="hr-HR" sz="2000" b="1">
                <a:latin typeface="Arial" charset="0"/>
              </a:rPr>
              <a:t>     PROGRAMA ZiS, STRUČNIH PODLOGA U VIDU NAUČNIH ANALIZA, STUDIJA, ELABORATA, te IZVODA IZ PLANOVA ZiS VIŠIH NIVOA PLANIRANJA.</a:t>
            </a:r>
          </a:p>
          <a:p>
            <a:pPr eaLnBrk="1" hangingPunct="1">
              <a:lnSpc>
                <a:spcPct val="90000"/>
              </a:lnSpc>
              <a:buFont typeface="Wingdings" pitchFamily="2" charset="2"/>
              <a:buNone/>
              <a:defRPr/>
            </a:pPr>
            <a:r>
              <a:rPr lang="hr-HR" sz="2000" b="1">
                <a:latin typeface="Arial" charset="0"/>
              </a:rPr>
              <a:t> </a:t>
            </a:r>
          </a:p>
          <a:p>
            <a:pPr eaLnBrk="1" hangingPunct="1">
              <a:lnSpc>
                <a:spcPct val="90000"/>
              </a:lnSpc>
              <a:buFont typeface="Wingdings" pitchFamily="2" charset="2"/>
              <a:buNone/>
              <a:defRPr/>
            </a:pPr>
            <a:r>
              <a:rPr lang="hr-HR" sz="2000" b="1">
                <a:latin typeface="Arial" charset="0"/>
              </a:rPr>
              <a:t>2. Usklađivanje planova zaštite:</a:t>
            </a:r>
          </a:p>
          <a:p>
            <a:pPr eaLnBrk="1" hangingPunct="1">
              <a:lnSpc>
                <a:spcPct val="90000"/>
              </a:lnSpc>
              <a:defRPr/>
            </a:pPr>
            <a:r>
              <a:rPr lang="hr-HR" sz="2000" b="1">
                <a:latin typeface="Arial" charset="0"/>
              </a:rPr>
              <a:t>Usklađivanje planova vrši se po načelu subordinacije, pri čemu viši nivo planiranja dostavlja izvod iz svoga Plana nižem nivou planiranja kako bi niži nivo mogao uskladiti svoj Plan prema višem niovu vlasti, npr.:</a:t>
            </a:r>
          </a:p>
          <a:p>
            <a:pPr lvl="1" eaLnBrk="1" hangingPunct="1">
              <a:lnSpc>
                <a:spcPct val="90000"/>
              </a:lnSpc>
              <a:defRPr/>
            </a:pPr>
            <a:r>
              <a:rPr lang="hr-HR" sz="2000" b="1">
                <a:latin typeface="Arial" charset="0"/>
              </a:rPr>
              <a:t>općina usklađuje plan sa kantonom, a kanton sa </a:t>
            </a:r>
          </a:p>
          <a:p>
            <a:pPr eaLnBrk="1" hangingPunct="1">
              <a:lnSpc>
                <a:spcPct val="90000"/>
              </a:lnSpc>
              <a:defRPr/>
            </a:pPr>
            <a:r>
              <a:rPr lang="hr-HR" sz="2000" b="1">
                <a:latin typeface="Arial" charset="0"/>
              </a:rPr>
              <a:t>        Federacijom,</a:t>
            </a:r>
          </a:p>
          <a:p>
            <a:pPr lvl="1" eaLnBrk="1" hangingPunct="1">
              <a:lnSpc>
                <a:spcPct val="90000"/>
              </a:lnSpc>
              <a:defRPr/>
            </a:pPr>
            <a:r>
              <a:rPr lang="hr-HR" sz="2000" b="1">
                <a:latin typeface="Arial" charset="0"/>
              </a:rPr>
              <a:t>javna preduzeća kantonalnog značaja usklađuju svoje</a:t>
            </a:r>
          </a:p>
          <a:p>
            <a:pPr eaLnBrk="1" hangingPunct="1">
              <a:lnSpc>
                <a:spcPct val="90000"/>
              </a:lnSpc>
              <a:buFont typeface="Wingdings" pitchFamily="2" charset="2"/>
              <a:buNone/>
              <a:defRPr/>
            </a:pPr>
            <a:r>
              <a:rPr lang="hr-HR" sz="2000" b="1">
                <a:latin typeface="Arial" charset="0"/>
              </a:rPr>
              <a:t>      planove sa kantonom, a javna preduzeća federalnog značaja   </a:t>
            </a:r>
          </a:p>
          <a:p>
            <a:pPr eaLnBrk="1" hangingPunct="1">
              <a:lnSpc>
                <a:spcPct val="90000"/>
              </a:lnSpc>
              <a:buFont typeface="Wingdings" pitchFamily="2" charset="2"/>
              <a:buNone/>
              <a:defRPr/>
            </a:pPr>
            <a:r>
              <a:rPr lang="hr-HR" sz="2000" b="1">
                <a:latin typeface="Arial" charset="0"/>
              </a:rPr>
              <a:t>      usklađuju svoje planove sa Federacijom,</a:t>
            </a:r>
          </a:p>
          <a:p>
            <a:pPr lvl="1" eaLnBrk="1" hangingPunct="1">
              <a:lnSpc>
                <a:spcPct val="90000"/>
              </a:lnSpc>
              <a:defRPr/>
            </a:pPr>
            <a:r>
              <a:rPr lang="hr-HR" sz="2000" b="1">
                <a:latin typeface="Arial" charset="0"/>
              </a:rPr>
              <a:t>javno preduzeće općinskog značaja usklađuje svoje planove sa Planom zaštite općine.</a:t>
            </a:r>
          </a:p>
        </p:txBody>
      </p:sp>
      <p:sp>
        <p:nvSpPr>
          <p:cNvPr id="199683" name="Text Box 4"/>
          <p:cNvSpPr txBox="1">
            <a:spLocks noChangeArrowheads="1"/>
          </p:cNvSpPr>
          <p:nvPr/>
        </p:nvSpPr>
        <p:spPr bwMode="auto">
          <a:xfrm>
            <a:off x="8428038" y="195263"/>
            <a:ext cx="268287" cy="304800"/>
          </a:xfrm>
          <a:prstGeom prst="rect">
            <a:avLst/>
          </a:prstGeom>
          <a:noFill/>
          <a:ln w="9525">
            <a:noFill/>
            <a:miter lim="800000"/>
            <a:headEnd/>
            <a:tailEnd/>
          </a:ln>
        </p:spPr>
        <p:txBody>
          <a:bodyPr wrap="none">
            <a:spAutoFit/>
          </a:bodyPr>
          <a:lstStyle/>
          <a:p>
            <a:r>
              <a:rPr lang="hr-HR"/>
              <a:t>4</a:t>
            </a:r>
            <a:endParaRPr lang="en-US"/>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3" name="Rectangle 3"/>
          <p:cNvSpPr>
            <a:spLocks noGrp="1" noChangeArrowheads="1"/>
          </p:cNvSpPr>
          <p:nvPr>
            <p:ph type="body" idx="1"/>
          </p:nvPr>
        </p:nvSpPr>
        <p:spPr>
          <a:xfrm>
            <a:off x="323850" y="260350"/>
            <a:ext cx="8362950" cy="6597650"/>
          </a:xfrm>
        </p:spPr>
        <p:txBody>
          <a:bodyPr/>
          <a:lstStyle/>
          <a:p>
            <a:pPr eaLnBrk="1" hangingPunct="1">
              <a:lnSpc>
                <a:spcPct val="80000"/>
              </a:lnSpc>
              <a:defRPr/>
            </a:pPr>
            <a:r>
              <a:rPr lang="hr-HR" sz="1600" b="1">
                <a:latin typeface="Arial" charset="0"/>
              </a:rPr>
              <a:t>NAČIN DOSTAVLJANJA IZVODA IZ PLANA ZiS:</a:t>
            </a:r>
          </a:p>
          <a:p>
            <a:pPr lvl="1" eaLnBrk="1" hangingPunct="1">
              <a:lnSpc>
                <a:spcPct val="80000"/>
              </a:lnSpc>
              <a:defRPr/>
            </a:pPr>
            <a:r>
              <a:rPr lang="hr-HR" sz="1600" b="1">
                <a:latin typeface="Arial" charset="0"/>
              </a:rPr>
              <a:t>FUCZ dostavlja IZVODE IZ FEDERALNOG PLANA i kantonima i javnim preduzećima od federalnog značaja,</a:t>
            </a:r>
          </a:p>
          <a:p>
            <a:pPr lvl="1" eaLnBrk="1" hangingPunct="1">
              <a:lnSpc>
                <a:spcPct val="80000"/>
              </a:lnSpc>
              <a:defRPr/>
            </a:pPr>
            <a:r>
              <a:rPr lang="hr-HR" sz="1600" b="1">
                <a:latin typeface="Arial" charset="0"/>
              </a:rPr>
              <a:t>kantonalne uprave CZ dostavljaju IZVODE IZ KANTONALNOG  PLANA ZiS općinama i javim preduzeća kantonalnog značaja,</a:t>
            </a:r>
          </a:p>
          <a:p>
            <a:pPr lvl="1" eaLnBrk="1" hangingPunct="1">
              <a:lnSpc>
                <a:spcPct val="80000"/>
              </a:lnSpc>
              <a:defRPr/>
            </a:pPr>
            <a:r>
              <a:rPr lang="hr-HR" sz="1600" b="1">
                <a:latin typeface="Arial" charset="0"/>
              </a:rPr>
              <a:t>općinska služba CZ dostavla IZVODE IZ OPĆINSKOG PLANA</a:t>
            </a:r>
          </a:p>
          <a:p>
            <a:pPr eaLnBrk="1" hangingPunct="1">
              <a:lnSpc>
                <a:spcPct val="80000"/>
              </a:lnSpc>
              <a:defRPr/>
            </a:pPr>
            <a:r>
              <a:rPr lang="hr-HR" sz="1600" b="1">
                <a:latin typeface="Arial" charset="0"/>
              </a:rPr>
              <a:t>              ZiS javnim preduzećima sa područja općine, ako su za</a:t>
            </a:r>
          </a:p>
          <a:p>
            <a:pPr eaLnBrk="1" hangingPunct="1">
              <a:lnSpc>
                <a:spcPct val="80000"/>
              </a:lnSpc>
              <a:defRPr/>
            </a:pPr>
            <a:r>
              <a:rPr lang="hr-HR" sz="1600" b="1">
                <a:latin typeface="Arial" charset="0"/>
              </a:rPr>
              <a:t>              njih u Planu utvrđeni zadaci.</a:t>
            </a:r>
          </a:p>
          <a:p>
            <a:pPr eaLnBrk="1" hangingPunct="1">
              <a:lnSpc>
                <a:spcPct val="80000"/>
              </a:lnSpc>
              <a:defRPr/>
            </a:pPr>
            <a:r>
              <a:rPr lang="hr-HR" sz="1600" b="1">
                <a:latin typeface="Arial" charset="0"/>
              </a:rPr>
              <a:t>               Navedeni izvodi dostavljaju se u roku od 30 dana. </a:t>
            </a:r>
          </a:p>
          <a:p>
            <a:pPr eaLnBrk="1" hangingPunct="1">
              <a:lnSpc>
                <a:spcPct val="80000"/>
              </a:lnSpc>
              <a:buFont typeface="Wingdings" pitchFamily="2" charset="2"/>
              <a:buNone/>
              <a:defRPr/>
            </a:pPr>
            <a:r>
              <a:rPr lang="hr-HR" sz="1600" b="1">
                <a:latin typeface="Arial" charset="0"/>
              </a:rPr>
              <a:t>      3. Donošenje planova</a:t>
            </a:r>
          </a:p>
          <a:p>
            <a:pPr eaLnBrk="1" hangingPunct="1">
              <a:lnSpc>
                <a:spcPct val="80000"/>
              </a:lnSpc>
              <a:buFont typeface="Wingdings" pitchFamily="2" charset="2"/>
              <a:buNone/>
              <a:defRPr/>
            </a:pPr>
            <a:r>
              <a:rPr lang="hr-HR" sz="1600" b="1">
                <a:latin typeface="Arial" charset="0"/>
              </a:rPr>
              <a:t>         Nadležnosti za donošenje planova ZiS su slijedeće:</a:t>
            </a:r>
          </a:p>
          <a:p>
            <a:pPr lvl="1" eaLnBrk="1" hangingPunct="1">
              <a:lnSpc>
                <a:spcPct val="80000"/>
              </a:lnSpc>
              <a:defRPr/>
            </a:pPr>
            <a:r>
              <a:rPr lang="hr-HR" sz="1600" b="1">
                <a:latin typeface="Arial" charset="0"/>
              </a:rPr>
              <a:t>Federalni plan ZiS, na prijedlog Federalne uprave, </a:t>
            </a:r>
          </a:p>
          <a:p>
            <a:pPr eaLnBrk="1" hangingPunct="1">
              <a:lnSpc>
                <a:spcPct val="80000"/>
              </a:lnSpc>
              <a:buFont typeface="Wingdings" pitchFamily="2" charset="2"/>
              <a:buNone/>
              <a:defRPr/>
            </a:pPr>
            <a:r>
              <a:rPr lang="hr-HR" sz="1600" b="1">
                <a:latin typeface="Arial" charset="0"/>
              </a:rPr>
              <a:t>              donosi Vlada Federacije. Ovaj Plan prije sjednice Vlade</a:t>
            </a:r>
          </a:p>
          <a:p>
            <a:pPr eaLnBrk="1" hangingPunct="1">
              <a:lnSpc>
                <a:spcPct val="80000"/>
              </a:lnSpc>
              <a:buFont typeface="Wingdings" pitchFamily="2" charset="2"/>
              <a:buNone/>
              <a:defRPr/>
            </a:pPr>
            <a:r>
              <a:rPr lang="hr-HR" sz="1600" b="1">
                <a:latin typeface="Arial" charset="0"/>
              </a:rPr>
              <a:t>              razmatra i Federalni štab CZ. Plan mora biti usaglašen </a:t>
            </a:r>
          </a:p>
          <a:p>
            <a:pPr eaLnBrk="1" hangingPunct="1">
              <a:lnSpc>
                <a:spcPct val="80000"/>
              </a:lnSpc>
              <a:buFont typeface="Wingdings" pitchFamily="2" charset="2"/>
              <a:buNone/>
              <a:defRPr/>
            </a:pPr>
            <a:r>
              <a:rPr lang="hr-HR" sz="1600" b="1">
                <a:latin typeface="Arial" charset="0"/>
              </a:rPr>
              <a:t>              sa ostalim federalnim organima uprave i upravnim </a:t>
            </a:r>
          </a:p>
          <a:p>
            <a:pPr eaLnBrk="1" hangingPunct="1">
              <a:lnSpc>
                <a:spcPct val="80000"/>
              </a:lnSpc>
              <a:buFont typeface="Wingdings" pitchFamily="2" charset="2"/>
              <a:buNone/>
              <a:defRPr/>
            </a:pPr>
            <a:r>
              <a:rPr lang="hr-HR" sz="1600" b="1">
                <a:latin typeface="Arial" charset="0"/>
              </a:rPr>
              <a:t>              organizacijama,</a:t>
            </a:r>
          </a:p>
          <a:p>
            <a:pPr lvl="1" eaLnBrk="1" hangingPunct="1">
              <a:lnSpc>
                <a:spcPct val="80000"/>
              </a:lnSpc>
              <a:defRPr/>
            </a:pPr>
            <a:r>
              <a:rPr lang="hr-HR" sz="1600" b="1">
                <a:latin typeface="Arial" charset="0"/>
              </a:rPr>
              <a:t>Kantonalni Plan ZiS donosi Vlada Kantona na prijedlog</a:t>
            </a:r>
          </a:p>
          <a:p>
            <a:pPr eaLnBrk="1" hangingPunct="1">
              <a:lnSpc>
                <a:spcPct val="80000"/>
              </a:lnSpc>
              <a:buFont typeface="Wingdings" pitchFamily="2" charset="2"/>
              <a:buNone/>
              <a:defRPr/>
            </a:pPr>
            <a:r>
              <a:rPr lang="hr-HR" sz="1600" b="1">
                <a:latin typeface="Arial" charset="0"/>
              </a:rPr>
              <a:t>               Kantonalne uprave i Kantonalnog štaba CZ. Ovaj Plan</a:t>
            </a:r>
          </a:p>
          <a:p>
            <a:pPr eaLnBrk="1" hangingPunct="1">
              <a:lnSpc>
                <a:spcPct val="80000"/>
              </a:lnSpc>
              <a:buFont typeface="Wingdings" pitchFamily="2" charset="2"/>
              <a:buNone/>
              <a:defRPr/>
            </a:pPr>
            <a:r>
              <a:rPr lang="hr-HR" sz="1600" b="1">
                <a:latin typeface="Arial" charset="0"/>
              </a:rPr>
              <a:t>               mora biti usaglašen sa kantonalnim organima uprave i</a:t>
            </a:r>
          </a:p>
          <a:p>
            <a:pPr eaLnBrk="1" hangingPunct="1">
              <a:lnSpc>
                <a:spcPct val="80000"/>
              </a:lnSpc>
              <a:buFont typeface="Wingdings" pitchFamily="2" charset="2"/>
              <a:buNone/>
              <a:defRPr/>
            </a:pPr>
            <a:r>
              <a:rPr lang="hr-HR" sz="1600" b="1">
                <a:latin typeface="Arial" charset="0"/>
              </a:rPr>
              <a:t>               upravnim organizacijama,</a:t>
            </a:r>
          </a:p>
          <a:p>
            <a:pPr lvl="1" eaLnBrk="1" hangingPunct="1">
              <a:lnSpc>
                <a:spcPct val="80000"/>
              </a:lnSpc>
              <a:defRPr/>
            </a:pPr>
            <a:r>
              <a:rPr lang="hr-HR" sz="1600" b="1">
                <a:latin typeface="Arial" charset="0"/>
              </a:rPr>
              <a:t>Općinski Plan ZiS donosi Općinski načelnik na prijedlog</a:t>
            </a:r>
          </a:p>
          <a:p>
            <a:pPr eaLnBrk="1" hangingPunct="1">
              <a:lnSpc>
                <a:spcPct val="80000"/>
              </a:lnSpc>
              <a:buFont typeface="Wingdings" pitchFamily="2" charset="2"/>
              <a:buNone/>
              <a:defRPr/>
            </a:pPr>
            <a:r>
              <a:rPr lang="hr-HR" sz="1600" b="1">
                <a:latin typeface="Arial" charset="0"/>
              </a:rPr>
              <a:t>               Općinske službe i Općinskog štaba CZ. Plan mora biti </a:t>
            </a:r>
          </a:p>
          <a:p>
            <a:pPr eaLnBrk="1" hangingPunct="1">
              <a:lnSpc>
                <a:spcPct val="80000"/>
              </a:lnSpc>
              <a:buFont typeface="Wingdings" pitchFamily="2" charset="2"/>
              <a:buNone/>
              <a:defRPr/>
            </a:pPr>
            <a:r>
              <a:rPr lang="hr-HR" sz="1600" b="1">
                <a:latin typeface="Arial" charset="0"/>
              </a:rPr>
              <a:t>               usaglašen sa ostalim općinskim službama za upravu,</a:t>
            </a:r>
          </a:p>
          <a:p>
            <a:pPr lvl="1" eaLnBrk="1" hangingPunct="1">
              <a:lnSpc>
                <a:spcPct val="80000"/>
              </a:lnSpc>
              <a:defRPr/>
            </a:pPr>
            <a:r>
              <a:rPr lang="hr-HR" sz="1600" b="1">
                <a:latin typeface="Arial" charset="0"/>
              </a:rPr>
              <a:t>Plan ZiS pravnog subjekta donosi organ određen općim</a:t>
            </a:r>
          </a:p>
          <a:p>
            <a:pPr eaLnBrk="1" hangingPunct="1">
              <a:lnSpc>
                <a:spcPct val="80000"/>
              </a:lnSpc>
              <a:buFont typeface="Wingdings" pitchFamily="2" charset="2"/>
              <a:buNone/>
              <a:defRPr/>
            </a:pPr>
            <a:r>
              <a:rPr lang="hr-HR" sz="1600" b="1">
                <a:latin typeface="Arial" charset="0"/>
              </a:rPr>
              <a:t>              aktom pravnog subjekta.</a:t>
            </a:r>
          </a:p>
        </p:txBody>
      </p:sp>
      <p:sp>
        <p:nvSpPr>
          <p:cNvPr id="200707" name="Text Box 4"/>
          <p:cNvSpPr txBox="1">
            <a:spLocks noChangeArrowheads="1"/>
          </p:cNvSpPr>
          <p:nvPr/>
        </p:nvSpPr>
        <p:spPr bwMode="auto">
          <a:xfrm>
            <a:off x="8283575" y="266700"/>
            <a:ext cx="268288" cy="304800"/>
          </a:xfrm>
          <a:prstGeom prst="rect">
            <a:avLst/>
          </a:prstGeom>
          <a:noFill/>
          <a:ln w="9525">
            <a:noFill/>
            <a:miter lim="800000"/>
            <a:headEnd/>
            <a:tailEnd/>
          </a:ln>
        </p:spPr>
        <p:txBody>
          <a:bodyPr wrap="none">
            <a:spAutoFit/>
          </a:bodyPr>
          <a:lstStyle/>
          <a:p>
            <a:r>
              <a:rPr lang="hr-HR"/>
              <a:t>5</a:t>
            </a:r>
            <a:endParaRPr lang="en-US"/>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7" name="Rectangle 3"/>
          <p:cNvSpPr>
            <a:spLocks noGrp="1" noChangeArrowheads="1"/>
          </p:cNvSpPr>
          <p:nvPr>
            <p:ph type="body" idx="1"/>
          </p:nvPr>
        </p:nvSpPr>
        <p:spPr>
          <a:xfrm>
            <a:off x="457200" y="260350"/>
            <a:ext cx="8229600" cy="6337300"/>
          </a:xfrm>
        </p:spPr>
        <p:txBody>
          <a:bodyPr/>
          <a:lstStyle/>
          <a:p>
            <a:pPr eaLnBrk="1" hangingPunct="1">
              <a:lnSpc>
                <a:spcPct val="80000"/>
              </a:lnSpc>
              <a:defRPr/>
            </a:pPr>
            <a:r>
              <a:rPr lang="hr-HR" sz="1800" b="1">
                <a:latin typeface="Arial" charset="0"/>
              </a:rPr>
              <a:t>4. Ažuriranje planova zaštite</a:t>
            </a:r>
          </a:p>
          <a:p>
            <a:pPr eaLnBrk="1" hangingPunct="1">
              <a:lnSpc>
                <a:spcPct val="80000"/>
              </a:lnSpc>
              <a:buFont typeface="Wingdings" pitchFamily="2" charset="2"/>
              <a:buNone/>
              <a:defRPr/>
            </a:pPr>
            <a:r>
              <a:rPr lang="hr-HR" sz="1800" b="1">
                <a:latin typeface="Arial" charset="0"/>
              </a:rPr>
              <a:t>         Ukoliko su na području federacije, kantona, općine ili </a:t>
            </a:r>
          </a:p>
          <a:p>
            <a:pPr eaLnBrk="1" hangingPunct="1">
              <a:lnSpc>
                <a:spcPct val="80000"/>
              </a:lnSpc>
              <a:buFont typeface="Wingdings" pitchFamily="2" charset="2"/>
              <a:buNone/>
              <a:defRPr/>
            </a:pPr>
            <a:r>
              <a:rPr lang="hr-HR" sz="1800" b="1">
                <a:latin typeface="Arial" charset="0"/>
              </a:rPr>
              <a:t>         pravnog subjekta nastale promjene koje imaju uticaja na </a:t>
            </a:r>
          </a:p>
          <a:p>
            <a:pPr eaLnBrk="1" hangingPunct="1">
              <a:lnSpc>
                <a:spcPct val="80000"/>
              </a:lnSpc>
              <a:buFont typeface="Wingdings" pitchFamily="2" charset="2"/>
              <a:buNone/>
              <a:defRPr/>
            </a:pPr>
            <a:r>
              <a:rPr lang="hr-HR" sz="1800" b="1">
                <a:latin typeface="Arial" charset="0"/>
              </a:rPr>
              <a:t>         sigurnost ljudi i mater.dobara, onda se pristupa unošenje </a:t>
            </a:r>
          </a:p>
          <a:p>
            <a:pPr eaLnBrk="1" hangingPunct="1">
              <a:lnSpc>
                <a:spcPct val="80000"/>
              </a:lnSpc>
              <a:buFont typeface="Wingdings" pitchFamily="2" charset="2"/>
              <a:buNone/>
              <a:defRPr/>
            </a:pPr>
            <a:r>
              <a:rPr lang="hr-HR" sz="1800" b="1">
                <a:latin typeface="Arial" charset="0"/>
              </a:rPr>
              <a:t>         promjena u procjenu, koje mogu imati uticaja na promjenu</a:t>
            </a:r>
          </a:p>
          <a:p>
            <a:pPr eaLnBrk="1" hangingPunct="1">
              <a:lnSpc>
                <a:spcPct val="80000"/>
              </a:lnSpc>
              <a:buFont typeface="Wingdings" pitchFamily="2" charset="2"/>
              <a:buNone/>
              <a:defRPr/>
            </a:pPr>
            <a:r>
              <a:rPr lang="hr-HR" sz="1800" b="1">
                <a:latin typeface="Arial" charset="0"/>
              </a:rPr>
              <a:t>         ili podešavanje Plana ZiS. Unošenje promjena u Planu ZiS </a:t>
            </a:r>
          </a:p>
          <a:p>
            <a:pPr eaLnBrk="1" hangingPunct="1">
              <a:lnSpc>
                <a:spcPct val="80000"/>
              </a:lnSpc>
              <a:buFont typeface="Wingdings" pitchFamily="2" charset="2"/>
              <a:buNone/>
              <a:defRPr/>
            </a:pPr>
            <a:r>
              <a:rPr lang="hr-HR" sz="1800" b="1">
                <a:latin typeface="Arial" charset="0"/>
              </a:rPr>
              <a:t>         zove se AŽURIRANJE, a vrše je UPRAVE I SLUŽBE CZ.</a:t>
            </a:r>
          </a:p>
          <a:p>
            <a:pPr eaLnBrk="1" hangingPunct="1">
              <a:lnSpc>
                <a:spcPct val="80000"/>
              </a:lnSpc>
              <a:defRPr/>
            </a:pPr>
            <a:r>
              <a:rPr lang="hr-HR" sz="1800" b="1">
                <a:latin typeface="Arial" charset="0"/>
              </a:rPr>
              <a:t>5. Čuvanje planova vrše uprave i službe CZ.</a:t>
            </a:r>
          </a:p>
          <a:p>
            <a:pPr eaLnBrk="1" hangingPunct="1">
              <a:lnSpc>
                <a:spcPct val="80000"/>
              </a:lnSpc>
              <a:buFont typeface="Wingdings" pitchFamily="2" charset="2"/>
              <a:buNone/>
              <a:defRPr/>
            </a:pPr>
            <a:r>
              <a:rPr lang="hr-HR" sz="1800" b="1">
                <a:latin typeface="Arial" charset="0"/>
              </a:rPr>
              <a:t>          </a:t>
            </a:r>
          </a:p>
          <a:p>
            <a:pPr eaLnBrk="1" hangingPunct="1">
              <a:lnSpc>
                <a:spcPct val="80000"/>
              </a:lnSpc>
              <a:buFont typeface="Wingdings" pitchFamily="2" charset="2"/>
              <a:buNone/>
              <a:defRPr/>
            </a:pPr>
            <a:r>
              <a:rPr lang="hr-HR" sz="1800" b="1">
                <a:latin typeface="Arial" charset="0"/>
              </a:rPr>
              <a:t>           d) POSTUPANJE PO PLANOVIMA ZiS</a:t>
            </a:r>
          </a:p>
          <a:p>
            <a:pPr eaLnBrk="1" hangingPunct="1">
              <a:lnSpc>
                <a:spcPct val="80000"/>
              </a:lnSpc>
              <a:buFont typeface="Wingdings" pitchFamily="2" charset="2"/>
              <a:buNone/>
              <a:defRPr/>
            </a:pPr>
            <a:r>
              <a:rPr lang="hr-HR" sz="1800" b="1">
                <a:latin typeface="Arial" charset="0"/>
              </a:rPr>
              <a:t>Plan ZiS je operativno-planski dokumenat po kojem se postupa u uvjetima kada vlada određenog nivoa (Općinski načelnik) proglasi STANJE PRIRODNE ILI DRUGE NESREĆE. Postupanje se vrši na taj način što se po ovim planovima uspostavlja nova organizacija, upravljanje i rukovođenje. Po  ovim planovima može se postupati i ako nije proglašeno stanje prir. ili dr. nesreće, ako je tako stanje nastupilo i ako se zbog hitnoisti moraju preduzimati mjere zaštite i spašavanja. O tome može odlučiti i preduzeti koordinirajuću i rukovodeću aktivnost KOMANDANT ŠTABA CZ federacije, kantona ili općine na prijedlog NAČELNIKA TOGA ŠTABA. </a:t>
            </a:r>
          </a:p>
          <a:p>
            <a:pPr eaLnBrk="1" hangingPunct="1">
              <a:lnSpc>
                <a:spcPct val="80000"/>
              </a:lnSpc>
              <a:defRPr/>
            </a:pPr>
            <a:r>
              <a:rPr lang="hr-HR" sz="1800" b="1">
                <a:latin typeface="Arial" charset="0"/>
              </a:rPr>
              <a:t>		Postupanje po Planu ZiS obavezno je za građane, državne organe, sve snage i subjekte ZiS sve dok nadležan organ ne donese ODLUKU O PRESTANKU STANJA PRIRODNE ILI DRUGE NESREĆE.</a:t>
            </a:r>
            <a:r>
              <a:rPr lang="hr-HR" sz="1800">
                <a:latin typeface="Arial" charset="0"/>
              </a:rPr>
              <a:t> </a:t>
            </a:r>
          </a:p>
        </p:txBody>
      </p:sp>
      <p:sp>
        <p:nvSpPr>
          <p:cNvPr id="201731" name="Text Box 4"/>
          <p:cNvSpPr txBox="1">
            <a:spLocks noChangeArrowheads="1"/>
          </p:cNvSpPr>
          <p:nvPr/>
        </p:nvSpPr>
        <p:spPr bwMode="auto">
          <a:xfrm>
            <a:off x="8499475" y="339725"/>
            <a:ext cx="268288" cy="304800"/>
          </a:xfrm>
          <a:prstGeom prst="rect">
            <a:avLst/>
          </a:prstGeom>
          <a:noFill/>
          <a:ln w="9525">
            <a:noFill/>
            <a:miter lim="800000"/>
            <a:headEnd/>
            <a:tailEnd/>
          </a:ln>
        </p:spPr>
        <p:txBody>
          <a:bodyPr wrap="none">
            <a:spAutoFit/>
          </a:bodyPr>
          <a:lstStyle/>
          <a:p>
            <a:r>
              <a:rPr lang="hr-HR"/>
              <a:t>6</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3" name="Rectangle 3"/>
          <p:cNvSpPr>
            <a:spLocks noGrp="1" noChangeArrowheads="1"/>
          </p:cNvSpPr>
          <p:nvPr>
            <p:ph type="body" idx="1"/>
          </p:nvPr>
        </p:nvSpPr>
        <p:spPr>
          <a:xfrm>
            <a:off x="457200" y="260350"/>
            <a:ext cx="8229600" cy="5865813"/>
          </a:xfrm>
        </p:spPr>
        <p:txBody>
          <a:bodyPr/>
          <a:lstStyle/>
          <a:p>
            <a:pPr eaLnBrk="1" hangingPunct="1">
              <a:lnSpc>
                <a:spcPct val="80000"/>
              </a:lnSpc>
              <a:buFont typeface="Wingdings" pitchFamily="2" charset="2"/>
              <a:buNone/>
              <a:defRPr/>
            </a:pPr>
            <a:r>
              <a:rPr lang="hr-HR" sz="2400" b="1">
                <a:latin typeface="Arial" charset="0"/>
              </a:rPr>
              <a:t>    havarije u nuklearnim elektranama ili slična katastrofa koja bi eventualno imala globalne razmjere; </a:t>
            </a:r>
          </a:p>
          <a:p>
            <a:pPr eaLnBrk="1" hangingPunct="1">
              <a:lnSpc>
                <a:spcPct val="80000"/>
              </a:lnSpc>
              <a:buFont typeface="Wingdings" pitchFamily="2" charset="2"/>
              <a:buNone/>
              <a:defRPr/>
            </a:pPr>
            <a:r>
              <a:rPr lang="hr-HR" sz="2400" b="1">
                <a:latin typeface="Arial" charset="0"/>
              </a:rPr>
              <a:t>    </a:t>
            </a:r>
          </a:p>
          <a:p>
            <a:pPr eaLnBrk="1" hangingPunct="1">
              <a:lnSpc>
                <a:spcPct val="80000"/>
              </a:lnSpc>
              <a:buFont typeface="Wingdings" pitchFamily="2" charset="2"/>
              <a:buNone/>
              <a:defRPr/>
            </a:pPr>
            <a:r>
              <a:rPr lang="hr-HR" sz="2400" b="1">
                <a:latin typeface="Arial" charset="0"/>
              </a:rPr>
              <a:t>    - rizici katastrofa uzrokovanih asimetričnim prijetnjama i društvenim oružanim konfliktima, odnosno:</a:t>
            </a:r>
          </a:p>
          <a:p>
            <a:pPr eaLnBrk="1" hangingPunct="1">
              <a:lnSpc>
                <a:spcPct val="80000"/>
              </a:lnSpc>
              <a:buFont typeface="Wingdings" pitchFamily="2" charset="2"/>
              <a:buNone/>
              <a:defRPr/>
            </a:pPr>
            <a:r>
              <a:rPr lang="hr-HR" sz="2400" b="1">
                <a:latin typeface="Arial" charset="0"/>
              </a:rPr>
              <a:t>    - katastrofe uzrokovane asimetričnim prijetnjama i društvenim oružanim konfliktima, usljed terorizma, proliferacije oružja za masovno uništenje, regionalnih ratova ili totalnog rata;  </a:t>
            </a:r>
          </a:p>
          <a:p>
            <a:pPr eaLnBrk="1" hangingPunct="1">
              <a:lnSpc>
                <a:spcPct val="80000"/>
              </a:lnSpc>
              <a:buFont typeface="Wingdings" pitchFamily="2" charset="2"/>
              <a:buNone/>
              <a:defRPr/>
            </a:pPr>
            <a:r>
              <a:rPr lang="hr-HR" sz="2400" b="1">
                <a:latin typeface="Arial" charset="0"/>
              </a:rPr>
              <a:t>    - rizici katastrofa uzrokovanih procesima, silama i pojavama izvan orbite Zemlje, kojima je doprinio čovjek, odnosno: vještački uzrokovane katastrofe iz prethodnih kategorija, udara u Zemlju meteorita i asteroida, eventualno pad krhotina telekomunikacijskih satelita usljed eventualnog elektromagnetnog rata između velikih sila, ili slično.</a:t>
            </a:r>
            <a:endParaRPr lang="en-US" sz="2400" b="1">
              <a:latin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Rot="1" noChangeArrowheads="1"/>
          </p:cNvSpPr>
          <p:nvPr>
            <p:ph type="title"/>
          </p:nvPr>
        </p:nvSpPr>
        <p:spPr>
          <a:xfrm>
            <a:off x="457200" y="0"/>
            <a:ext cx="8229600" cy="981075"/>
          </a:xfrm>
        </p:spPr>
        <p:txBody>
          <a:bodyPr/>
          <a:lstStyle/>
          <a:p>
            <a:pPr algn="l" eaLnBrk="1" hangingPunct="1">
              <a:defRPr/>
            </a:pPr>
            <a:r>
              <a:rPr lang="en-GB"/>
              <a:t> </a:t>
            </a:r>
            <a:r>
              <a:rPr lang="hr-HR"/>
              <a:t>           </a:t>
            </a:r>
            <a:r>
              <a:rPr lang="en-GB">
                <a:latin typeface="Arial" charset="0"/>
              </a:rPr>
              <a:t>L I T E R A T U R A</a:t>
            </a:r>
            <a:r>
              <a:rPr lang="hr-HR">
                <a:latin typeface="Arial" charset="0"/>
              </a:rPr>
              <a:t>  </a:t>
            </a:r>
            <a:r>
              <a:rPr lang="hr-HR" sz="1400">
                <a:latin typeface="Arial" charset="0"/>
              </a:rPr>
              <a:t>       ZIS:t-1/1</a:t>
            </a:r>
            <a:endParaRPr lang="en-US">
              <a:latin typeface="Arial" charset="0"/>
            </a:endParaRPr>
          </a:p>
        </p:txBody>
      </p:sp>
      <p:sp>
        <p:nvSpPr>
          <p:cNvPr id="441347" name="Rectangle 3"/>
          <p:cNvSpPr>
            <a:spLocks noGrp="1" noChangeArrowheads="1"/>
          </p:cNvSpPr>
          <p:nvPr>
            <p:ph type="body" idx="1"/>
          </p:nvPr>
        </p:nvSpPr>
        <p:spPr>
          <a:xfrm>
            <a:off x="179388" y="765175"/>
            <a:ext cx="8785225" cy="5903913"/>
          </a:xfrm>
        </p:spPr>
        <p:txBody>
          <a:bodyPr/>
          <a:lstStyle/>
          <a:p>
            <a:pPr eaLnBrk="1" hangingPunct="1">
              <a:lnSpc>
                <a:spcPct val="80000"/>
              </a:lnSpc>
              <a:buFont typeface="Wingdings" pitchFamily="2" charset="2"/>
              <a:buNone/>
              <a:defRPr/>
            </a:pPr>
            <a:r>
              <a:rPr lang="hr-HR" sz="2000" dirty="0">
                <a:latin typeface="Arial" charset="0"/>
              </a:rPr>
              <a:t>OBAVEZNA</a:t>
            </a:r>
          </a:p>
          <a:p>
            <a:pPr eaLnBrk="1" hangingPunct="1">
              <a:lnSpc>
                <a:spcPct val="80000"/>
              </a:lnSpc>
              <a:buFont typeface="Wingdings" pitchFamily="2" charset="2"/>
              <a:buNone/>
              <a:defRPr/>
            </a:pPr>
            <a:r>
              <a:rPr lang="hr-HR" sz="2000" dirty="0">
                <a:latin typeface="Arial" charset="0"/>
              </a:rPr>
              <a:t>1. Huseinbašić, Ć. (2009) UPRAVLJANJE SISTEMOM ZAŠTITE I SPAŠAVANJA, Sarajevo: Sejtarija</a:t>
            </a:r>
          </a:p>
          <a:p>
            <a:pPr eaLnBrk="1" hangingPunct="1">
              <a:lnSpc>
                <a:spcPct val="80000"/>
              </a:lnSpc>
              <a:buFont typeface="Wingdings" pitchFamily="2" charset="2"/>
              <a:buNone/>
              <a:defRPr/>
            </a:pPr>
            <a:endParaRPr lang="hr-HR" sz="2000" dirty="0">
              <a:latin typeface="Arial" charset="0"/>
            </a:endParaRPr>
          </a:p>
          <a:p>
            <a:pPr eaLnBrk="1" hangingPunct="1">
              <a:lnSpc>
                <a:spcPct val="80000"/>
              </a:lnSpc>
              <a:buFont typeface="Wingdings" pitchFamily="2" charset="2"/>
              <a:buNone/>
              <a:defRPr/>
            </a:pPr>
            <a:r>
              <a:rPr lang="hr-HR" sz="2000" dirty="0">
                <a:latin typeface="Arial" charset="0"/>
              </a:rPr>
              <a:t>DODATNA </a:t>
            </a:r>
          </a:p>
          <a:p>
            <a:pPr eaLnBrk="1" hangingPunct="1">
              <a:lnSpc>
                <a:spcPct val="80000"/>
              </a:lnSpc>
              <a:buFont typeface="Wingdings" pitchFamily="2" charset="2"/>
              <a:buNone/>
              <a:defRPr/>
            </a:pPr>
            <a:r>
              <a:rPr lang="hr-HR" sz="2000" dirty="0">
                <a:latin typeface="Arial" charset="0"/>
              </a:rPr>
              <a:t>1. Huseinbašić, Ć. (2007) CIVILNA ZAŠTITA U SISTEMU SIGURNOSTI, Sarajevo: FPN</a:t>
            </a:r>
          </a:p>
          <a:p>
            <a:pPr eaLnBrk="1" hangingPunct="1">
              <a:lnSpc>
                <a:spcPct val="80000"/>
              </a:lnSpc>
              <a:buFont typeface="Wingdings" pitchFamily="2" charset="2"/>
              <a:buNone/>
              <a:defRPr/>
            </a:pPr>
            <a:r>
              <a:rPr lang="hr-HR" sz="2000" dirty="0">
                <a:latin typeface="Arial" charset="0"/>
              </a:rPr>
              <a:t>2. Huseinbašić, Ć (2006) RUKOVOĐENJE I UPRAVLJANJE U KATASTROFAMA, Sarajevo: Sejtarija</a:t>
            </a:r>
          </a:p>
          <a:p>
            <a:pPr eaLnBrk="1" hangingPunct="1">
              <a:lnSpc>
                <a:spcPct val="80000"/>
              </a:lnSpc>
              <a:buFont typeface="Wingdings" pitchFamily="2" charset="2"/>
              <a:buNone/>
              <a:defRPr/>
            </a:pPr>
            <a:r>
              <a:rPr lang="hr-HR" sz="2000" dirty="0">
                <a:latin typeface="Arial" charset="0"/>
              </a:rPr>
              <a:t>3. Huseinbašić, S. (2008) CIVILNA ZAŠTITA U EURO-ATLANTSKIM SISTEMIMA SIGURNOSTI, Sarajevo: d.o.o. Sejtarija</a:t>
            </a:r>
          </a:p>
          <a:p>
            <a:pPr eaLnBrk="1" hangingPunct="1">
              <a:lnSpc>
                <a:spcPct val="80000"/>
              </a:lnSpc>
              <a:buFont typeface="Wingdings" pitchFamily="2" charset="2"/>
              <a:buNone/>
              <a:defRPr/>
            </a:pPr>
            <a:r>
              <a:rPr lang="hr-HR" sz="2000" dirty="0">
                <a:latin typeface="Arial" charset="0"/>
              </a:rPr>
              <a:t> </a:t>
            </a:r>
          </a:p>
          <a:p>
            <a:pPr eaLnBrk="1" hangingPunct="1">
              <a:lnSpc>
                <a:spcPct val="80000"/>
              </a:lnSpc>
              <a:buFont typeface="Wingdings" pitchFamily="2" charset="2"/>
              <a:buNone/>
              <a:defRPr/>
            </a:pPr>
            <a:r>
              <a:rPr lang="hr-HR" sz="2000" dirty="0">
                <a:latin typeface="Arial" charset="0"/>
              </a:rPr>
              <a:t>4. Zakoni: </a:t>
            </a:r>
          </a:p>
          <a:p>
            <a:pPr marL="0" indent="0" eaLnBrk="1" hangingPunct="1">
              <a:lnSpc>
                <a:spcPct val="80000"/>
              </a:lnSpc>
              <a:buNone/>
              <a:defRPr/>
            </a:pPr>
            <a:r>
              <a:rPr lang="hr-HR" sz="2000" dirty="0">
                <a:latin typeface="Arial" charset="0"/>
              </a:rPr>
              <a:t>Okvirni zakon o zaštiti i spašavanju ljudi i materijalnih dobara od prirodnih i drugih nesreća u BiH</a:t>
            </a:r>
          </a:p>
          <a:p>
            <a:pPr marL="0" indent="0" eaLnBrk="1" hangingPunct="1">
              <a:lnSpc>
                <a:spcPct val="80000"/>
              </a:lnSpc>
              <a:buNone/>
              <a:defRPr/>
            </a:pPr>
            <a:r>
              <a:rPr lang="hr-HR" sz="2000" dirty="0">
                <a:latin typeface="Arial" charset="0"/>
              </a:rPr>
              <a:t>(Zakon o ZiS ljudi i materijalnih dobara od prirodnih i drugih nesreća...Zakon o zaštiti i spasavanju u vanrednim situacijama...Zakon o ZiS ljudi i materijalnih dobara od prirodnih i drugih nesreća)</a:t>
            </a:r>
          </a:p>
          <a:p>
            <a:pPr marL="0" indent="0" eaLnBrk="1" hangingPunct="1">
              <a:lnSpc>
                <a:spcPct val="80000"/>
              </a:lnSpc>
              <a:buNone/>
              <a:defRPr/>
            </a:pPr>
            <a:endParaRPr lang="hr-HR" sz="2000" dirty="0">
              <a:latin typeface="Arial" charset="0"/>
            </a:endParaRPr>
          </a:p>
          <a:p>
            <a:pPr marL="0" indent="0" eaLnBrk="1" hangingPunct="1">
              <a:lnSpc>
                <a:spcPct val="80000"/>
              </a:lnSpc>
              <a:buNone/>
              <a:defRPr/>
            </a:pPr>
            <a:r>
              <a:rPr lang="hr-HR" sz="2000" dirty="0">
                <a:latin typeface="Arial" charset="0"/>
              </a:rPr>
              <a:t>5. Web</a:t>
            </a:r>
          </a:p>
          <a:p>
            <a:pPr marL="0" indent="0" eaLnBrk="1" hangingPunct="1">
              <a:lnSpc>
                <a:spcPct val="80000"/>
              </a:lnSpc>
              <a:buNone/>
              <a:defRPr/>
            </a:pPr>
            <a:r>
              <a:rPr lang="hr-HR" sz="2000" dirty="0">
                <a:latin typeface="Arial" charset="0"/>
              </a:rPr>
              <a:t>    www.msb.gov.ba   fucz.gov.ba   www.bdcentral.net    www.ruczrs.net  </a:t>
            </a:r>
          </a:p>
          <a:p>
            <a:pPr marL="0" indent="0" eaLnBrk="1" hangingPunct="1">
              <a:lnSpc>
                <a:spcPct val="80000"/>
              </a:lnSpc>
              <a:buNone/>
              <a:defRPr/>
            </a:pPr>
            <a:r>
              <a:rPr lang="hr-HR" sz="2000" dirty="0">
                <a:latin typeface="Arial" charset="0"/>
              </a:rPr>
              <a:t>  </a:t>
            </a:r>
          </a:p>
          <a:p>
            <a:pPr marL="0" indent="0" eaLnBrk="1" hangingPunct="1">
              <a:lnSpc>
                <a:spcPct val="80000"/>
              </a:lnSpc>
              <a:buNone/>
              <a:defRPr/>
            </a:pPr>
            <a:endParaRPr lang="hr-HR" sz="2000" dirty="0">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1" name="Rectangle 3"/>
          <p:cNvSpPr>
            <a:spLocks noGrp="1" noChangeArrowheads="1"/>
          </p:cNvSpPr>
          <p:nvPr>
            <p:ph type="body" idx="1"/>
          </p:nvPr>
        </p:nvSpPr>
        <p:spPr>
          <a:xfrm>
            <a:off x="179388" y="333375"/>
            <a:ext cx="8507412" cy="6524625"/>
          </a:xfrm>
        </p:spPr>
        <p:txBody>
          <a:bodyPr/>
          <a:lstStyle/>
          <a:p>
            <a:pPr algn="ctr" eaLnBrk="1" hangingPunct="1">
              <a:lnSpc>
                <a:spcPct val="80000"/>
              </a:lnSpc>
              <a:buFont typeface="Wingdings" pitchFamily="2" charset="2"/>
              <a:buNone/>
              <a:defRPr/>
            </a:pPr>
            <a:r>
              <a:rPr lang="pl-PL" sz="2000"/>
              <a:t> </a:t>
            </a:r>
            <a:r>
              <a:rPr lang="pl-PL" sz="2000" b="1">
                <a:latin typeface="Arial" charset="0"/>
              </a:rPr>
              <a:t>Globalno zagrijavanje usložilo je klimatske promjene sa disperzijom rizika po kontinentima. </a:t>
            </a:r>
          </a:p>
          <a:p>
            <a:pPr eaLnBrk="1" hangingPunct="1">
              <a:lnSpc>
                <a:spcPct val="80000"/>
              </a:lnSpc>
              <a:defRPr/>
            </a:pPr>
            <a:endParaRPr lang="pl-PL" sz="2000" b="1">
              <a:latin typeface="Arial" charset="0"/>
            </a:endParaRPr>
          </a:p>
          <a:p>
            <a:pPr eaLnBrk="1" hangingPunct="1">
              <a:lnSpc>
                <a:spcPct val="80000"/>
              </a:lnSpc>
              <a:defRPr/>
            </a:pPr>
            <a:r>
              <a:rPr lang="pl-PL" sz="2000" b="1">
                <a:latin typeface="Arial" charset="0"/>
              </a:rPr>
              <a:t>Regionalna distribucija prirodnih katastrofa 1994. – 2004:</a:t>
            </a:r>
          </a:p>
          <a:p>
            <a:pPr eaLnBrk="1" hangingPunct="1">
              <a:lnSpc>
                <a:spcPct val="80000"/>
              </a:lnSpc>
              <a:buFont typeface="Wingdings" pitchFamily="2" charset="2"/>
              <a:buNone/>
              <a:defRPr/>
            </a:pPr>
            <a:endParaRPr lang="pl-PL" sz="2000" b="1" i="1">
              <a:latin typeface="Arial" charset="0"/>
            </a:endParaRPr>
          </a:p>
          <a:p>
            <a:pPr eaLnBrk="1" hangingPunct="1">
              <a:lnSpc>
                <a:spcPct val="80000"/>
              </a:lnSpc>
              <a:defRPr/>
            </a:pPr>
            <a:r>
              <a:rPr lang="pl-PL" sz="2000" b="1" i="1">
                <a:latin typeface="Arial" charset="0"/>
              </a:rPr>
              <a:t>Europa = </a:t>
            </a:r>
            <a:r>
              <a:rPr lang="pl-PL" sz="2000" b="1" i="1" u="sng">
                <a:latin typeface="Arial" charset="0"/>
              </a:rPr>
              <a:t>83% - ekstremne temperature</a:t>
            </a:r>
            <a:r>
              <a:rPr lang="pl-PL" sz="2000" i="1">
                <a:latin typeface="Arial" charset="0"/>
              </a:rPr>
              <a:t>, 8% - zemljotresi, 4% - poplave, 2% klizišta, 2% olujni vjetrovi, 1% epidemije;</a:t>
            </a:r>
            <a:endParaRPr lang="pl-PL" sz="2000" b="1" i="1">
              <a:latin typeface="Arial" charset="0"/>
            </a:endParaRPr>
          </a:p>
          <a:p>
            <a:pPr eaLnBrk="1" hangingPunct="1">
              <a:lnSpc>
                <a:spcPct val="80000"/>
              </a:lnSpc>
              <a:defRPr/>
            </a:pPr>
            <a:endParaRPr lang="pl-PL" sz="2000" b="1" i="1">
              <a:latin typeface="Arial" charset="0"/>
            </a:endParaRPr>
          </a:p>
          <a:p>
            <a:pPr eaLnBrk="1" hangingPunct="1">
              <a:lnSpc>
                <a:spcPct val="80000"/>
              </a:lnSpc>
              <a:defRPr/>
            </a:pPr>
            <a:r>
              <a:rPr lang="pl-PL" sz="2000" b="1" i="1">
                <a:latin typeface="Arial" charset="0"/>
              </a:rPr>
              <a:t>Azija = </a:t>
            </a:r>
            <a:r>
              <a:rPr lang="pl-PL" sz="2000" b="1" i="1" u="sng">
                <a:latin typeface="Arial" charset="0"/>
              </a:rPr>
              <a:t>35% - džinovski valovi (tsunami)</a:t>
            </a:r>
            <a:r>
              <a:rPr lang="pl-PL" sz="2000" i="1">
                <a:latin typeface="Arial" charset="0"/>
              </a:rPr>
              <a:t>, </a:t>
            </a:r>
            <a:r>
              <a:rPr lang="pl-PL" sz="2000" b="1" i="1">
                <a:latin typeface="Arial" charset="0"/>
              </a:rPr>
              <a:t>35% - glad</a:t>
            </a:r>
            <a:r>
              <a:rPr lang="pl-PL" sz="2000" i="1">
                <a:latin typeface="Arial" charset="0"/>
              </a:rPr>
              <a:t>, 11% - zemljotres, 8% - poplave, 6% - olujni vjetrovi, 2% - epidemije zaraznih bolesti, 2% ekstrem temper, 1% klizišta;</a:t>
            </a:r>
            <a:endParaRPr lang="pl-PL" sz="2000" b="1" i="1">
              <a:latin typeface="Arial" charset="0"/>
            </a:endParaRPr>
          </a:p>
          <a:p>
            <a:pPr eaLnBrk="1" hangingPunct="1">
              <a:lnSpc>
                <a:spcPct val="80000"/>
              </a:lnSpc>
              <a:defRPr/>
            </a:pPr>
            <a:endParaRPr lang="pl-PL" sz="2000" b="1" i="1">
              <a:latin typeface="Arial" charset="0"/>
            </a:endParaRPr>
          </a:p>
          <a:p>
            <a:pPr eaLnBrk="1" hangingPunct="1">
              <a:lnSpc>
                <a:spcPct val="80000"/>
              </a:lnSpc>
              <a:defRPr/>
            </a:pPr>
            <a:r>
              <a:rPr lang="pl-PL" sz="2000" b="1" i="1">
                <a:latin typeface="Arial" charset="0"/>
              </a:rPr>
              <a:t>Afrika = </a:t>
            </a:r>
            <a:r>
              <a:rPr lang="pl-PL" sz="2000" b="1" i="1" u="sng">
                <a:latin typeface="Arial" charset="0"/>
              </a:rPr>
              <a:t>77% - epidemije zaraznih bolesti</a:t>
            </a:r>
            <a:r>
              <a:rPr lang="pl-PL" sz="2000" i="1">
                <a:latin typeface="Arial" charset="0"/>
              </a:rPr>
              <a:t>, 12% - poplave, 4% - suše, 4% - glad, 2% - olujni vjetrovi (pješčane oluje);</a:t>
            </a:r>
            <a:endParaRPr lang="pl-PL" sz="2000" b="1" i="1">
              <a:latin typeface="Arial" charset="0"/>
            </a:endParaRPr>
          </a:p>
          <a:p>
            <a:pPr eaLnBrk="1" hangingPunct="1">
              <a:lnSpc>
                <a:spcPct val="80000"/>
              </a:lnSpc>
              <a:defRPr/>
            </a:pPr>
            <a:endParaRPr lang="pl-PL" sz="2000" b="1" i="1">
              <a:latin typeface="Arial" charset="0"/>
            </a:endParaRPr>
          </a:p>
          <a:p>
            <a:pPr eaLnBrk="1" hangingPunct="1">
              <a:lnSpc>
                <a:spcPct val="80000"/>
              </a:lnSpc>
              <a:defRPr/>
            </a:pPr>
            <a:r>
              <a:rPr lang="pl-PL" sz="2000" b="1" i="1">
                <a:latin typeface="Arial" charset="0"/>
              </a:rPr>
              <a:t>Amerika i Karibi = </a:t>
            </a:r>
            <a:r>
              <a:rPr lang="pl-PL" sz="2000" b="1" i="1" u="sng">
                <a:latin typeface="Arial" charset="0"/>
              </a:rPr>
              <a:t>53% poplave</a:t>
            </a:r>
            <a:r>
              <a:rPr lang="pl-PL" sz="2000" i="1">
                <a:latin typeface="Arial" charset="0"/>
              </a:rPr>
              <a:t>, 36% - olujni vjetrovi, 5% - zemljotresi, 3% - ekstrem.temp., 2% - suše, 1% - epidemije</a:t>
            </a:r>
            <a:r>
              <a:rPr lang="pl-PL" sz="2000" b="1" i="1">
                <a:latin typeface="Arial" charset="0"/>
              </a:rPr>
              <a:t>;</a:t>
            </a:r>
          </a:p>
          <a:p>
            <a:pPr eaLnBrk="1" hangingPunct="1">
              <a:lnSpc>
                <a:spcPct val="80000"/>
              </a:lnSpc>
              <a:defRPr/>
            </a:pPr>
            <a:endParaRPr lang="pl-PL" sz="2000" b="1" i="1">
              <a:latin typeface="Arial" charset="0"/>
            </a:endParaRPr>
          </a:p>
          <a:p>
            <a:pPr eaLnBrk="1" hangingPunct="1">
              <a:lnSpc>
                <a:spcPct val="80000"/>
              </a:lnSpc>
              <a:defRPr/>
            </a:pPr>
            <a:r>
              <a:rPr lang="pl-PL" sz="2000" b="1" i="1">
                <a:latin typeface="Arial" charset="0"/>
              </a:rPr>
              <a:t>Okeanija =</a:t>
            </a:r>
            <a:r>
              <a:rPr lang="pl-PL" sz="2000" b="1">
                <a:latin typeface="Arial" charset="0"/>
              </a:rPr>
              <a:t> </a:t>
            </a:r>
            <a:r>
              <a:rPr lang="pl-PL" sz="2000" b="1" i="1" u="sng">
                <a:latin typeface="Arial" charset="0"/>
              </a:rPr>
              <a:t>73% - džinovski valovi (tsunami)</a:t>
            </a:r>
            <a:r>
              <a:rPr lang="pl-PL" sz="2000" i="1">
                <a:latin typeface="Arial" charset="0"/>
              </a:rPr>
              <a:t>, 9% - olujni vjetrovi, 9% - epidemije zaraznih bolesti, 4% - zemljotresi, 3% - suše, 1% - poplave, 1% - klizišta.</a:t>
            </a:r>
            <a:endParaRPr lang="en-US" sz="2000" i="1">
              <a:latin typeface="Arial"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5" name="Rectangle 3"/>
          <p:cNvSpPr>
            <a:spLocks noGrp="1" noChangeArrowheads="1"/>
          </p:cNvSpPr>
          <p:nvPr>
            <p:ph type="body" idx="1"/>
          </p:nvPr>
        </p:nvSpPr>
        <p:spPr>
          <a:xfrm>
            <a:off x="250825" y="404813"/>
            <a:ext cx="8435975" cy="6264275"/>
          </a:xfrm>
        </p:spPr>
        <p:txBody>
          <a:bodyPr/>
          <a:lstStyle/>
          <a:p>
            <a:pPr algn="ctr" eaLnBrk="1" hangingPunct="1">
              <a:lnSpc>
                <a:spcPct val="80000"/>
              </a:lnSpc>
              <a:buFont typeface="Wingdings" pitchFamily="2" charset="2"/>
              <a:buNone/>
              <a:defRPr/>
            </a:pPr>
            <a:r>
              <a:rPr lang="pl-PL" sz="1800" dirty="0"/>
              <a:t> </a:t>
            </a:r>
            <a:r>
              <a:rPr lang="hr-HR" sz="2400" b="1" i="1" dirty="0">
                <a:latin typeface="Arial" charset="0"/>
              </a:rPr>
              <a:t>ZEMLJOTRESI NA ZAPADNOM BALKANU U</a:t>
            </a:r>
          </a:p>
          <a:p>
            <a:pPr algn="ctr" eaLnBrk="1" hangingPunct="1">
              <a:lnSpc>
                <a:spcPct val="80000"/>
              </a:lnSpc>
              <a:buFont typeface="Wingdings" pitchFamily="2" charset="2"/>
              <a:buNone/>
              <a:defRPr/>
            </a:pPr>
            <a:r>
              <a:rPr lang="hr-HR" sz="2400" b="1" i="1" dirty="0">
                <a:latin typeface="Arial" charset="0"/>
              </a:rPr>
              <a:t>   ZADNJIH 850 GODINA.</a:t>
            </a:r>
          </a:p>
          <a:p>
            <a:pPr algn="ctr" eaLnBrk="1" hangingPunct="1">
              <a:lnSpc>
                <a:spcPct val="80000"/>
              </a:lnSpc>
              <a:buFont typeface="Wingdings" pitchFamily="2" charset="2"/>
              <a:buNone/>
              <a:defRPr/>
            </a:pPr>
            <a:endParaRPr lang="hr-HR" sz="2400" b="1" dirty="0">
              <a:latin typeface="Arial" charset="0"/>
            </a:endParaRPr>
          </a:p>
          <a:p>
            <a:pPr eaLnBrk="1" hangingPunct="1">
              <a:lnSpc>
                <a:spcPct val="80000"/>
              </a:lnSpc>
              <a:defRPr/>
            </a:pPr>
            <a:r>
              <a:rPr lang="hr-HR" sz="2300" b="1" dirty="0">
                <a:latin typeface="Arial" charset="0"/>
              </a:rPr>
              <a:t>- 1173. godine, zemljotres je porušio Zadar;</a:t>
            </a:r>
          </a:p>
          <a:p>
            <a:pPr eaLnBrk="1" hangingPunct="1">
              <a:lnSpc>
                <a:spcPct val="80000"/>
              </a:lnSpc>
              <a:defRPr/>
            </a:pPr>
            <a:r>
              <a:rPr lang="hr-HR" sz="2300" b="1" dirty="0">
                <a:latin typeface="Arial" charset="0"/>
              </a:rPr>
              <a:t>- 1342. godine, razoran zemljotres opustošio je Maribor;</a:t>
            </a:r>
          </a:p>
          <a:p>
            <a:pPr eaLnBrk="1" hangingPunct="1">
              <a:lnSpc>
                <a:spcPct val="80000"/>
              </a:lnSpc>
              <a:defRPr/>
            </a:pPr>
            <a:r>
              <a:rPr lang="hr-HR" sz="2300" b="1" dirty="0">
                <a:latin typeface="Arial" charset="0"/>
              </a:rPr>
              <a:t>- 1348.g, jedan od najjačih zemljotresa sa prekogranič efektima pogodio je Austriju, Mađarsku, Italiju, Sloveniju, Dalmaciju, Hrvatsku,sa najtežim posljedic. u Koruškoj i Sloveniji; srušeno je 26 sela i gradova, a u gradu Beljanu bilo je 5.000 mrtvih;</a:t>
            </a:r>
          </a:p>
          <a:p>
            <a:pPr eaLnBrk="1" hangingPunct="1">
              <a:lnSpc>
                <a:spcPct val="80000"/>
              </a:lnSpc>
              <a:defRPr/>
            </a:pPr>
            <a:r>
              <a:rPr lang="hr-HR" sz="2300" b="1" dirty="0">
                <a:latin typeface="Arial" charset="0"/>
              </a:rPr>
              <a:t>- 1368.godine, razoran zemljotres pogodio je šire područje BiH, usljed čega su stradali:Jajce,Travnik i Sa; </a:t>
            </a:r>
          </a:p>
          <a:p>
            <a:pPr eaLnBrk="1" hangingPunct="1">
              <a:lnSpc>
                <a:spcPct val="80000"/>
              </a:lnSpc>
              <a:defRPr/>
            </a:pPr>
            <a:r>
              <a:rPr lang="hr-HR" sz="2300" b="1" dirty="0">
                <a:latin typeface="Arial" charset="0"/>
              </a:rPr>
              <a:t>- 1563. godine, zemljotres u Kotoru (Crna Gora), od čega je blo srušeno 146 kuća, a poginulo je oko 150 ljudi;</a:t>
            </a:r>
          </a:p>
          <a:p>
            <a:pPr eaLnBrk="1" hangingPunct="1">
              <a:lnSpc>
                <a:spcPct val="80000"/>
              </a:lnSpc>
              <a:defRPr/>
            </a:pPr>
            <a:r>
              <a:rPr lang="hr-HR" sz="2300" b="1" dirty="0">
                <a:latin typeface="Arial" charset="0"/>
              </a:rPr>
              <a:t>- 1667. g, snažan zemljotres pogodio Dubrovnik, usljed čega je pogin oko 5.000 građana užeg područja grada;</a:t>
            </a:r>
          </a:p>
          <a:p>
            <a:pPr eaLnBrk="1" hangingPunct="1">
              <a:lnSpc>
                <a:spcPct val="80000"/>
              </a:lnSpc>
              <a:defRPr/>
            </a:pPr>
            <a:r>
              <a:rPr lang="hr-HR" sz="2300" b="1" dirty="0">
                <a:latin typeface="Arial" charset="0"/>
              </a:rPr>
              <a:t>- 1963. razoran zemljotr u Skoplju, poginulo 1080 ljudi;</a:t>
            </a:r>
          </a:p>
          <a:p>
            <a:pPr eaLnBrk="1" hangingPunct="1">
              <a:lnSpc>
                <a:spcPct val="80000"/>
              </a:lnSpc>
              <a:defRPr/>
            </a:pPr>
            <a:r>
              <a:rPr lang="hr-HR" sz="2300" b="1" dirty="0">
                <a:latin typeface="Arial" charset="0"/>
              </a:rPr>
              <a:t>- 1969. snažan zemljotres pogodio:Budvu, Bar, Ulcinj i  </a:t>
            </a:r>
          </a:p>
          <a:p>
            <a:pPr eaLnBrk="1" hangingPunct="1">
              <a:lnSpc>
                <a:spcPct val="80000"/>
              </a:lnSpc>
              <a:buFont typeface="Wingdings" pitchFamily="2" charset="2"/>
              <a:buNone/>
              <a:defRPr/>
            </a:pPr>
            <a:r>
              <a:rPr lang="hr-HR" sz="2300" b="1" dirty="0">
                <a:latin typeface="Arial" charset="0"/>
              </a:rPr>
              <a:t>       Kotor,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cstate="print"/>
          <a:srcRect/>
          <a:stretch>
            <a:fillRect/>
          </a:stretch>
        </p:blipFill>
        <p:spPr bwMode="auto">
          <a:xfrm>
            <a:off x="323850" y="188913"/>
            <a:ext cx="8496300" cy="6192837"/>
          </a:xfrm>
          <a:prstGeom prst="rect">
            <a:avLst/>
          </a:prstGeom>
          <a:noFill/>
          <a:ln w="9525">
            <a:noFill/>
            <a:miter lim="800000"/>
            <a:headEnd/>
            <a:tailEnd/>
          </a:ln>
        </p:spPr>
      </p:pic>
      <p:sp>
        <p:nvSpPr>
          <p:cNvPr id="32771" name="Text Box 5"/>
          <p:cNvSpPr txBox="1">
            <a:spLocks noChangeArrowheads="1"/>
          </p:cNvSpPr>
          <p:nvPr/>
        </p:nvSpPr>
        <p:spPr bwMode="auto">
          <a:xfrm>
            <a:off x="1476375" y="6553200"/>
            <a:ext cx="5688013" cy="304800"/>
          </a:xfrm>
          <a:prstGeom prst="rect">
            <a:avLst/>
          </a:prstGeom>
          <a:noFill/>
          <a:ln w="9525">
            <a:noFill/>
            <a:miter lim="800000"/>
            <a:headEnd/>
            <a:tailEnd/>
          </a:ln>
        </p:spPr>
        <p:txBody>
          <a:bodyPr>
            <a:spAutoFit/>
          </a:bodyPr>
          <a:lstStyle/>
          <a:p>
            <a:r>
              <a:rPr lang="hr-HR" b="1">
                <a:latin typeface="Arial" charset="0"/>
              </a:rPr>
              <a:t>Pregled mogućih snažnijih zemljotresa u području Mediterana</a:t>
            </a:r>
            <a:endParaRPr lang="en-US" b="1">
              <a:latin typeface="Arial"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Rot="1" noChangeArrowheads="1"/>
          </p:cNvSpPr>
          <p:nvPr>
            <p:ph type="title"/>
          </p:nvPr>
        </p:nvSpPr>
        <p:spPr/>
        <p:txBody>
          <a:bodyPr/>
          <a:lstStyle/>
          <a:p>
            <a:pPr algn="l" eaLnBrk="1" hangingPunct="1">
              <a:defRPr/>
            </a:pPr>
            <a:r>
              <a:rPr lang="hr-HR" sz="2800">
                <a:latin typeface="Arial" charset="0"/>
              </a:rPr>
              <a:t>    OPĆENITO O GENEZI I OBRAZLOŽENJIMA   </a:t>
            </a:r>
            <a:br>
              <a:rPr lang="hr-HR" sz="2800">
                <a:latin typeface="Arial" charset="0"/>
              </a:rPr>
            </a:br>
            <a:r>
              <a:rPr lang="hr-HR" sz="2800">
                <a:latin typeface="Arial" charset="0"/>
              </a:rPr>
              <a:t>        RAZVOJA ZAŠTITE I SPAŠAVANJA</a:t>
            </a:r>
            <a:r>
              <a:rPr lang="hr-HR" sz="1400">
                <a:latin typeface="Arial" charset="0"/>
              </a:rPr>
              <a:t>           ZIS:t-1/4</a:t>
            </a:r>
            <a:endParaRPr lang="hr-HR" sz="2800">
              <a:latin typeface="Arial" charset="0"/>
            </a:endParaRPr>
          </a:p>
        </p:txBody>
      </p:sp>
      <p:sp>
        <p:nvSpPr>
          <p:cNvPr id="444419" name="Rectangle 3"/>
          <p:cNvSpPr>
            <a:spLocks noGrp="1" noChangeArrowheads="1"/>
          </p:cNvSpPr>
          <p:nvPr>
            <p:ph type="body" idx="1"/>
          </p:nvPr>
        </p:nvSpPr>
        <p:spPr>
          <a:xfrm>
            <a:off x="179388" y="1600200"/>
            <a:ext cx="8785225" cy="5257800"/>
          </a:xfrm>
        </p:spPr>
        <p:txBody>
          <a:bodyPr/>
          <a:lstStyle/>
          <a:p>
            <a:pPr eaLnBrk="1" hangingPunct="1">
              <a:lnSpc>
                <a:spcPct val="80000"/>
              </a:lnSpc>
              <a:buFont typeface="Wingdings" pitchFamily="2" charset="2"/>
              <a:buNone/>
              <a:defRPr/>
            </a:pPr>
            <a:r>
              <a:rPr lang="hr-HR" sz="2000" dirty="0">
                <a:latin typeface="Arial" charset="0"/>
              </a:rPr>
              <a:t>- Stalna borba u prirodi, s prirodom i drugim ljudima.</a:t>
            </a:r>
          </a:p>
          <a:p>
            <a:pPr eaLnBrk="1" hangingPunct="1">
              <a:lnSpc>
                <a:spcPct val="80000"/>
              </a:lnSpc>
              <a:buFont typeface="Wingdings" pitchFamily="2" charset="2"/>
              <a:buNone/>
              <a:defRPr/>
            </a:pPr>
            <a:r>
              <a:rPr lang="hr-HR" sz="2000" dirty="0">
                <a:latin typeface="Arial" charset="0"/>
              </a:rPr>
              <a:t>- Prosječna materijalna šteta u prirodnim nesrećama iznosi 30 mlrd $.</a:t>
            </a:r>
          </a:p>
          <a:p>
            <a:pPr eaLnBrk="1" hangingPunct="1">
              <a:lnSpc>
                <a:spcPct val="80000"/>
              </a:lnSpc>
              <a:buFont typeface="Wingdings" pitchFamily="2" charset="2"/>
              <a:buNone/>
              <a:defRPr/>
            </a:pPr>
            <a:r>
              <a:rPr lang="hr-HR" sz="2000" dirty="0">
                <a:latin typeface="Arial" charset="0"/>
              </a:rPr>
              <a:t>- Smrtno strada prosječno 350.000 ljudi.</a:t>
            </a:r>
          </a:p>
          <a:p>
            <a:pPr eaLnBrk="1" hangingPunct="1">
              <a:lnSpc>
                <a:spcPct val="80000"/>
              </a:lnSpc>
              <a:buFont typeface="Wingdings" pitchFamily="2" charset="2"/>
              <a:buNone/>
              <a:defRPr/>
            </a:pPr>
            <a:r>
              <a:rPr lang="hr-HR" sz="2000" dirty="0">
                <a:latin typeface="Arial" charset="0"/>
              </a:rPr>
              <a:t>- Ekstremni slučajevi:Turska je u zemljotresu 1999.g. imala štetu 20 mlrd $,a od cunamija u JI Aziji, 26.12.2004.g. živote je izgubilo oko 295.000 ljudi.</a:t>
            </a:r>
          </a:p>
          <a:p>
            <a:pPr eaLnBrk="1" hangingPunct="1">
              <a:lnSpc>
                <a:spcPct val="80000"/>
              </a:lnSpc>
              <a:buFont typeface="Wingdings" pitchFamily="2" charset="2"/>
              <a:buNone/>
              <a:defRPr/>
            </a:pPr>
            <a:r>
              <a:rPr lang="hr-HR" sz="2000" dirty="0">
                <a:latin typeface="Arial" charset="0"/>
              </a:rPr>
              <a:t>- Ljudi su vrlo rano spoznali opasnosti i suprotstavljali im se, preduzimanjem:</a:t>
            </a:r>
          </a:p>
          <a:p>
            <a:pPr eaLnBrk="1" hangingPunct="1">
              <a:lnSpc>
                <a:spcPct val="80000"/>
              </a:lnSpc>
              <a:buFont typeface="Wingdings" pitchFamily="2" charset="2"/>
              <a:buNone/>
              <a:defRPr/>
            </a:pPr>
            <a:r>
              <a:rPr lang="hr-HR" sz="2000" dirty="0">
                <a:latin typeface="Arial" charset="0"/>
              </a:rPr>
              <a:t>        -preventivnih,</a:t>
            </a:r>
          </a:p>
          <a:p>
            <a:pPr eaLnBrk="1" hangingPunct="1">
              <a:lnSpc>
                <a:spcPct val="80000"/>
              </a:lnSpc>
              <a:buFont typeface="Wingdings" pitchFamily="2" charset="2"/>
              <a:buNone/>
              <a:defRPr/>
            </a:pPr>
            <a:r>
              <a:rPr lang="hr-HR" sz="2000" dirty="0">
                <a:latin typeface="Arial" charset="0"/>
              </a:rPr>
              <a:t>        -operativnih i</a:t>
            </a:r>
          </a:p>
          <a:p>
            <a:pPr eaLnBrk="1" hangingPunct="1">
              <a:lnSpc>
                <a:spcPct val="80000"/>
              </a:lnSpc>
              <a:buFont typeface="Wingdings" pitchFamily="2" charset="2"/>
              <a:buNone/>
              <a:defRPr/>
            </a:pPr>
            <a:r>
              <a:rPr lang="hr-HR" sz="2000" dirty="0">
                <a:latin typeface="Arial" charset="0"/>
              </a:rPr>
              <a:t>        -asanacionih mjera.</a:t>
            </a:r>
          </a:p>
          <a:p>
            <a:pPr eaLnBrk="1" hangingPunct="1">
              <a:lnSpc>
                <a:spcPct val="80000"/>
              </a:lnSpc>
              <a:buFont typeface="Wingdings" pitchFamily="2" charset="2"/>
              <a:buNone/>
              <a:defRPr/>
            </a:pPr>
            <a:r>
              <a:rPr lang="hr-HR" sz="2000" dirty="0">
                <a:latin typeface="Arial" charset="0"/>
              </a:rPr>
              <a:t>- Aktivnosti ZiS bile su primjerene razvoju pojedinca, zajednice i nivou MT razvoja.</a:t>
            </a:r>
          </a:p>
          <a:p>
            <a:pPr eaLnBrk="1" hangingPunct="1">
              <a:lnSpc>
                <a:spcPct val="80000"/>
              </a:lnSpc>
              <a:buFont typeface="Wingdings" pitchFamily="2" charset="2"/>
              <a:buNone/>
              <a:defRPr/>
            </a:pPr>
            <a:r>
              <a:rPr lang="hr-HR" sz="2000" dirty="0">
                <a:latin typeface="Arial" charset="0"/>
              </a:rPr>
              <a:t>- Velike nesreće i epidemije teških bolesti preživljavali su sposobni,pa se tako ostvarivala svojevrsna prirodna selekcija.</a:t>
            </a:r>
          </a:p>
          <a:p>
            <a:pPr eaLnBrk="1" hangingPunct="1">
              <a:lnSpc>
                <a:spcPct val="80000"/>
              </a:lnSpc>
              <a:buFont typeface="Wingdings" pitchFamily="2" charset="2"/>
              <a:buNone/>
              <a:defRPr/>
            </a:pPr>
            <a:r>
              <a:rPr lang="hr-HR" sz="2000" dirty="0">
                <a:latin typeface="Arial" charset="0"/>
              </a:rPr>
              <a:t>- U ratovima su ginuli slabiji. Zaštita i pomoć postojali su za privilegirane.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rrowheads="1"/>
          </p:cNvSpPr>
          <p:nvPr>
            <p:ph type="title"/>
          </p:nvPr>
        </p:nvSpPr>
        <p:spPr>
          <a:xfrm>
            <a:off x="457200" y="274638"/>
            <a:ext cx="8229600" cy="777875"/>
          </a:xfrm>
        </p:spPr>
        <p:txBody>
          <a:bodyPr/>
          <a:lstStyle/>
          <a:p>
            <a:pPr algn="l" eaLnBrk="1" hangingPunct="1">
              <a:defRPr/>
            </a:pPr>
            <a:r>
              <a:rPr lang="hr-HR" sz="2800">
                <a:latin typeface="Arial" charset="0"/>
              </a:rPr>
              <a:t>                </a:t>
            </a:r>
            <a:r>
              <a:rPr lang="en-US" sz="2800">
                <a:latin typeface="Arial" charset="0"/>
              </a:rPr>
              <a:t>DEŠAVANJA U PRIRODI</a:t>
            </a:r>
            <a:r>
              <a:rPr lang="hr-HR" sz="2800">
                <a:latin typeface="Arial" charset="0"/>
              </a:rPr>
              <a:t>   </a:t>
            </a:r>
            <a:r>
              <a:rPr lang="hr-HR" sz="1200">
                <a:latin typeface="Arial" charset="0"/>
              </a:rPr>
              <a:t>                               </a:t>
            </a:r>
            <a:r>
              <a:rPr lang="hr-HR" sz="1400">
                <a:latin typeface="Arial" charset="0"/>
              </a:rPr>
              <a:t>ZIS:t-1/5</a:t>
            </a:r>
            <a:r>
              <a:rPr lang="en-US" sz="4000"/>
              <a:t> </a:t>
            </a:r>
          </a:p>
        </p:txBody>
      </p:sp>
      <p:sp>
        <p:nvSpPr>
          <p:cNvPr id="445443" name="Rectangle 3"/>
          <p:cNvSpPr>
            <a:spLocks noGrp="1" noChangeArrowheads="1"/>
          </p:cNvSpPr>
          <p:nvPr>
            <p:ph type="body" idx="1"/>
          </p:nvPr>
        </p:nvSpPr>
        <p:spPr>
          <a:xfrm>
            <a:off x="179388" y="1052513"/>
            <a:ext cx="8785225" cy="5805487"/>
          </a:xfrm>
        </p:spPr>
        <p:txBody>
          <a:bodyPr/>
          <a:lstStyle/>
          <a:p>
            <a:pPr eaLnBrk="1" hangingPunct="1">
              <a:lnSpc>
                <a:spcPct val="80000"/>
              </a:lnSpc>
              <a:buFont typeface="Wingdings" pitchFamily="2" charset="2"/>
              <a:buNone/>
              <a:defRPr/>
            </a:pPr>
            <a:r>
              <a:rPr lang="hr-HR" sz="2400">
                <a:latin typeface="Arial" charset="0"/>
              </a:rPr>
              <a:t>- Mnogi procesi u prirodi bili su nepoznanica za ljude, te shodno civilizacijskim dostignućima nisu postojale nikakve mjere zaštite.</a:t>
            </a:r>
          </a:p>
          <a:p>
            <a:pPr eaLnBrk="1" hangingPunct="1">
              <a:lnSpc>
                <a:spcPct val="80000"/>
              </a:lnSpc>
              <a:buFont typeface="Wingdings" pitchFamily="2" charset="2"/>
              <a:buNone/>
              <a:defRPr/>
            </a:pPr>
            <a:r>
              <a:rPr lang="hr-HR" sz="2400">
                <a:latin typeface="Arial" charset="0"/>
              </a:rPr>
              <a:t>- Naspram brojnih prirodnih pojava čovjek je nemoćan, ne posjeduje znanja niti sredstva da ih prevenira, niti da im se suprotstavi.</a:t>
            </a:r>
          </a:p>
          <a:p>
            <a:pPr eaLnBrk="1" hangingPunct="1">
              <a:lnSpc>
                <a:spcPct val="80000"/>
              </a:lnSpc>
              <a:buFont typeface="Wingdings" pitchFamily="2" charset="2"/>
              <a:buNone/>
              <a:defRPr/>
            </a:pPr>
            <a:r>
              <a:rPr lang="hr-HR" sz="2400">
                <a:latin typeface="Arial" charset="0"/>
              </a:rPr>
              <a:t>- Dešavanja u prirodi čovjek nastoji da upozna, da im se prilagodi i s njima živi (vulkani, zemljotresi, poplave, ekstremno niske temperature i dr.),</a:t>
            </a:r>
          </a:p>
          <a:p>
            <a:pPr eaLnBrk="1" hangingPunct="1">
              <a:lnSpc>
                <a:spcPct val="80000"/>
              </a:lnSpc>
              <a:buFont typeface="Wingdings" pitchFamily="2" charset="2"/>
              <a:buNone/>
              <a:defRPr/>
            </a:pPr>
            <a:r>
              <a:rPr lang="hr-HR" sz="2400">
                <a:latin typeface="Arial" charset="0"/>
              </a:rPr>
              <a:t>- Nekad neizlječive bolesti, koje su uništavale živote ljudi i životinja na velikim prostranatvima, sada su izlječive.</a:t>
            </a:r>
          </a:p>
          <a:p>
            <a:pPr eaLnBrk="1" hangingPunct="1">
              <a:lnSpc>
                <a:spcPct val="80000"/>
              </a:lnSpc>
              <a:buFont typeface="Wingdings" pitchFamily="2" charset="2"/>
              <a:buNone/>
              <a:defRPr/>
            </a:pPr>
            <a:r>
              <a:rPr lang="hr-HR" sz="2400">
                <a:latin typeface="Arial" charset="0"/>
              </a:rPr>
              <a:t>- Aktivnostima u prirodi ljudi je mijenjaju i prilagođavaju svojim potrebama i pri tome izazivaju nove opasnosti prirodnog porijekla, a prouzrokovao ih je čovjek.</a:t>
            </a:r>
          </a:p>
          <a:p>
            <a:pPr eaLnBrk="1" hangingPunct="1">
              <a:lnSpc>
                <a:spcPct val="80000"/>
              </a:lnSpc>
              <a:buFont typeface="Wingdings" pitchFamily="2" charset="2"/>
              <a:buNone/>
              <a:defRPr/>
            </a:pPr>
            <a:r>
              <a:rPr lang="hr-HR" sz="2400">
                <a:latin typeface="Arial" charset="0"/>
              </a:rPr>
              <a:t>- Klimatske promjene su zabrinjavajuće, jer je narušena ravnoteža u prirodi.</a:t>
            </a:r>
          </a:p>
          <a:p>
            <a:pPr eaLnBrk="1" hangingPunct="1">
              <a:lnSpc>
                <a:spcPct val="80000"/>
              </a:lnSpc>
              <a:buFont typeface="Wingdings" pitchFamily="2" charset="2"/>
              <a:buNone/>
              <a:defRPr/>
            </a:pPr>
            <a:r>
              <a:rPr lang="hr-HR" sz="2400">
                <a:latin typeface="Arial" charset="0"/>
              </a:rPr>
              <a:t>- Da li svojim ponašanjem u prirodi ljudi vode ka samouništenju?</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rrowheads="1"/>
          </p:cNvSpPr>
          <p:nvPr>
            <p:ph type="title"/>
          </p:nvPr>
        </p:nvSpPr>
        <p:spPr>
          <a:xfrm>
            <a:off x="457200" y="274638"/>
            <a:ext cx="8229600" cy="777875"/>
          </a:xfrm>
        </p:spPr>
        <p:txBody>
          <a:bodyPr/>
          <a:lstStyle/>
          <a:p>
            <a:pPr algn="l" eaLnBrk="1" hangingPunct="1">
              <a:defRPr/>
            </a:pPr>
            <a:r>
              <a:rPr lang="hr-HR" sz="3200">
                <a:latin typeface="Arial" charset="0"/>
              </a:rPr>
              <a:t>             </a:t>
            </a:r>
            <a:r>
              <a:rPr lang="en-US" sz="3200">
                <a:latin typeface="Arial" charset="0"/>
              </a:rPr>
              <a:t>TEHNIČKO OBRAZLOŽENJE</a:t>
            </a:r>
            <a:r>
              <a:rPr lang="en-US">
                <a:latin typeface="Arial" charset="0"/>
              </a:rPr>
              <a:t> </a:t>
            </a:r>
            <a:r>
              <a:rPr lang="hr-HR" sz="1400">
                <a:latin typeface="Arial" charset="0"/>
              </a:rPr>
              <a:t>   ZIS:t-1/6</a:t>
            </a:r>
            <a:endParaRPr lang="en-US">
              <a:latin typeface="Arial" charset="0"/>
            </a:endParaRPr>
          </a:p>
        </p:txBody>
      </p:sp>
      <p:sp>
        <p:nvSpPr>
          <p:cNvPr id="446467" name="Rectangle 3"/>
          <p:cNvSpPr>
            <a:spLocks noGrp="1" noChangeArrowheads="1"/>
          </p:cNvSpPr>
          <p:nvPr>
            <p:ph type="body" idx="1"/>
          </p:nvPr>
        </p:nvSpPr>
        <p:spPr>
          <a:xfrm>
            <a:off x="179388" y="1125538"/>
            <a:ext cx="8785225" cy="5732462"/>
          </a:xfrm>
        </p:spPr>
        <p:txBody>
          <a:bodyPr/>
          <a:lstStyle/>
          <a:p>
            <a:pPr eaLnBrk="1" hangingPunct="1">
              <a:lnSpc>
                <a:spcPct val="80000"/>
              </a:lnSpc>
              <a:buFont typeface="Wingdings" pitchFamily="2" charset="2"/>
              <a:buNone/>
              <a:defRPr/>
            </a:pPr>
            <a:r>
              <a:rPr lang="hr-HR" sz="1800" b="1">
                <a:latin typeface="Arial" charset="0"/>
              </a:rPr>
              <a:t>Razvoj tehničkih (ratnih) sredstava doveo je čovječanstvo do samouništenja i proizveo tezu „ako rat počne, sve je izgubljeno“, ali je doveo do razvoja sredstava koja omogućavaju zaštitu i spašavanje (posebno skloništa), pa je plasirana kontra teza:“svima će poći za rukom da prežive“. </a:t>
            </a:r>
          </a:p>
          <a:p>
            <a:pPr eaLnBrk="1" hangingPunct="1">
              <a:lnSpc>
                <a:spcPct val="80000"/>
              </a:lnSpc>
              <a:buFont typeface="Wingdings" pitchFamily="2" charset="2"/>
              <a:buNone/>
              <a:defRPr/>
            </a:pPr>
            <a:r>
              <a:rPr lang="hr-HR" sz="1800" b="1">
                <a:latin typeface="Arial" charset="0"/>
              </a:rPr>
              <a:t>        Obje ove krajnosti su nerealne.</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Od prve upotrebe nuklearnog oružja Civilnoj odbrani postavlja se pitanje: ŠTA CO MOŽE UČINITI NA UBLAŽAVANJU POSLJEDICA?</a:t>
            </a:r>
          </a:p>
          <a:p>
            <a:pPr eaLnBrk="1" hangingPunct="1">
              <a:lnSpc>
                <a:spcPct val="80000"/>
              </a:lnSpc>
              <a:buFont typeface="Wingdings" pitchFamily="2" charset="2"/>
              <a:buNone/>
              <a:defRPr/>
            </a:pPr>
            <a:r>
              <a:rPr lang="hr-HR" sz="1800" b="1">
                <a:latin typeface="Arial" charset="0"/>
              </a:rPr>
              <a:t>    Zato je potrebno odgovoriti na pitanja:</a:t>
            </a:r>
          </a:p>
          <a:p>
            <a:pPr eaLnBrk="1" hangingPunct="1">
              <a:lnSpc>
                <a:spcPct val="80000"/>
              </a:lnSpc>
              <a:buFont typeface="Wingdings" pitchFamily="2" charset="2"/>
              <a:buNone/>
              <a:defRPr/>
            </a:pPr>
            <a:r>
              <a:rPr lang="hr-HR" sz="1800" b="1">
                <a:latin typeface="Arial" charset="0"/>
              </a:rPr>
              <a:t>Prvo, kakav je obim napada?</a:t>
            </a:r>
          </a:p>
          <a:p>
            <a:pPr eaLnBrk="1" hangingPunct="1">
              <a:lnSpc>
                <a:spcPct val="80000"/>
              </a:lnSpc>
              <a:buFont typeface="Wingdings" pitchFamily="2" charset="2"/>
              <a:buNone/>
              <a:defRPr/>
            </a:pPr>
            <a:r>
              <a:rPr lang="hr-HR" sz="1800" b="1">
                <a:latin typeface="Arial" charset="0"/>
              </a:rPr>
              <a:t>Drugo, koji tipovi objekata su cilj napada?</a:t>
            </a:r>
          </a:p>
          <a:p>
            <a:pPr eaLnBrk="1" hangingPunct="1">
              <a:lnSpc>
                <a:spcPct val="80000"/>
              </a:lnSpc>
              <a:buFont typeface="Wingdings" pitchFamily="2" charset="2"/>
              <a:buNone/>
              <a:defRPr/>
            </a:pPr>
            <a:r>
              <a:rPr lang="hr-HR" sz="1800" b="1">
                <a:latin typeface="Arial" charset="0"/>
              </a:rPr>
              <a:t>Treće, gdje se dogodila eksplozija (u zraku,  na kopnu, na moru ili pod morem)?</a:t>
            </a:r>
          </a:p>
          <a:p>
            <a:pPr eaLnBrk="1" hangingPunct="1">
              <a:lnSpc>
                <a:spcPct val="80000"/>
              </a:lnSpc>
              <a:buFont typeface="Wingdings" pitchFamily="2" charset="2"/>
              <a:buNone/>
              <a:defRPr/>
            </a:pPr>
            <a:r>
              <a:rPr lang="hr-HR" sz="1800" b="1">
                <a:latin typeface="Arial" charset="0"/>
              </a:rPr>
              <a:t>Četvrto, kakvi su meteorološki uvjeti?</a:t>
            </a:r>
          </a:p>
          <a:p>
            <a:pPr eaLnBrk="1" hangingPunct="1">
              <a:lnSpc>
                <a:spcPct val="80000"/>
              </a:lnSpc>
              <a:buFont typeface="Wingdings" pitchFamily="2" charset="2"/>
              <a:buNone/>
              <a:defRPr/>
            </a:pPr>
            <a:endParaRPr lang="hr-HR" sz="1800" b="1">
              <a:latin typeface="Arial" charset="0"/>
            </a:endParaRPr>
          </a:p>
          <a:p>
            <a:pPr eaLnBrk="1" hangingPunct="1">
              <a:lnSpc>
                <a:spcPct val="80000"/>
              </a:lnSpc>
              <a:buFont typeface="Wingdings" pitchFamily="2" charset="2"/>
              <a:buNone/>
              <a:defRPr/>
            </a:pPr>
            <a:r>
              <a:rPr lang="hr-HR" sz="1800" b="1">
                <a:latin typeface="Arial" charset="0"/>
              </a:rPr>
              <a:t>Svaka Vlada mora imati dobru PROCJENU:</a:t>
            </a:r>
          </a:p>
          <a:p>
            <a:pPr eaLnBrk="1" hangingPunct="1">
              <a:lnSpc>
                <a:spcPct val="80000"/>
              </a:lnSpc>
              <a:buFont typeface="Wingdings" pitchFamily="2" charset="2"/>
              <a:buNone/>
              <a:defRPr/>
            </a:pPr>
            <a:r>
              <a:rPr lang="hr-HR" sz="1800" b="1">
                <a:latin typeface="Arial" charset="0"/>
              </a:rPr>
              <a:t>   -scenarij napada na urbanu strukturu,</a:t>
            </a:r>
          </a:p>
          <a:p>
            <a:pPr eaLnBrk="1" hangingPunct="1">
              <a:lnSpc>
                <a:spcPct val="80000"/>
              </a:lnSpc>
              <a:buFont typeface="Wingdings" pitchFamily="2" charset="2"/>
              <a:buNone/>
              <a:defRPr/>
            </a:pPr>
            <a:r>
              <a:rPr lang="hr-HR" sz="1800" b="1">
                <a:latin typeface="Arial" charset="0"/>
              </a:rPr>
              <a:t>   -scenarij političke propagande o razoruž.,</a:t>
            </a:r>
          </a:p>
          <a:p>
            <a:pPr eaLnBrk="1" hangingPunct="1">
              <a:lnSpc>
                <a:spcPct val="80000"/>
              </a:lnSpc>
              <a:buFont typeface="Wingdings" pitchFamily="2" charset="2"/>
              <a:buNone/>
              <a:defRPr/>
            </a:pPr>
            <a:r>
              <a:rPr lang="hr-HR" sz="1800" b="1">
                <a:latin typeface="Arial" charset="0"/>
              </a:rPr>
              <a:t>   -scenarij početnih ciljeva napada.</a:t>
            </a:r>
          </a:p>
          <a:p>
            <a:pPr eaLnBrk="1" hangingPunct="1">
              <a:lnSpc>
                <a:spcPct val="80000"/>
              </a:lnSpc>
              <a:buFont typeface="Wingdings" pitchFamily="2" charset="2"/>
              <a:buNone/>
              <a:defRPr/>
            </a:pPr>
            <a:r>
              <a:rPr lang="hr-HR" sz="1800" b="1">
                <a:latin typeface="Arial" charset="0"/>
              </a:rPr>
              <a:t>HIROŠIMA I NAGASAKI svjedoče, da je moguća zaštita i opstanak.</a:t>
            </a:r>
          </a:p>
          <a:p>
            <a:pPr eaLnBrk="1" hangingPunct="1">
              <a:lnSpc>
                <a:spcPct val="80000"/>
              </a:lnSpc>
              <a:buFont typeface="Wingdings" pitchFamily="2" charset="2"/>
              <a:buNone/>
              <a:defRPr/>
            </a:pPr>
            <a:r>
              <a:rPr lang="hr-HR" sz="1800" b="1">
                <a:latin typeface="Arial" charset="0"/>
              </a:rPr>
              <a:t>CIVILNA ODBRANA je za to odgovoran sektor.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Rot="1" noChangeArrowheads="1"/>
          </p:cNvSpPr>
          <p:nvPr>
            <p:ph type="title"/>
          </p:nvPr>
        </p:nvSpPr>
        <p:spPr>
          <a:xfrm>
            <a:off x="457200" y="274638"/>
            <a:ext cx="8229600" cy="922337"/>
          </a:xfrm>
        </p:spPr>
        <p:txBody>
          <a:bodyPr/>
          <a:lstStyle/>
          <a:p>
            <a:pPr algn="l" eaLnBrk="1" hangingPunct="1">
              <a:defRPr/>
            </a:pPr>
            <a:r>
              <a:rPr lang="hr-HR" sz="3200">
                <a:latin typeface="Arial" charset="0"/>
              </a:rPr>
              <a:t>           </a:t>
            </a:r>
            <a:r>
              <a:rPr lang="en-US" sz="3200">
                <a:latin typeface="Arial" charset="0"/>
              </a:rPr>
              <a:t>POLITIČKO OBRAZLOŽENJE</a:t>
            </a:r>
            <a:r>
              <a:rPr lang="en-US"/>
              <a:t> </a:t>
            </a:r>
            <a:r>
              <a:rPr lang="hr-HR" sz="1400"/>
              <a:t>       </a:t>
            </a:r>
            <a:r>
              <a:rPr lang="hr-HR" sz="1400">
                <a:latin typeface="Arial" charset="0"/>
              </a:rPr>
              <a:t>ZIS:t-1/7</a:t>
            </a:r>
            <a:endParaRPr lang="en-US"/>
          </a:p>
        </p:txBody>
      </p:sp>
      <p:sp>
        <p:nvSpPr>
          <p:cNvPr id="447491" name="Rectangle 3"/>
          <p:cNvSpPr>
            <a:spLocks noGrp="1" noChangeArrowheads="1"/>
          </p:cNvSpPr>
          <p:nvPr>
            <p:ph type="body" idx="1"/>
          </p:nvPr>
        </p:nvSpPr>
        <p:spPr>
          <a:xfrm>
            <a:off x="179388" y="1052513"/>
            <a:ext cx="8713787" cy="5616575"/>
          </a:xfrm>
        </p:spPr>
        <p:txBody>
          <a:bodyPr/>
          <a:lstStyle/>
          <a:p>
            <a:pPr eaLnBrk="1" hangingPunct="1">
              <a:lnSpc>
                <a:spcPct val="80000"/>
              </a:lnSpc>
              <a:buFont typeface="Wingdings" pitchFamily="2" charset="2"/>
              <a:buNone/>
              <a:defRPr/>
            </a:pPr>
            <a:endParaRPr lang="hr-HR" sz="2000" dirty="0">
              <a:latin typeface="Arial" charset="0"/>
            </a:endParaRPr>
          </a:p>
          <a:p>
            <a:pPr eaLnBrk="1" hangingPunct="1">
              <a:lnSpc>
                <a:spcPct val="80000"/>
              </a:lnSpc>
              <a:buFont typeface="Wingdings" pitchFamily="2" charset="2"/>
              <a:buNone/>
              <a:defRPr/>
            </a:pPr>
            <a:r>
              <a:rPr lang="hr-HR" sz="2000" dirty="0">
                <a:latin typeface="Arial" charset="0"/>
              </a:rPr>
              <a:t>Pored tehničkog obrazloženja postoji i </a:t>
            </a:r>
            <a:r>
              <a:rPr lang="hr-HR" sz="2000" b="1" dirty="0">
                <a:latin typeface="Arial" charset="0"/>
              </a:rPr>
              <a:t>politički uspjeh</a:t>
            </a:r>
            <a:r>
              <a:rPr lang="hr-HR" sz="2000" dirty="0">
                <a:latin typeface="Arial" charset="0"/>
              </a:rPr>
              <a:t> koji se odnosi na </a:t>
            </a:r>
            <a:r>
              <a:rPr lang="hr-HR" sz="2000" b="1" dirty="0">
                <a:latin typeface="Arial" charset="0"/>
              </a:rPr>
              <a:t>sposobnost da se CO potpomogne, finansira i provede. </a:t>
            </a:r>
            <a:r>
              <a:rPr lang="hr-HR" sz="2000" dirty="0">
                <a:latin typeface="Arial" charset="0"/>
              </a:rPr>
              <a:t>Za to postoje faktori  koji mogu djelovati:</a:t>
            </a:r>
          </a:p>
          <a:p>
            <a:pPr eaLnBrk="1" hangingPunct="1">
              <a:lnSpc>
                <a:spcPct val="80000"/>
              </a:lnSpc>
              <a:buFont typeface="Wingdings" pitchFamily="2" charset="2"/>
              <a:buNone/>
              <a:defRPr/>
            </a:pPr>
            <a:r>
              <a:rPr lang="hr-HR" sz="2000" dirty="0">
                <a:latin typeface="Arial" charset="0"/>
              </a:rPr>
              <a:t>     </a:t>
            </a:r>
            <a:r>
              <a:rPr lang="hr-HR" sz="2000" b="1" dirty="0">
                <a:latin typeface="Arial" charset="0"/>
              </a:rPr>
              <a:t>a/ Finansijski izvori,</a:t>
            </a:r>
          </a:p>
          <a:p>
            <a:pPr eaLnBrk="1" hangingPunct="1">
              <a:lnSpc>
                <a:spcPct val="80000"/>
              </a:lnSpc>
              <a:buFont typeface="Wingdings" pitchFamily="2" charset="2"/>
              <a:buNone/>
              <a:defRPr/>
            </a:pPr>
            <a:r>
              <a:rPr lang="hr-HR" sz="2000" b="1" dirty="0">
                <a:latin typeface="Arial" charset="0"/>
              </a:rPr>
              <a:t>     b/ Geopolitika države,</a:t>
            </a:r>
          </a:p>
          <a:p>
            <a:pPr eaLnBrk="1" hangingPunct="1">
              <a:lnSpc>
                <a:spcPct val="80000"/>
              </a:lnSpc>
              <a:buFont typeface="Wingdings" pitchFamily="2" charset="2"/>
              <a:buNone/>
              <a:defRPr/>
            </a:pPr>
            <a:r>
              <a:rPr lang="hr-HR" sz="2000" b="1" dirty="0">
                <a:latin typeface="Arial" charset="0"/>
              </a:rPr>
              <a:t>     c/ Ranije iskustvo sa prir. katastrofama,</a:t>
            </a:r>
          </a:p>
          <a:p>
            <a:pPr eaLnBrk="1" hangingPunct="1">
              <a:lnSpc>
                <a:spcPct val="80000"/>
              </a:lnSpc>
              <a:buFont typeface="Wingdings" pitchFamily="2" charset="2"/>
              <a:buNone/>
              <a:defRPr/>
            </a:pPr>
            <a:r>
              <a:rPr lang="hr-HR" sz="2000" b="1" dirty="0">
                <a:latin typeface="Arial" charset="0"/>
              </a:rPr>
              <a:t>     d/ Ranija iskustva iz ratova,</a:t>
            </a:r>
          </a:p>
          <a:p>
            <a:pPr eaLnBrk="1" hangingPunct="1">
              <a:lnSpc>
                <a:spcPct val="80000"/>
              </a:lnSpc>
              <a:buFont typeface="Wingdings" pitchFamily="2" charset="2"/>
              <a:buNone/>
              <a:defRPr/>
            </a:pPr>
            <a:r>
              <a:rPr lang="hr-HR" sz="2000" b="1" dirty="0">
                <a:latin typeface="Arial" charset="0"/>
              </a:rPr>
              <a:t>     e/ Unutarnjja politika,</a:t>
            </a:r>
          </a:p>
          <a:p>
            <a:pPr eaLnBrk="1" hangingPunct="1">
              <a:lnSpc>
                <a:spcPct val="80000"/>
              </a:lnSpc>
              <a:buFont typeface="Wingdings" pitchFamily="2" charset="2"/>
              <a:buNone/>
              <a:defRPr/>
            </a:pPr>
            <a:r>
              <a:rPr lang="hr-HR" sz="2000" b="1" dirty="0">
                <a:latin typeface="Arial" charset="0"/>
              </a:rPr>
              <a:t>     f/ Nuklearno oružje</a:t>
            </a:r>
            <a:r>
              <a:rPr lang="hr-HR" sz="2000" dirty="0">
                <a:latin typeface="Arial" charset="0"/>
              </a:rPr>
              <a:t> (da li ga ima ili je podržava saveznica koja ga ima).</a:t>
            </a:r>
          </a:p>
          <a:p>
            <a:pPr eaLnBrk="1" hangingPunct="1">
              <a:lnSpc>
                <a:spcPct val="80000"/>
              </a:lnSpc>
              <a:buFont typeface="Wingdings" pitchFamily="2" charset="2"/>
              <a:buNone/>
              <a:defRPr/>
            </a:pPr>
            <a:r>
              <a:rPr lang="hr-HR" sz="2000" dirty="0">
                <a:latin typeface="Arial" charset="0"/>
              </a:rPr>
              <a:t>      I drugi faktori mogu uticati na Vladu da usmjeri pažnju u izboru obrazloženja za CO.</a:t>
            </a:r>
          </a:p>
          <a:p>
            <a:pPr eaLnBrk="1" hangingPunct="1">
              <a:lnSpc>
                <a:spcPct val="80000"/>
              </a:lnSpc>
              <a:buFont typeface="Wingdings" pitchFamily="2" charset="2"/>
              <a:buNone/>
              <a:defRPr/>
            </a:pPr>
            <a:r>
              <a:rPr lang="hr-HR" sz="2000" dirty="0">
                <a:latin typeface="Arial" charset="0"/>
              </a:rPr>
              <a:t>      </a:t>
            </a:r>
            <a:r>
              <a:rPr lang="hr-HR" sz="2000" b="1" dirty="0">
                <a:latin typeface="Arial" charset="0"/>
              </a:rPr>
              <a:t>Opravdanja ili obrazloženja</a:t>
            </a:r>
            <a:r>
              <a:rPr lang="hr-HR" sz="2000" dirty="0">
                <a:latin typeface="Arial" charset="0"/>
              </a:rPr>
              <a:t> za CO su:</a:t>
            </a: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a/ Humanitarno osiguranje,</a:t>
            </a:r>
          </a:p>
          <a:p>
            <a:pPr eaLnBrk="1" hangingPunct="1">
              <a:lnSpc>
                <a:spcPct val="80000"/>
              </a:lnSpc>
              <a:buFont typeface="Wingdings" pitchFamily="2" charset="2"/>
              <a:buNone/>
              <a:defRPr/>
            </a:pPr>
            <a:r>
              <a:rPr lang="hr-HR" sz="2000" b="1" dirty="0">
                <a:latin typeface="Arial" charset="0"/>
              </a:rPr>
              <a:t>      b/ Odvraćanje,</a:t>
            </a:r>
          </a:p>
          <a:p>
            <a:pPr eaLnBrk="1" hangingPunct="1">
              <a:lnSpc>
                <a:spcPct val="80000"/>
              </a:lnSpc>
              <a:buFont typeface="Wingdings" pitchFamily="2" charset="2"/>
              <a:buNone/>
              <a:defRPr/>
            </a:pPr>
            <a:r>
              <a:rPr lang="hr-HR" sz="2000" b="1" dirty="0">
                <a:latin typeface="Arial" charset="0"/>
              </a:rPr>
              <a:t>      c/ Kontroliranje krize,</a:t>
            </a:r>
          </a:p>
          <a:p>
            <a:pPr eaLnBrk="1" hangingPunct="1">
              <a:lnSpc>
                <a:spcPct val="80000"/>
              </a:lnSpc>
              <a:buFont typeface="Wingdings" pitchFamily="2" charset="2"/>
              <a:buNone/>
              <a:defRPr/>
            </a:pPr>
            <a:r>
              <a:rPr lang="hr-HR" sz="2000" b="1" dirty="0">
                <a:latin typeface="Arial" charset="0"/>
              </a:rPr>
              <a:t>      d/ Opstanak države.</a:t>
            </a:r>
            <a:endParaRPr lang="hr-HR" sz="2000" dirty="0">
              <a:latin typeface="Arial" charset="0"/>
            </a:endParaRPr>
          </a:p>
          <a:p>
            <a:pPr eaLnBrk="1" hangingPunct="1">
              <a:lnSpc>
                <a:spcPct val="80000"/>
              </a:lnSpc>
              <a:defRPr/>
            </a:pPr>
            <a:r>
              <a:rPr lang="hr-HR" sz="2000" dirty="0">
                <a:latin typeface="Arial" charset="0"/>
              </a:rPr>
              <a:t>Ova obrazloženja prvo su primijenjena u SAD, Švicarskoj, V.Britaniji i Sovjetskom Savezu.</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noRot="1" noChangeArrowheads="1"/>
          </p:cNvSpPr>
          <p:nvPr>
            <p:ph type="title"/>
          </p:nvPr>
        </p:nvSpPr>
        <p:spPr>
          <a:xfrm>
            <a:off x="457200" y="274638"/>
            <a:ext cx="8229600" cy="993775"/>
          </a:xfrm>
        </p:spPr>
        <p:txBody>
          <a:bodyPr/>
          <a:lstStyle/>
          <a:p>
            <a:pPr eaLnBrk="1" hangingPunct="1">
              <a:defRPr/>
            </a:pPr>
            <a:r>
              <a:rPr lang="hr-HR" sz="1400">
                <a:latin typeface="Arial" charset="0"/>
              </a:rPr>
              <a:t>                                                                                                                                                    ZIS:t-1/8</a:t>
            </a:r>
            <a:br>
              <a:rPr lang="hr-HR" sz="1400">
                <a:latin typeface="Arial" charset="0"/>
              </a:rPr>
            </a:br>
            <a:r>
              <a:rPr lang="en-US" sz="3200">
                <a:latin typeface="Arial" charset="0"/>
              </a:rPr>
              <a:t>TEHNIČKO-TEHNOLOŠKI RAZVOJ</a:t>
            </a:r>
          </a:p>
        </p:txBody>
      </p:sp>
      <p:sp>
        <p:nvSpPr>
          <p:cNvPr id="448515" name="Rectangle 3"/>
          <p:cNvSpPr>
            <a:spLocks noGrp="1" noChangeArrowheads="1"/>
          </p:cNvSpPr>
          <p:nvPr>
            <p:ph type="body" idx="1"/>
          </p:nvPr>
        </p:nvSpPr>
        <p:spPr>
          <a:xfrm>
            <a:off x="179388" y="1125538"/>
            <a:ext cx="8713787" cy="5732462"/>
          </a:xfrm>
        </p:spPr>
        <p:txBody>
          <a:bodyPr/>
          <a:lstStyle/>
          <a:p>
            <a:pPr eaLnBrk="1" hangingPunct="1">
              <a:lnSpc>
                <a:spcPct val="80000"/>
              </a:lnSpc>
              <a:buFont typeface="Wingdings" pitchFamily="2" charset="2"/>
              <a:buNone/>
              <a:defRPr/>
            </a:pPr>
            <a:r>
              <a:rPr lang="hr-HR" sz="2400">
                <a:latin typeface="Arial" charset="0"/>
              </a:rPr>
              <a:t>Tehničko-tehnološki razvoj omogućio je opći progres, ali kada se zloupotrijebi ili izmakne kontroli pretvara se u svoju suprotnost donoseći degradaciju čovjeka i njegove životne sredine.</a:t>
            </a:r>
            <a:endParaRPr lang="hr-HR" sz="2400" b="1">
              <a:latin typeface="Arial" charset="0"/>
            </a:endParaRPr>
          </a:p>
          <a:p>
            <a:pPr eaLnBrk="1" hangingPunct="1">
              <a:lnSpc>
                <a:spcPct val="80000"/>
              </a:lnSpc>
              <a:buFont typeface="Wingdings" pitchFamily="2" charset="2"/>
              <a:buNone/>
              <a:defRPr/>
            </a:pPr>
            <a:r>
              <a:rPr lang="hr-HR" sz="2400" b="1">
                <a:latin typeface="Arial" charset="0"/>
              </a:rPr>
              <a:t>Akcidenti</a:t>
            </a:r>
            <a:r>
              <a:rPr lang="hr-HR" sz="2400">
                <a:latin typeface="Arial" charset="0"/>
              </a:rPr>
              <a:t> u tehničko-tehnološki procesu vrlo su česti: havaraije u hemijskoj industriji, nuklearnim i termoelektranama, rudnicima sa podzemnom eksploatacijom, visokim branama na hidroakumulacijama.</a:t>
            </a:r>
          </a:p>
          <a:p>
            <a:pPr eaLnBrk="1" hangingPunct="1">
              <a:lnSpc>
                <a:spcPct val="80000"/>
              </a:lnSpc>
              <a:buFont typeface="Wingdings" pitchFamily="2" charset="2"/>
              <a:buNone/>
              <a:defRPr/>
            </a:pPr>
            <a:r>
              <a:rPr lang="hr-HR" sz="2400">
                <a:latin typeface="Arial" charset="0"/>
              </a:rPr>
              <a:t>Između </a:t>
            </a:r>
            <a:r>
              <a:rPr lang="hr-HR" sz="2400" b="1">
                <a:latin typeface="Arial" charset="0"/>
              </a:rPr>
              <a:t>akcidenta i diverzantsko-terorističke</a:t>
            </a:r>
            <a:r>
              <a:rPr lang="hr-HR" sz="2400">
                <a:latin typeface="Arial" charset="0"/>
              </a:rPr>
              <a:t>  aktivnosti teško se utvrđuje pravi uzrok nesreće u tehničko- tehnološkom procesu (NE Černobil 1986.g. ili Rudnik Dobrnja 1990.god.)</a:t>
            </a:r>
          </a:p>
          <a:p>
            <a:pPr eaLnBrk="1" hangingPunct="1">
              <a:lnSpc>
                <a:spcPct val="80000"/>
              </a:lnSpc>
              <a:buFont typeface="Wingdings" pitchFamily="2" charset="2"/>
              <a:buNone/>
              <a:defRPr/>
            </a:pPr>
            <a:r>
              <a:rPr lang="hr-HR" sz="2400">
                <a:latin typeface="Arial" charset="0"/>
              </a:rPr>
              <a:t>Općim progresom nisu podjednako zahvaćeni svi regioni svijeta, čak su se jedni razvijali na račun drugih. Štetne posljedice  više osjećaju nerazvijeni dijelovi: tamo su „prljave“ tehnologije, tamo je svijest i mogućnosti ZiS na nižem nivou.</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Rot="1" noChangeArrowheads="1"/>
          </p:cNvSpPr>
          <p:nvPr>
            <p:ph type="title"/>
          </p:nvPr>
        </p:nvSpPr>
        <p:spPr/>
        <p:txBody>
          <a:bodyPr/>
          <a:lstStyle/>
          <a:p>
            <a:pPr eaLnBrk="1" hangingPunct="1">
              <a:defRPr/>
            </a:pPr>
            <a:r>
              <a:rPr lang="hr-HR" sz="1200">
                <a:latin typeface="Arial" charset="0"/>
              </a:rPr>
              <a:t>                                                                                                                                                                           </a:t>
            </a:r>
            <a:r>
              <a:rPr lang="hr-HR" sz="1400">
                <a:latin typeface="Arial" charset="0"/>
              </a:rPr>
              <a:t>ZIS:t-1/9</a:t>
            </a:r>
            <a:br>
              <a:rPr lang="hr-HR" sz="1400">
                <a:latin typeface="Arial" charset="0"/>
              </a:rPr>
            </a:br>
            <a:r>
              <a:rPr lang="en-GB" sz="3200">
                <a:latin typeface="Arial" charset="0"/>
              </a:rPr>
              <a:t>MEĐUNARODNO-PRAVNI ASPEKTI    </a:t>
            </a:r>
            <a:br>
              <a:rPr lang="en-GB" sz="3200">
                <a:latin typeface="Arial" charset="0"/>
              </a:rPr>
            </a:br>
            <a:r>
              <a:rPr lang="en-GB" sz="3200">
                <a:latin typeface="Arial" charset="0"/>
              </a:rPr>
              <a:t>  Z A Š T I T E  I  S P A Š A V A N J A</a:t>
            </a:r>
            <a:endParaRPr lang="en-US" sz="3200">
              <a:latin typeface="Arial" charset="0"/>
            </a:endParaRPr>
          </a:p>
        </p:txBody>
      </p:sp>
      <p:sp>
        <p:nvSpPr>
          <p:cNvPr id="449539" name="Rectangle 3"/>
          <p:cNvSpPr>
            <a:spLocks noGrp="1" noChangeArrowheads="1"/>
          </p:cNvSpPr>
          <p:nvPr>
            <p:ph type="body" idx="1"/>
          </p:nvPr>
        </p:nvSpPr>
        <p:spPr>
          <a:xfrm>
            <a:off x="179388" y="1484313"/>
            <a:ext cx="8713787" cy="5373687"/>
          </a:xfrm>
        </p:spPr>
        <p:txBody>
          <a:bodyPr/>
          <a:lstStyle/>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-Nova etapa historijskog razvoja:</a:t>
            </a:r>
            <a:endParaRPr lang="hr-HR" sz="2000">
              <a:latin typeface="Arial" charset="0"/>
            </a:endParaRPr>
          </a:p>
          <a:p>
            <a:pPr eaLnBrk="1" hangingPunct="1">
              <a:lnSpc>
                <a:spcPct val="80000"/>
              </a:lnSpc>
              <a:buFont typeface="Wingdings" pitchFamily="2" charset="2"/>
              <a:buNone/>
              <a:defRPr/>
            </a:pPr>
            <a:r>
              <a:rPr lang="hr-HR" sz="2000">
                <a:latin typeface="Arial" charset="0"/>
              </a:rPr>
              <a:t>Ishodišta razvoja CO nalazimo u programu MKCK u Ženevi 1883.godine. Tu je donesen </a:t>
            </a:r>
            <a:r>
              <a:rPr lang="hr-HR" sz="2000" b="1">
                <a:latin typeface="Arial" charset="0"/>
              </a:rPr>
              <a:t>Haški pravilnik</a:t>
            </a:r>
            <a:r>
              <a:rPr lang="hr-HR" sz="2000">
                <a:latin typeface="Arial" charset="0"/>
              </a:rPr>
              <a:t> 1907.godine.</a:t>
            </a:r>
          </a:p>
          <a:p>
            <a:pPr eaLnBrk="1" hangingPunct="1">
              <a:lnSpc>
                <a:spcPct val="80000"/>
              </a:lnSpc>
              <a:buFont typeface="Wingdings" pitchFamily="2" charset="2"/>
              <a:buNone/>
              <a:defRPr/>
            </a:pPr>
            <a:r>
              <a:rPr lang="hr-HR" sz="2000">
                <a:latin typeface="Arial" charset="0"/>
              </a:rPr>
              <a:t>-Rat je prvi put osuđen 28.4.1919.godine, Paktom Društva naroda i Brian - Kelogovim paktom (Pariškim ugovorom) 1928. godine.</a:t>
            </a:r>
            <a:endParaRPr lang="hr-HR" sz="2000" b="1">
              <a:latin typeface="Arial" charset="0"/>
            </a:endParaRPr>
          </a:p>
          <a:p>
            <a:pPr eaLnBrk="1" hangingPunct="1">
              <a:lnSpc>
                <a:spcPct val="80000"/>
              </a:lnSpc>
              <a:buFont typeface="Wingdings" pitchFamily="2" charset="2"/>
              <a:buNone/>
              <a:defRPr/>
            </a:pPr>
            <a:r>
              <a:rPr lang="hr-HR" sz="2000" b="1">
                <a:latin typeface="Arial" charset="0"/>
              </a:rPr>
              <a:t>              Šta je Društvo naroda?</a:t>
            </a:r>
            <a:endParaRPr lang="hr-HR" sz="2000">
              <a:latin typeface="Arial" charset="0"/>
            </a:endParaRPr>
          </a:p>
          <a:p>
            <a:pPr eaLnBrk="1" hangingPunct="1">
              <a:lnSpc>
                <a:spcPct val="80000"/>
              </a:lnSpc>
              <a:buFont typeface="Wingdings" pitchFamily="2" charset="2"/>
              <a:buNone/>
              <a:defRPr/>
            </a:pPr>
            <a:r>
              <a:rPr lang="hr-HR" sz="2000">
                <a:latin typeface="Arial" charset="0"/>
              </a:rPr>
              <a:t>Preteča OUN, organizacije država za mir u svijetu i rješavanje međudržavnih sporova na miran način.</a:t>
            </a:r>
          </a:p>
          <a:p>
            <a:pPr eaLnBrk="1" hangingPunct="1">
              <a:lnSpc>
                <a:spcPct val="80000"/>
              </a:lnSpc>
              <a:buFont typeface="Wingdings" pitchFamily="2" charset="2"/>
              <a:buNone/>
              <a:defRPr/>
            </a:pPr>
            <a:r>
              <a:rPr lang="hr-HR" sz="2000">
                <a:latin typeface="Arial" charset="0"/>
              </a:rPr>
              <a:t>Osnivač su države pobjednice iz Prvog svjetskog rata.</a:t>
            </a:r>
            <a:endParaRPr lang="hr-HR" sz="2000" b="1">
              <a:latin typeface="Arial" charset="0"/>
            </a:endParaRPr>
          </a:p>
          <a:p>
            <a:pPr eaLnBrk="1" hangingPunct="1">
              <a:lnSpc>
                <a:spcPct val="80000"/>
              </a:lnSpc>
              <a:buFont typeface="Wingdings" pitchFamily="2" charset="2"/>
              <a:buNone/>
              <a:defRPr/>
            </a:pPr>
            <a:r>
              <a:rPr lang="hr-HR" sz="2000" b="1">
                <a:latin typeface="Arial" charset="0"/>
              </a:rPr>
              <a:t>              Donešena akta su:</a:t>
            </a:r>
            <a:endParaRPr lang="hr-HR" sz="2000">
              <a:latin typeface="Arial" charset="0"/>
            </a:endParaRPr>
          </a:p>
          <a:p>
            <a:pPr eaLnBrk="1" hangingPunct="1">
              <a:lnSpc>
                <a:spcPct val="80000"/>
              </a:lnSpc>
              <a:buFont typeface="Wingdings" pitchFamily="2" charset="2"/>
              <a:buNone/>
              <a:defRPr/>
            </a:pPr>
            <a:r>
              <a:rPr lang="hr-HR" sz="2000">
                <a:latin typeface="Arial" charset="0"/>
              </a:rPr>
              <a:t>-Ženevski protokol iz 1925.g. o zabrani upotrebe hemijskih i bakterioloških sredstava,</a:t>
            </a:r>
          </a:p>
          <a:p>
            <a:pPr eaLnBrk="1" hangingPunct="1">
              <a:lnSpc>
                <a:spcPct val="80000"/>
              </a:lnSpc>
              <a:buFont typeface="Wingdings" pitchFamily="2" charset="2"/>
              <a:buNone/>
              <a:defRPr/>
            </a:pPr>
            <a:r>
              <a:rPr lang="hr-HR" sz="2000">
                <a:latin typeface="Arial" charset="0"/>
              </a:rPr>
              <a:t>-Konvencije o ranjenicima, bolesnicima i ratnim zarobljenicima  iz 1929. godine;</a:t>
            </a:r>
          </a:p>
          <a:p>
            <a:pPr eaLnBrk="1" hangingPunct="1">
              <a:lnSpc>
                <a:spcPct val="80000"/>
              </a:lnSpc>
              <a:buFont typeface="Wingdings" pitchFamily="2" charset="2"/>
              <a:buNone/>
              <a:defRPr/>
            </a:pPr>
            <a:r>
              <a:rPr lang="hr-HR" sz="2000">
                <a:latin typeface="Arial" charset="0"/>
              </a:rPr>
              <a:t>-Rezolucije o zabrani bombardovanja civilnog stanovništva</a:t>
            </a:r>
          </a:p>
          <a:p>
            <a:pPr eaLnBrk="1" hangingPunct="1">
              <a:lnSpc>
                <a:spcPct val="80000"/>
              </a:lnSpc>
              <a:buFont typeface="Wingdings" pitchFamily="2" charset="2"/>
              <a:buNone/>
              <a:defRPr/>
            </a:pPr>
            <a:r>
              <a:rPr lang="hr-HR" sz="2000">
                <a:latin typeface="Arial" charset="0"/>
              </a:rPr>
              <a:t>Nasljednik Društva naroda je OUN u čijoj Deklaraciji o zabrani rata stoji da je </a:t>
            </a:r>
            <a:r>
              <a:rPr lang="hr-HR" sz="2000" b="1">
                <a:latin typeface="Arial" charset="0"/>
              </a:rPr>
              <a:t>agresija nezakonita i da predstavlja rat protiv čovječanstva.</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četvrti nastavak ZIS:t-1/9</a:t>
            </a:r>
            <a:endParaRPr lang="en-US" sz="1400">
              <a:latin typeface="Arial" charset="0"/>
            </a:endParaRPr>
          </a:p>
        </p:txBody>
      </p:sp>
      <p:sp>
        <p:nvSpPr>
          <p:cNvPr id="453635" name="Rectangle 3"/>
          <p:cNvSpPr>
            <a:spLocks noGrp="1" noChangeArrowheads="1"/>
          </p:cNvSpPr>
          <p:nvPr>
            <p:ph type="body" idx="1"/>
          </p:nvPr>
        </p:nvSpPr>
        <p:spPr>
          <a:xfrm>
            <a:off x="250825" y="692150"/>
            <a:ext cx="8642350" cy="6165850"/>
          </a:xfrm>
        </p:spPr>
        <p:txBody>
          <a:bodyPr/>
          <a:lstStyle/>
          <a:p>
            <a:pPr algn="ctr" eaLnBrk="1" hangingPunct="1">
              <a:lnSpc>
                <a:spcPct val="90000"/>
              </a:lnSpc>
              <a:buFont typeface="Wingdings" pitchFamily="2" charset="2"/>
              <a:buNone/>
              <a:defRPr/>
            </a:pPr>
            <a:r>
              <a:rPr lang="hr-HR" sz="2400" b="1" dirty="0">
                <a:latin typeface="Arial" charset="0"/>
              </a:rPr>
              <a:t>DOPUNSKI PROTOKOL 10.06.1977. godine</a:t>
            </a:r>
          </a:p>
          <a:p>
            <a:pPr algn="ctr" eaLnBrk="1" hangingPunct="1">
              <a:lnSpc>
                <a:spcPct val="90000"/>
              </a:lnSpc>
              <a:buFont typeface="Wingdings" pitchFamily="2" charset="2"/>
              <a:buNone/>
              <a:defRPr/>
            </a:pPr>
            <a:endParaRPr lang="hr-HR" sz="2400" dirty="0">
              <a:latin typeface="Arial" charset="0"/>
            </a:endParaRPr>
          </a:p>
          <a:p>
            <a:pPr eaLnBrk="1" hangingPunct="1">
              <a:lnSpc>
                <a:spcPct val="90000"/>
              </a:lnSpc>
              <a:buFont typeface="Wingdings" pitchFamily="2" charset="2"/>
              <a:buNone/>
              <a:defRPr/>
            </a:pPr>
            <a:r>
              <a:rPr lang="hr-HR" sz="2400" dirty="0">
                <a:latin typeface="Arial" charset="0"/>
              </a:rPr>
              <a:t>- definirana je CZ, organizacija, ciljevi i zadaci;</a:t>
            </a:r>
          </a:p>
          <a:p>
            <a:pPr eaLnBrk="1" hangingPunct="1">
              <a:lnSpc>
                <a:spcPct val="90000"/>
              </a:lnSpc>
              <a:buFont typeface="Wingdings" pitchFamily="2" charset="2"/>
              <a:buNone/>
              <a:defRPr/>
            </a:pPr>
            <a:r>
              <a:rPr lang="hr-HR" sz="2400" dirty="0">
                <a:latin typeface="Arial" charset="0"/>
              </a:rPr>
              <a:t>- utvrđen međunarodni znak CZ (ravostrani trougao plave boje na narandžastoj podlozi);</a:t>
            </a:r>
          </a:p>
          <a:p>
            <a:pPr eaLnBrk="1" hangingPunct="1">
              <a:lnSpc>
                <a:spcPct val="90000"/>
              </a:lnSpc>
              <a:buFont typeface="Wingdings" pitchFamily="2" charset="2"/>
              <a:buNone/>
              <a:defRPr/>
            </a:pPr>
            <a:r>
              <a:rPr lang="hr-HR" sz="2400" dirty="0">
                <a:latin typeface="Arial" charset="0"/>
              </a:rPr>
              <a:t>- utvrđen status osoba, objekata i transportnih sredstava koja nose znak CZ;</a:t>
            </a:r>
          </a:p>
          <a:p>
            <a:pPr eaLnBrk="1" hangingPunct="1">
              <a:lnSpc>
                <a:spcPct val="90000"/>
              </a:lnSpc>
              <a:buFont typeface="Wingdings" pitchFamily="2" charset="2"/>
              <a:buNone/>
              <a:defRPr/>
            </a:pPr>
            <a:r>
              <a:rPr lang="hr-HR" sz="2400" dirty="0">
                <a:latin typeface="Arial" charset="0"/>
              </a:rPr>
              <a:t>- utvrđen status CZ na privremeno zaposjednutoj (okupiranoj) teritoriji;</a:t>
            </a:r>
          </a:p>
          <a:p>
            <a:pPr eaLnBrk="1" hangingPunct="1">
              <a:lnSpc>
                <a:spcPct val="90000"/>
              </a:lnSpc>
              <a:buFont typeface="Wingdings" pitchFamily="2" charset="2"/>
              <a:buNone/>
              <a:defRPr/>
            </a:pPr>
            <a:r>
              <a:rPr lang="hr-HR" sz="2400" dirty="0">
                <a:latin typeface="Arial" charset="0"/>
              </a:rPr>
              <a:t>- utvrđen status neutralnih i drugih država koje pružaju pomoć CZ država koje su u sukobu;</a:t>
            </a:r>
          </a:p>
          <a:p>
            <a:pPr eaLnBrk="1" hangingPunct="1">
              <a:lnSpc>
                <a:spcPct val="90000"/>
              </a:lnSpc>
              <a:buFont typeface="Wingdings" pitchFamily="2" charset="2"/>
              <a:buNone/>
              <a:defRPr/>
            </a:pPr>
            <a:r>
              <a:rPr lang="hr-HR" sz="2400" dirty="0">
                <a:latin typeface="Arial" charset="0"/>
              </a:rPr>
              <a:t>- utvrđen način prestanka statusa pripadnika CZ, objekata i transportnih sredstava, koja mijenjaju namjenu;</a:t>
            </a:r>
          </a:p>
          <a:p>
            <a:pPr eaLnBrk="1" hangingPunct="1">
              <a:lnSpc>
                <a:spcPct val="90000"/>
              </a:lnSpc>
              <a:buFont typeface="Wingdings" pitchFamily="2" charset="2"/>
              <a:buNone/>
              <a:defRPr/>
            </a:pPr>
            <a:r>
              <a:rPr lang="hr-HR" sz="2400" dirty="0">
                <a:latin typeface="Arial" charset="0"/>
              </a:rPr>
              <a:t>- utvrđen način zaštite vojnih jedinica i drugih snaga koje su pridodate CZ, dok obavljaju zadatke zaštite i (spašavanja) snabdijevanja.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Rot="1" noChangeArrowheads="1"/>
          </p:cNvSpPr>
          <p:nvPr>
            <p:ph type="title"/>
          </p:nvPr>
        </p:nvSpPr>
        <p:spPr/>
        <p:txBody>
          <a:bodyPr/>
          <a:lstStyle/>
          <a:p>
            <a:pPr algn="l" eaLnBrk="1" hangingPunct="1">
              <a:defRPr/>
            </a:pPr>
            <a:r>
              <a:rPr lang="hr-HR" sz="3200" dirty="0">
                <a:latin typeface="Arial" charset="0"/>
              </a:rPr>
              <a:t>                    </a:t>
            </a:r>
            <a:r>
              <a:rPr lang="en-GB" sz="3200" dirty="0">
                <a:latin typeface="Arial" charset="0"/>
              </a:rPr>
              <a:t>SADRŽAJ MODULA          </a:t>
            </a:r>
            <a:r>
              <a:rPr lang="hr-HR" sz="1400" dirty="0">
                <a:latin typeface="Arial" charset="0"/>
              </a:rPr>
              <a:t>   </a:t>
            </a:r>
            <a:r>
              <a:rPr lang="en-GB" sz="1400" dirty="0">
                <a:latin typeface="Arial" charset="0"/>
              </a:rPr>
              <a:t>ZiS:t-1/2</a:t>
            </a:r>
            <a:endParaRPr lang="en-US" sz="1400" dirty="0">
              <a:latin typeface="Arial" charset="0"/>
            </a:endParaRPr>
          </a:p>
        </p:txBody>
      </p:sp>
      <p:sp>
        <p:nvSpPr>
          <p:cNvPr id="442371" name="Rectangle 3"/>
          <p:cNvSpPr>
            <a:spLocks noGrp="1" noChangeArrowheads="1"/>
          </p:cNvSpPr>
          <p:nvPr>
            <p:ph type="body" idx="1"/>
          </p:nvPr>
        </p:nvSpPr>
        <p:spPr>
          <a:xfrm>
            <a:off x="250825" y="1125538"/>
            <a:ext cx="8713788" cy="5732462"/>
          </a:xfrm>
        </p:spPr>
        <p:txBody>
          <a:bodyPr/>
          <a:lstStyle/>
          <a:p>
            <a:pPr eaLnBrk="1" hangingPunct="1">
              <a:lnSpc>
                <a:spcPct val="80000"/>
              </a:lnSpc>
              <a:buFont typeface="Wingdings" pitchFamily="2" charset="2"/>
              <a:buNone/>
              <a:defRPr/>
            </a:pPr>
            <a:r>
              <a:rPr lang="hr-HR" sz="2400" dirty="0">
                <a:latin typeface="Arial" charset="0"/>
              </a:rPr>
              <a:t>1. Teorijski i međunarodno-pravni aspekti ZiS,</a:t>
            </a:r>
          </a:p>
          <a:p>
            <a:pPr eaLnBrk="1" hangingPunct="1">
              <a:lnSpc>
                <a:spcPct val="80000"/>
              </a:lnSpc>
              <a:buFont typeface="Wingdings" pitchFamily="2" charset="2"/>
              <a:buNone/>
              <a:defRPr/>
            </a:pPr>
            <a:r>
              <a:rPr lang="hr-HR" sz="2400" dirty="0">
                <a:latin typeface="Arial" charset="0"/>
              </a:rPr>
              <a:t>2. Izvori i vrste ugrožavanja ljudi i materijalnih dobara u društvu,</a:t>
            </a:r>
          </a:p>
          <a:p>
            <a:pPr eaLnBrk="1" hangingPunct="1">
              <a:lnSpc>
                <a:spcPct val="80000"/>
              </a:lnSpc>
              <a:buFont typeface="Wingdings" pitchFamily="2" charset="2"/>
              <a:buNone/>
              <a:defRPr/>
            </a:pPr>
            <a:r>
              <a:rPr lang="hr-HR" sz="2400" dirty="0">
                <a:latin typeface="Arial" charset="0"/>
              </a:rPr>
              <a:t>3. Mogućnosti nacionalnih sistema sigurnosti da preveniraju, ublaže i otklone posljedice prirodnih i drugih nesreća (vladin i nevladin sektor),</a:t>
            </a:r>
          </a:p>
          <a:p>
            <a:pPr eaLnBrk="1" hangingPunct="1">
              <a:lnSpc>
                <a:spcPct val="80000"/>
              </a:lnSpc>
              <a:buFont typeface="Wingdings" pitchFamily="2" charset="2"/>
              <a:buNone/>
              <a:defRPr/>
            </a:pPr>
            <a:r>
              <a:rPr lang="hr-HR" sz="2400" dirty="0">
                <a:latin typeface="Arial" charset="0"/>
              </a:rPr>
              <a:t>4. Organizacija ZiS u nacionalnim sistemima sigurnosti (pozicija CO-CZ),</a:t>
            </a:r>
          </a:p>
          <a:p>
            <a:pPr eaLnBrk="1" hangingPunct="1">
              <a:lnSpc>
                <a:spcPct val="80000"/>
              </a:lnSpc>
              <a:buFont typeface="Wingdings" pitchFamily="2" charset="2"/>
              <a:buNone/>
              <a:defRPr/>
            </a:pPr>
            <a:r>
              <a:rPr lang="hr-HR" sz="2400" dirty="0">
                <a:latin typeface="Arial" charset="0"/>
              </a:rPr>
              <a:t>5. Organizacija ZiS u BiH (CO-CZ),snage i subjekti sistema,</a:t>
            </a:r>
          </a:p>
          <a:p>
            <a:pPr eaLnBrk="1" hangingPunct="1">
              <a:lnSpc>
                <a:spcPct val="80000"/>
              </a:lnSpc>
              <a:buFont typeface="Wingdings" pitchFamily="2" charset="2"/>
              <a:buNone/>
              <a:defRPr/>
            </a:pPr>
            <a:r>
              <a:rPr lang="hr-HR" sz="2400" dirty="0">
                <a:latin typeface="Arial" charset="0"/>
              </a:rPr>
              <a:t>6. Upravljanje i rukovođenje sistemom ZiS,</a:t>
            </a:r>
          </a:p>
          <a:p>
            <a:pPr eaLnBrk="1" hangingPunct="1">
              <a:lnSpc>
                <a:spcPct val="80000"/>
              </a:lnSpc>
              <a:buFont typeface="Wingdings" pitchFamily="2" charset="2"/>
              <a:buNone/>
              <a:defRPr/>
            </a:pPr>
            <a:r>
              <a:rPr lang="hr-HR" sz="2400" dirty="0">
                <a:latin typeface="Arial" charset="0"/>
              </a:rPr>
              <a:t>7. Procjenjivanje, planiranje i programiranje po fazama prevencije, ublažavanja i asanacije,</a:t>
            </a:r>
          </a:p>
          <a:p>
            <a:pPr eaLnBrk="1" hangingPunct="1">
              <a:lnSpc>
                <a:spcPct val="80000"/>
              </a:lnSpc>
              <a:buFont typeface="Wingdings" pitchFamily="2" charset="2"/>
              <a:buNone/>
              <a:defRPr/>
            </a:pPr>
            <a:r>
              <a:rPr lang="hr-HR" sz="2400" dirty="0">
                <a:latin typeface="Arial" charset="0"/>
              </a:rPr>
              <a:t>8. Civilno-vojna saradnja, pomoć UN, NATO i regionalnih organizacija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ZIS:t-1/10</a:t>
            </a:r>
            <a:endParaRPr lang="en-US" sz="1400">
              <a:latin typeface="Arial" charset="0"/>
            </a:endParaRPr>
          </a:p>
        </p:txBody>
      </p:sp>
      <p:sp>
        <p:nvSpPr>
          <p:cNvPr id="455683" name="Rectangle 3"/>
          <p:cNvSpPr>
            <a:spLocks noGrp="1" noChangeArrowheads="1"/>
          </p:cNvSpPr>
          <p:nvPr>
            <p:ph type="body" idx="1"/>
          </p:nvPr>
        </p:nvSpPr>
        <p:spPr>
          <a:xfrm>
            <a:off x="250825" y="620713"/>
            <a:ext cx="8569325" cy="6237287"/>
          </a:xfrm>
        </p:spPr>
        <p:txBody>
          <a:bodyPr/>
          <a:lstStyle/>
          <a:p>
            <a:pPr algn="ctr" eaLnBrk="1" hangingPunct="1">
              <a:lnSpc>
                <a:spcPct val="80000"/>
              </a:lnSpc>
              <a:buFont typeface="Wingdings" pitchFamily="2" charset="2"/>
              <a:buNone/>
              <a:defRPr/>
            </a:pPr>
            <a:r>
              <a:rPr lang="hr-HR" sz="2000" b="1" dirty="0">
                <a:latin typeface="Arial" charset="0"/>
              </a:rPr>
              <a:t>PROFILIRANJE CIVILNE ODBRANE U CIVILNU ZAŠTITU - VODEĆU SNAGU SISTEMA ZAŠTITE i SPAŠAVANJA  </a:t>
            </a:r>
          </a:p>
          <a:p>
            <a:pPr eaLnBrk="1" hangingPunct="1">
              <a:lnSpc>
                <a:spcPct val="80000"/>
              </a:lnSpc>
              <a:buFont typeface="Wingdings" pitchFamily="2" charset="2"/>
              <a:buNone/>
              <a:defRPr/>
            </a:pP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Dileme o nazivu:</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NARODNA ODBRANA – </a:t>
            </a:r>
            <a:r>
              <a:rPr lang="hr-HR" sz="2000" dirty="0">
                <a:latin typeface="Arial" charset="0"/>
              </a:rPr>
              <a:t>termin u upotrebi</a:t>
            </a:r>
            <a:r>
              <a:rPr lang="hr-HR" sz="2000" b="1" dirty="0">
                <a:latin typeface="Arial" charset="0"/>
              </a:rPr>
              <a:t> </a:t>
            </a:r>
            <a:r>
              <a:rPr lang="hr-HR" sz="2000" dirty="0">
                <a:latin typeface="Arial" charset="0"/>
              </a:rPr>
              <a:t>u  XX st. uključuje</a:t>
            </a:r>
            <a:r>
              <a:rPr lang="hr-HR" sz="2000" b="1" dirty="0">
                <a:latin typeface="Arial" charset="0"/>
              </a:rPr>
              <a:t> CIVILNU ODBRANU.</a:t>
            </a:r>
          </a:p>
          <a:p>
            <a:pPr eaLnBrk="1" hangingPunct="1">
              <a:lnSpc>
                <a:spcPct val="80000"/>
              </a:lnSpc>
              <a:buFont typeface="Wingdings" pitchFamily="2" charset="2"/>
              <a:buNone/>
              <a:defRPr/>
            </a:pPr>
            <a:r>
              <a:rPr lang="hr-HR" sz="2000" b="1" dirty="0">
                <a:latin typeface="Arial" charset="0"/>
              </a:rPr>
              <a:t>ODBRANA DOMOVINE – </a:t>
            </a:r>
            <a:r>
              <a:rPr lang="hr-HR" sz="2000" dirty="0">
                <a:latin typeface="Arial" charset="0"/>
              </a:rPr>
              <a:t>termin koji se može naći u literaturi i praksi nekih država.</a:t>
            </a: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DOMOVINSKA STRAŽA </a:t>
            </a:r>
            <a:r>
              <a:rPr lang="hr-HR" sz="2000" dirty="0">
                <a:latin typeface="Arial" charset="0"/>
              </a:rPr>
              <a:t>– termin u upotrebi u  V.Britaniji u II svj.ratu.</a:t>
            </a: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ODBRANA CIVILA</a:t>
            </a:r>
            <a:r>
              <a:rPr lang="hr-HR" sz="2000" dirty="0">
                <a:latin typeface="Arial" charset="0"/>
              </a:rPr>
              <a:t>–termin u upotrebi u nekim državama 60-tih god.XX st.</a:t>
            </a: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CIVILNA ODBRANA</a:t>
            </a:r>
            <a:r>
              <a:rPr lang="hr-HR" sz="2000" dirty="0">
                <a:latin typeface="Arial" charset="0"/>
              </a:rPr>
              <a:t> – termin u upotrebi koji se masovno koristi nakon I  svjetskog rata u zapadno-europskim državama. Termin u upotrebi članica NATO od 1951.-1995. godine.</a:t>
            </a: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CIVILNA ZAŠTITA</a:t>
            </a:r>
            <a:r>
              <a:rPr lang="hr-HR" sz="2000" dirty="0">
                <a:latin typeface="Arial" charset="0"/>
              </a:rPr>
              <a:t> – termin u upotrebi od II svjetskog rata pretežno u državama bivšeg socijalizma.</a:t>
            </a:r>
          </a:p>
          <a:p>
            <a:pPr eaLnBrk="1" hangingPunct="1">
              <a:lnSpc>
                <a:spcPct val="80000"/>
              </a:lnSpc>
              <a:buFont typeface="Wingdings" pitchFamily="2" charset="2"/>
              <a:buNone/>
              <a:defRPr/>
            </a:pPr>
            <a:endParaRPr lang="hr-HR" sz="2000" dirty="0">
              <a:latin typeface="Arial" charset="0"/>
            </a:endParaRPr>
          </a:p>
          <a:p>
            <a:pPr eaLnBrk="1" hangingPunct="1">
              <a:lnSpc>
                <a:spcPct val="80000"/>
              </a:lnSpc>
              <a:buFont typeface="Wingdings" pitchFamily="2" charset="2"/>
              <a:buNone/>
              <a:defRPr/>
            </a:pPr>
            <a:r>
              <a:rPr lang="hr-HR" sz="2000" dirty="0">
                <a:latin typeface="Arial" charset="0"/>
              </a:rPr>
              <a:t>Svi nazivi koji sadrže termin </a:t>
            </a:r>
            <a:r>
              <a:rPr lang="hr-HR" sz="2000" b="1" dirty="0">
                <a:latin typeface="Arial" charset="0"/>
              </a:rPr>
              <a:t>ODBRANA</a:t>
            </a:r>
            <a:r>
              <a:rPr lang="hr-HR" sz="2000" dirty="0">
                <a:latin typeface="Arial" charset="0"/>
              </a:rPr>
              <a:t> nose hipoteku </a:t>
            </a:r>
            <a:r>
              <a:rPr lang="hr-HR" sz="2000" b="1" dirty="0">
                <a:latin typeface="Arial" charset="0"/>
              </a:rPr>
              <a:t>militantne organizacije, </a:t>
            </a:r>
            <a:r>
              <a:rPr lang="hr-HR" sz="2000" dirty="0">
                <a:latin typeface="Arial" charset="0"/>
              </a:rPr>
              <a:t>pa je nastao opći zaokret od </a:t>
            </a:r>
            <a:r>
              <a:rPr lang="hr-HR" sz="2000" b="1" dirty="0">
                <a:latin typeface="Arial" charset="0"/>
              </a:rPr>
              <a:t>CIVILNE ODBRANE</a:t>
            </a:r>
            <a:r>
              <a:rPr lang="hr-HR" sz="2000" dirty="0">
                <a:latin typeface="Arial" charset="0"/>
              </a:rPr>
              <a:t> ka </a:t>
            </a:r>
            <a:r>
              <a:rPr lang="hr-HR" sz="2000" b="1" dirty="0">
                <a:latin typeface="Arial" charset="0"/>
              </a:rPr>
              <a:t>CIVILNOJ ZAŠTITI.</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ZIS:t-1/11</a:t>
            </a:r>
            <a:endParaRPr lang="en-US" sz="1400">
              <a:latin typeface="Arial" charset="0"/>
            </a:endParaRPr>
          </a:p>
        </p:txBody>
      </p:sp>
      <p:sp>
        <p:nvSpPr>
          <p:cNvPr id="456707" name="Rectangle 3"/>
          <p:cNvSpPr>
            <a:spLocks noGrp="1" noChangeArrowheads="1"/>
          </p:cNvSpPr>
          <p:nvPr>
            <p:ph type="body" idx="1"/>
          </p:nvPr>
        </p:nvSpPr>
        <p:spPr>
          <a:xfrm>
            <a:off x="179388" y="620713"/>
            <a:ext cx="8713787" cy="6237287"/>
          </a:xfrm>
        </p:spPr>
        <p:txBody>
          <a:bodyPr/>
          <a:lstStyle/>
          <a:p>
            <a:pPr algn="ctr" eaLnBrk="1" hangingPunct="1">
              <a:lnSpc>
                <a:spcPct val="80000"/>
              </a:lnSpc>
              <a:buFont typeface="Wingdings" pitchFamily="2" charset="2"/>
              <a:buNone/>
              <a:defRPr/>
            </a:pPr>
            <a:r>
              <a:rPr lang="hr-HR" sz="2400" b="1">
                <a:latin typeface="Arial" charset="0"/>
              </a:rPr>
              <a:t>POVEZIVANJE CO-CZ MEĐU DRŽAVAMA</a:t>
            </a:r>
          </a:p>
          <a:p>
            <a:pPr algn="ct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2400" b="1">
                <a:latin typeface="Arial" charset="0"/>
              </a:rPr>
              <a:t>U velikim katastrofama i najveće vojne i ekonomske sile su nemoćne da samostalno i efikasno djeluju: vjetrovi u SAD, zemljotresi u Turskoj, Indiji, Pakistanu ili cunami u jugoistočnoj Aziji.</a:t>
            </a:r>
          </a:p>
          <a:p>
            <a:pPr eaLnBrk="1" hangingPunct="1">
              <a:lnSpc>
                <a:spcPct val="80000"/>
              </a:lnSpc>
              <a:buFont typeface="Wingdings" pitchFamily="2" charset="2"/>
              <a:buNone/>
              <a:defRPr/>
            </a:pPr>
            <a:r>
              <a:rPr lang="hr-HR" sz="2400" b="1">
                <a:latin typeface="Arial" charset="0"/>
              </a:rPr>
              <a:t>„Zajedničke nesreće povezuju ljude“, te se  tako i države povezuju kako bi bile uspješnije u suprotstavljanju prirodnim ili drugim katastrofama.</a:t>
            </a:r>
          </a:p>
          <a:p>
            <a:pPr eaLnBrk="1" hangingPunct="1">
              <a:lnSpc>
                <a:spcPct val="80000"/>
              </a:lnSpc>
              <a:buFont typeface="Wingdings" pitchFamily="2" charset="2"/>
              <a:buNone/>
              <a:defRPr/>
            </a:pPr>
            <a:r>
              <a:rPr lang="hr-HR" sz="2400" b="1">
                <a:latin typeface="Arial" charset="0"/>
              </a:rPr>
              <a:t>Globalno povezivanje:</a:t>
            </a:r>
          </a:p>
          <a:p>
            <a:pPr eaLnBrk="1" hangingPunct="1">
              <a:lnSpc>
                <a:spcPct val="80000"/>
              </a:lnSpc>
              <a:buFont typeface="Wingdings" pitchFamily="2" charset="2"/>
              <a:buNone/>
              <a:defRPr/>
            </a:pPr>
            <a:r>
              <a:rPr lang="hr-HR" sz="2400" b="1">
                <a:latin typeface="Arial" charset="0"/>
              </a:rPr>
              <a:t>I C D O; OUN; IFRC.</a:t>
            </a:r>
          </a:p>
          <a:p>
            <a:pPr eaLnBrk="1" hangingPunct="1">
              <a:lnSpc>
                <a:spcPct val="80000"/>
              </a:lnSpc>
              <a:buFont typeface="Wingdings" pitchFamily="2" charset="2"/>
              <a:buNone/>
              <a:defRPr/>
            </a:pPr>
            <a:r>
              <a:rPr lang="hr-HR" sz="2400" b="1">
                <a:latin typeface="Arial" charset="0"/>
              </a:rPr>
              <a:t>Regionalno povezivanje:</a:t>
            </a:r>
          </a:p>
          <a:p>
            <a:pPr eaLnBrk="1" hangingPunct="1">
              <a:lnSpc>
                <a:spcPct val="80000"/>
              </a:lnSpc>
              <a:buFont typeface="Wingdings" pitchFamily="2" charset="2"/>
              <a:buNone/>
              <a:defRPr/>
            </a:pPr>
            <a:r>
              <a:rPr lang="hr-HR" sz="2400" b="1">
                <a:latin typeface="Arial" charset="0"/>
              </a:rPr>
              <a:t>Vijeće za regionalnu saradnju u JI Europi,    </a:t>
            </a:r>
          </a:p>
          <a:p>
            <a:pPr eaLnBrk="1" hangingPunct="1">
              <a:lnSpc>
                <a:spcPct val="80000"/>
              </a:lnSpc>
              <a:buFont typeface="Wingdings" pitchFamily="2" charset="2"/>
              <a:buNone/>
              <a:defRPr/>
            </a:pPr>
            <a:r>
              <a:rPr lang="hr-HR" sz="2400" b="1">
                <a:latin typeface="Arial" charset="0"/>
              </a:rPr>
              <a:t>CMEPC SEE – Vijeće za civilno-vojno planiranje za vanredne situacije u JIE.</a:t>
            </a:r>
          </a:p>
          <a:p>
            <a:pPr eaLnBrk="1" hangingPunct="1">
              <a:lnSpc>
                <a:spcPct val="80000"/>
              </a:lnSpc>
              <a:buFont typeface="Wingdings" pitchFamily="2" charset="2"/>
              <a:buNone/>
              <a:defRPr/>
            </a:pPr>
            <a:r>
              <a:rPr lang="hr-HR" sz="2400" b="1">
                <a:latin typeface="Arial" charset="0"/>
              </a:rPr>
              <a:t>Jadransko-jonska inicijativa za pitanja, ekologije, ekonomije i sigurnosti.</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ZIS:t-1/12</a:t>
            </a:r>
            <a:endParaRPr lang="en-US" sz="1400">
              <a:latin typeface="Arial" charset="0"/>
            </a:endParaRPr>
          </a:p>
        </p:txBody>
      </p:sp>
      <p:sp>
        <p:nvSpPr>
          <p:cNvPr id="457731" name="Rectangle 3"/>
          <p:cNvSpPr>
            <a:spLocks noGrp="1" noChangeArrowheads="1"/>
          </p:cNvSpPr>
          <p:nvPr>
            <p:ph type="body" idx="1"/>
          </p:nvPr>
        </p:nvSpPr>
        <p:spPr>
          <a:xfrm>
            <a:off x="250825" y="620713"/>
            <a:ext cx="8642350" cy="6237287"/>
          </a:xfrm>
        </p:spPr>
        <p:txBody>
          <a:bodyPr/>
          <a:lstStyle/>
          <a:p>
            <a:pPr algn="ctr" eaLnBrk="1" hangingPunct="1">
              <a:lnSpc>
                <a:spcPct val="90000"/>
              </a:lnSpc>
              <a:buFont typeface="Wingdings" pitchFamily="2" charset="2"/>
              <a:buNone/>
              <a:defRPr/>
            </a:pPr>
            <a:r>
              <a:rPr lang="hr-HR" sz="2800" b="1">
                <a:latin typeface="Arial" charset="0"/>
              </a:rPr>
              <a:t>C  I  V  I  L  N  A    O  D  B  R  A  N  A   U </a:t>
            </a:r>
          </a:p>
          <a:p>
            <a:pPr algn="ctr" eaLnBrk="1" hangingPunct="1">
              <a:lnSpc>
                <a:spcPct val="90000"/>
              </a:lnSpc>
              <a:buFont typeface="Wingdings" pitchFamily="2" charset="2"/>
              <a:buNone/>
              <a:defRPr/>
            </a:pPr>
            <a:r>
              <a:rPr lang="hr-HR" sz="2800" b="1">
                <a:latin typeface="Arial" charset="0"/>
              </a:rPr>
              <a:t>MEĐUNARODNOM I DOMICILNOM PRAVU</a:t>
            </a:r>
          </a:p>
          <a:p>
            <a:pPr eaLnBrk="1" hangingPunct="1">
              <a:lnSpc>
                <a:spcPct val="90000"/>
              </a:lnSpc>
              <a:buFont typeface="Wingdings" pitchFamily="2" charset="2"/>
              <a:buNone/>
              <a:defRPr/>
            </a:pPr>
            <a:r>
              <a:rPr lang="hr-HR" sz="2800" b="1">
                <a:latin typeface="Arial" charset="0"/>
              </a:rPr>
              <a:t>-Sve države nalaze ishodište za CO - CZ u</a:t>
            </a:r>
          </a:p>
          <a:p>
            <a:pPr eaLnBrk="1" hangingPunct="1">
              <a:lnSpc>
                <a:spcPct val="90000"/>
              </a:lnSpc>
              <a:buFont typeface="Wingdings" pitchFamily="2" charset="2"/>
              <a:buNone/>
              <a:defRPr/>
            </a:pPr>
            <a:r>
              <a:rPr lang="hr-HR" sz="2800" b="1">
                <a:latin typeface="Arial" charset="0"/>
              </a:rPr>
              <a:t> MEĐUNARODNOM HUMANITARNOM PRAVU,a </a:t>
            </a:r>
          </a:p>
          <a:p>
            <a:pPr eaLnBrk="1" hangingPunct="1">
              <a:lnSpc>
                <a:spcPct val="90000"/>
              </a:lnSpc>
              <a:buFont typeface="Wingdings" pitchFamily="2" charset="2"/>
              <a:buNone/>
              <a:defRPr/>
            </a:pPr>
            <a:r>
              <a:rPr lang="hr-HR" sz="2800" b="1">
                <a:latin typeface="Arial" charset="0"/>
              </a:rPr>
              <a:t> naročito u DOPUNSKOM PROTOKOLU UZ</a:t>
            </a:r>
          </a:p>
          <a:p>
            <a:pPr eaLnBrk="1" hangingPunct="1">
              <a:lnSpc>
                <a:spcPct val="90000"/>
              </a:lnSpc>
              <a:buFont typeface="Wingdings" pitchFamily="2" charset="2"/>
              <a:buNone/>
              <a:defRPr/>
            </a:pPr>
            <a:r>
              <a:rPr lang="hr-HR" sz="2800" b="1">
                <a:latin typeface="Arial" charset="0"/>
              </a:rPr>
              <a:t> ŽENEVSKE KONVENCIJE od 10.06.1977.g.</a:t>
            </a:r>
          </a:p>
          <a:p>
            <a:pPr eaLnBrk="1" hangingPunct="1">
              <a:lnSpc>
                <a:spcPct val="90000"/>
              </a:lnSpc>
              <a:buFont typeface="Wingdings" pitchFamily="2" charset="2"/>
              <a:buNone/>
              <a:defRPr/>
            </a:pPr>
            <a:r>
              <a:rPr lang="hr-HR" sz="2800" b="1">
                <a:latin typeface="Arial" charset="0"/>
              </a:rPr>
              <a:t>-DOMICILNO PRAVNO UPORIŠTE:</a:t>
            </a:r>
          </a:p>
          <a:p>
            <a:pPr eaLnBrk="1" hangingPunct="1">
              <a:lnSpc>
                <a:spcPct val="90000"/>
              </a:lnSpc>
              <a:buFont typeface="Wingdings" pitchFamily="2" charset="2"/>
              <a:buNone/>
              <a:defRPr/>
            </a:pPr>
            <a:r>
              <a:rPr lang="hr-HR" sz="2800" b="1">
                <a:latin typeface="Arial" charset="0"/>
              </a:rPr>
              <a:t>      - Ustav,</a:t>
            </a:r>
          </a:p>
          <a:p>
            <a:pPr eaLnBrk="1" hangingPunct="1">
              <a:lnSpc>
                <a:spcPct val="90000"/>
              </a:lnSpc>
              <a:buFont typeface="Wingdings" pitchFamily="2" charset="2"/>
              <a:buNone/>
              <a:defRPr/>
            </a:pPr>
            <a:r>
              <a:rPr lang="hr-HR" sz="2800" b="1">
                <a:latin typeface="Arial" charset="0"/>
              </a:rPr>
              <a:t>      - Zakoni, a posebno specijalni zakon koji uređuje samo ovu oblast,</a:t>
            </a:r>
          </a:p>
          <a:p>
            <a:pPr eaLnBrk="1" hangingPunct="1">
              <a:lnSpc>
                <a:spcPct val="90000"/>
              </a:lnSpc>
              <a:buFont typeface="Wingdings" pitchFamily="2" charset="2"/>
              <a:buNone/>
              <a:defRPr/>
            </a:pPr>
            <a:r>
              <a:rPr lang="hr-HR" sz="2800" b="1">
                <a:latin typeface="Arial" charset="0"/>
              </a:rPr>
              <a:t>      - Podzakonska akta,</a:t>
            </a:r>
          </a:p>
          <a:p>
            <a:pPr eaLnBrk="1" hangingPunct="1">
              <a:lnSpc>
                <a:spcPct val="90000"/>
              </a:lnSpc>
              <a:buFont typeface="Wingdings" pitchFamily="2" charset="2"/>
              <a:buNone/>
              <a:defRPr/>
            </a:pPr>
            <a:r>
              <a:rPr lang="hr-HR" sz="2800" b="1">
                <a:latin typeface="Arial" charset="0"/>
              </a:rPr>
              <a:t>      - Statut pravnog subjekta,</a:t>
            </a:r>
          </a:p>
          <a:p>
            <a:pPr eaLnBrk="1" hangingPunct="1">
              <a:lnSpc>
                <a:spcPct val="90000"/>
              </a:lnSpc>
              <a:buFont typeface="Wingdings" pitchFamily="2" charset="2"/>
              <a:buNone/>
              <a:defRPr/>
            </a:pPr>
            <a:r>
              <a:rPr lang="hr-HR" sz="2800" b="1">
                <a:latin typeface="Arial" charset="0"/>
              </a:rPr>
              <a:t>      - Ostala pravna akta.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ZIS:t-1/13</a:t>
            </a:r>
            <a:endParaRPr lang="en-US" sz="1400">
              <a:latin typeface="Arial" charset="0"/>
            </a:endParaRPr>
          </a:p>
        </p:txBody>
      </p:sp>
      <p:sp>
        <p:nvSpPr>
          <p:cNvPr id="458755" name="Rectangle 3"/>
          <p:cNvSpPr>
            <a:spLocks noGrp="1" noChangeArrowheads="1"/>
          </p:cNvSpPr>
          <p:nvPr>
            <p:ph type="body" idx="1"/>
          </p:nvPr>
        </p:nvSpPr>
        <p:spPr>
          <a:xfrm>
            <a:off x="179388" y="620713"/>
            <a:ext cx="8713787" cy="6237287"/>
          </a:xfrm>
        </p:spPr>
        <p:txBody>
          <a:bodyPr/>
          <a:lstStyle/>
          <a:p>
            <a:pPr algn="ctr" eaLnBrk="1" hangingPunct="1">
              <a:lnSpc>
                <a:spcPct val="80000"/>
              </a:lnSpc>
              <a:buFont typeface="Wingdings" pitchFamily="2" charset="2"/>
              <a:buNone/>
              <a:defRPr/>
            </a:pPr>
            <a:r>
              <a:rPr lang="hr-HR" sz="2000" b="1" dirty="0">
                <a:latin typeface="Arial" charset="0"/>
              </a:rPr>
              <a:t>OD CIVILNE ODBRANE KA CIVILNOJ ZAŠTITI</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Na slajdu 1/10 naznačili smo da je pravac razvoja usmjeren od </a:t>
            </a:r>
          </a:p>
          <a:p>
            <a:pPr eaLnBrk="1" hangingPunct="1">
              <a:lnSpc>
                <a:spcPct val="80000"/>
              </a:lnSpc>
              <a:buFont typeface="Wingdings" pitchFamily="2" charset="2"/>
              <a:buNone/>
              <a:defRPr/>
            </a:pPr>
            <a:r>
              <a:rPr lang="hr-HR" sz="2000" b="1" dirty="0">
                <a:latin typeface="Arial" charset="0"/>
              </a:rPr>
              <a:t>Civilne odbrane ka Civilnoj zaštiti.</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SADRŽAJ CIVILNE ODBRANE:</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CIVILNA ZAŠTITA;</a:t>
            </a:r>
          </a:p>
          <a:p>
            <a:pPr eaLnBrk="1" hangingPunct="1">
              <a:lnSpc>
                <a:spcPct val="80000"/>
              </a:lnSpc>
              <a:buFont typeface="Wingdings" pitchFamily="2" charset="2"/>
              <a:buNone/>
              <a:defRPr/>
            </a:pPr>
            <a:r>
              <a:rPr lang="hr-HR" sz="2000" b="1" dirty="0">
                <a:latin typeface="Arial" charset="0"/>
              </a:rPr>
              <a:t>- Osmatranje i obavještavanje;</a:t>
            </a:r>
          </a:p>
          <a:p>
            <a:pPr eaLnBrk="1" hangingPunct="1">
              <a:lnSpc>
                <a:spcPct val="80000"/>
              </a:lnSpc>
              <a:buFont typeface="Wingdings" pitchFamily="2" charset="2"/>
              <a:buNone/>
              <a:defRPr/>
            </a:pPr>
            <a:r>
              <a:rPr lang="hr-HR" sz="2000" b="1" dirty="0">
                <a:latin typeface="Arial" charset="0"/>
              </a:rPr>
              <a:t>- Protivgradna odbrana;</a:t>
            </a:r>
          </a:p>
          <a:p>
            <a:pPr eaLnBrk="1" hangingPunct="1">
              <a:lnSpc>
                <a:spcPct val="80000"/>
              </a:lnSpc>
              <a:buFont typeface="Wingdings" pitchFamily="2" charset="2"/>
              <a:buNone/>
              <a:defRPr/>
            </a:pPr>
            <a:r>
              <a:rPr lang="hr-HR" sz="2000" b="1" dirty="0">
                <a:latin typeface="Arial" charset="0"/>
              </a:rPr>
              <a:t>- Stručni organi i preduzeća;</a:t>
            </a:r>
          </a:p>
          <a:p>
            <a:pPr eaLnBrk="1" hangingPunct="1">
              <a:lnSpc>
                <a:spcPct val="80000"/>
              </a:lnSpc>
              <a:buFont typeface="Wingdings" pitchFamily="2" charset="2"/>
              <a:buNone/>
              <a:defRPr/>
            </a:pPr>
            <a:r>
              <a:rPr lang="hr-HR" sz="2000" b="1" dirty="0">
                <a:latin typeface="Arial" charset="0"/>
              </a:rPr>
              <a:t>- Proizvođači sredstava i opreme za ZiS;</a:t>
            </a:r>
          </a:p>
          <a:p>
            <a:pPr eaLnBrk="1" hangingPunct="1">
              <a:lnSpc>
                <a:spcPct val="80000"/>
              </a:lnSpc>
              <a:buFont typeface="Wingdings" pitchFamily="2" charset="2"/>
              <a:buNone/>
              <a:defRPr/>
            </a:pPr>
            <a:r>
              <a:rPr lang="hr-HR" sz="2000" b="1" dirty="0">
                <a:latin typeface="Arial" charset="0"/>
              </a:rPr>
              <a:t>- Dobrovoljne organizacije građana;</a:t>
            </a:r>
          </a:p>
          <a:p>
            <a:pPr eaLnBrk="1" hangingPunct="1">
              <a:lnSpc>
                <a:spcPct val="80000"/>
              </a:lnSpc>
              <a:buFont typeface="Wingdings" pitchFamily="2" charset="2"/>
              <a:buNone/>
              <a:defRPr/>
            </a:pPr>
            <a:r>
              <a:rPr lang="hr-HR" sz="2000" b="1" dirty="0">
                <a:latin typeface="Arial" charset="0"/>
              </a:rPr>
              <a:t>- Dobrovoljne strukovne organizacije građana;</a:t>
            </a:r>
          </a:p>
          <a:p>
            <a:pPr eaLnBrk="1" hangingPunct="1">
              <a:lnSpc>
                <a:spcPct val="80000"/>
              </a:lnSpc>
              <a:buFont typeface="Wingdings" pitchFamily="2" charset="2"/>
              <a:buNone/>
              <a:defRPr/>
            </a:pPr>
            <a:r>
              <a:rPr lang="hr-HR" sz="2000" b="1" dirty="0">
                <a:latin typeface="Arial" charset="0"/>
              </a:rPr>
              <a:t>- Vojne snage u funkciji Civilne odbrane;</a:t>
            </a:r>
          </a:p>
          <a:p>
            <a:pPr eaLnBrk="1" hangingPunct="1">
              <a:lnSpc>
                <a:spcPct val="80000"/>
              </a:lnSpc>
              <a:buFont typeface="Wingdings" pitchFamily="2" charset="2"/>
              <a:buNone/>
              <a:defRPr/>
            </a:pPr>
            <a:r>
              <a:rPr lang="hr-HR" sz="2000" b="1" dirty="0">
                <a:latin typeface="Arial" charset="0"/>
              </a:rPr>
              <a:t>- Sistem edukac.stanovn.omladine i CO;</a:t>
            </a:r>
          </a:p>
          <a:p>
            <a:pPr eaLnBrk="1" hangingPunct="1">
              <a:lnSpc>
                <a:spcPct val="80000"/>
              </a:lnSpc>
              <a:buFont typeface="Wingdings" pitchFamily="2" charset="2"/>
              <a:buNone/>
              <a:defRPr/>
            </a:pPr>
            <a:r>
              <a:rPr lang="hr-HR" sz="2000" b="1" dirty="0">
                <a:latin typeface="Arial" charset="0"/>
              </a:rPr>
              <a:t>- Izdavačka djelatnost CO.</a:t>
            </a:r>
          </a:p>
          <a:p>
            <a:pPr eaLnBrk="1" hangingPunct="1">
              <a:lnSpc>
                <a:spcPct val="80000"/>
              </a:lnSpc>
              <a:buFont typeface="Wingdings" pitchFamily="2" charset="2"/>
              <a:buNone/>
              <a:defRPr/>
            </a:pPr>
            <a:r>
              <a:rPr lang="hr-HR" sz="2000" b="1" dirty="0">
                <a:latin typeface="Arial" charset="0"/>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ZIS:t-2/1</a:t>
            </a:r>
            <a:endParaRPr lang="en-US" sz="1400">
              <a:latin typeface="Arial" charset="0"/>
            </a:endParaRPr>
          </a:p>
        </p:txBody>
      </p:sp>
      <p:sp>
        <p:nvSpPr>
          <p:cNvPr id="460803" name="Rectangle 3"/>
          <p:cNvSpPr>
            <a:spLocks noGrp="1" noChangeArrowheads="1"/>
          </p:cNvSpPr>
          <p:nvPr>
            <p:ph type="body" idx="1"/>
          </p:nvPr>
        </p:nvSpPr>
        <p:spPr>
          <a:xfrm>
            <a:off x="179388" y="692150"/>
            <a:ext cx="8713787" cy="6165850"/>
          </a:xfrm>
        </p:spPr>
        <p:txBody>
          <a:bodyPr/>
          <a:lstStyle/>
          <a:p>
            <a:pPr eaLnBrk="1" hangingPunct="1">
              <a:buFont typeface="Wingdings" pitchFamily="2" charset="2"/>
              <a:buNone/>
              <a:defRPr/>
            </a:pPr>
            <a:r>
              <a:rPr lang="hr-HR" b="1">
                <a:latin typeface="Arial" charset="0"/>
              </a:rPr>
              <a:t>P I T A N J A</a:t>
            </a:r>
          </a:p>
          <a:p>
            <a:pPr eaLnBrk="1" hangingPunct="1">
              <a:buFont typeface="Wingdings" pitchFamily="2" charset="2"/>
              <a:buNone/>
              <a:defRPr/>
            </a:pPr>
            <a:r>
              <a:rPr lang="hr-HR" b="1">
                <a:latin typeface="Arial" charset="0"/>
              </a:rPr>
              <a:t>1. Vrste opasnosti:</a:t>
            </a:r>
          </a:p>
          <a:p>
            <a:pPr eaLnBrk="1" hangingPunct="1">
              <a:buFont typeface="Wingdings" pitchFamily="2" charset="2"/>
              <a:buNone/>
              <a:defRPr/>
            </a:pPr>
            <a:r>
              <a:rPr lang="hr-HR" b="1">
                <a:latin typeface="Arial" charset="0"/>
              </a:rPr>
              <a:t>    -Opasnosti prirodnog porijekla,</a:t>
            </a:r>
          </a:p>
          <a:p>
            <a:pPr eaLnBrk="1" hangingPunct="1">
              <a:buFont typeface="Wingdings" pitchFamily="2" charset="2"/>
              <a:buNone/>
              <a:defRPr/>
            </a:pPr>
            <a:r>
              <a:rPr lang="hr-HR" b="1">
                <a:latin typeface="Arial" charset="0"/>
              </a:rPr>
              <a:t>    -Opasnosti antropološkog porijekla</a:t>
            </a:r>
          </a:p>
          <a:p>
            <a:pPr eaLnBrk="1" hangingPunct="1">
              <a:buFont typeface="Wingdings" pitchFamily="2" charset="2"/>
              <a:buNone/>
              <a:defRPr/>
            </a:pPr>
            <a:r>
              <a:rPr lang="hr-HR" b="1">
                <a:latin typeface="Arial" charset="0"/>
              </a:rPr>
              <a:t>      (druge opasnosti kako ih navodi</a:t>
            </a:r>
          </a:p>
          <a:p>
            <a:pPr eaLnBrk="1" hangingPunct="1">
              <a:buFont typeface="Wingdings" pitchFamily="2" charset="2"/>
              <a:buNone/>
              <a:defRPr/>
            </a:pPr>
            <a:r>
              <a:rPr lang="hr-HR" b="1">
                <a:latin typeface="Arial" charset="0"/>
              </a:rPr>
              <a:t>        Zakon o zaštiti i spašavanju...)</a:t>
            </a:r>
          </a:p>
          <a:p>
            <a:pPr eaLnBrk="1" hangingPunct="1">
              <a:buFont typeface="Wingdings" pitchFamily="2" charset="2"/>
              <a:buNone/>
              <a:defRPr/>
            </a:pPr>
            <a:r>
              <a:rPr lang="hr-HR" b="1">
                <a:latin typeface="Arial" charset="0"/>
              </a:rPr>
              <a:t>2. Opasnosti prirodnog porijekla u BiH,</a:t>
            </a:r>
          </a:p>
          <a:p>
            <a:pPr eaLnBrk="1" hangingPunct="1">
              <a:buFont typeface="Wingdings" pitchFamily="2" charset="2"/>
              <a:buNone/>
              <a:defRPr/>
            </a:pPr>
            <a:r>
              <a:rPr lang="hr-HR" b="1">
                <a:latin typeface="Arial" charset="0"/>
              </a:rPr>
              <a:t>3. Druge vrste opasnosti (antropološkog</a:t>
            </a:r>
          </a:p>
          <a:p>
            <a:pPr eaLnBrk="1" hangingPunct="1">
              <a:buFont typeface="Wingdings" pitchFamily="2" charset="2"/>
              <a:buNone/>
              <a:defRPr/>
            </a:pPr>
            <a:r>
              <a:rPr lang="hr-HR" b="1">
                <a:latin typeface="Arial" charset="0"/>
              </a:rPr>
              <a:t>   porijekla) u BiH,</a:t>
            </a:r>
          </a:p>
          <a:p>
            <a:pPr eaLnBrk="1" hangingPunct="1">
              <a:buFont typeface="Wingdings" pitchFamily="2" charset="2"/>
              <a:buNone/>
              <a:defRPr/>
            </a:pPr>
            <a:r>
              <a:rPr lang="hr-HR" b="1">
                <a:latin typeface="Arial" charset="0"/>
              </a:rPr>
              <a:t>4. Podaci o BiH relevantni za ZiS,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ZIS:t-2/2</a:t>
            </a:r>
            <a:endParaRPr lang="en-US" sz="1400">
              <a:latin typeface="Arial" charset="0"/>
            </a:endParaRPr>
          </a:p>
        </p:txBody>
      </p:sp>
      <p:sp>
        <p:nvSpPr>
          <p:cNvPr id="461827" name="Rectangle 3"/>
          <p:cNvSpPr>
            <a:spLocks noGrp="1" noChangeArrowheads="1"/>
          </p:cNvSpPr>
          <p:nvPr>
            <p:ph type="body" idx="1"/>
          </p:nvPr>
        </p:nvSpPr>
        <p:spPr>
          <a:xfrm>
            <a:off x="250825" y="785813"/>
            <a:ext cx="8642350" cy="6072187"/>
          </a:xfrm>
        </p:spPr>
        <p:txBody>
          <a:bodyPr/>
          <a:lstStyle/>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r>
              <a:rPr lang="hr-HR" sz="2400" b="1" dirty="0">
                <a:latin typeface="Arial" charset="0"/>
              </a:rPr>
              <a:t>      Registrirano je 35 vrsta prirodnih opasnosti               </a:t>
            </a:r>
          </a:p>
          <a:p>
            <a:pPr eaLnBrk="1" hangingPunct="1">
              <a:lnSpc>
                <a:spcPct val="90000"/>
              </a:lnSpc>
              <a:buFont typeface="Wingdings" pitchFamily="2" charset="2"/>
              <a:buNone/>
              <a:defRPr/>
            </a:pPr>
            <a:r>
              <a:rPr lang="hr-HR" sz="2000" b="1" dirty="0">
                <a:latin typeface="Arial" charset="0"/>
              </a:rPr>
              <a:t>GDJE  SE DEŠAVAJU?</a:t>
            </a:r>
          </a:p>
          <a:p>
            <a:pPr eaLnBrk="1" hangingPunct="1">
              <a:lnSpc>
                <a:spcPct val="90000"/>
              </a:lnSpc>
              <a:buFont typeface="Wingdings" pitchFamily="2" charset="2"/>
              <a:buNone/>
              <a:defRPr/>
            </a:pPr>
            <a:r>
              <a:rPr lang="hr-HR" sz="2000" b="1" dirty="0">
                <a:latin typeface="Arial" charset="0"/>
              </a:rPr>
              <a:t>   atmosfera.........................................20%</a:t>
            </a:r>
          </a:p>
          <a:p>
            <a:pPr eaLnBrk="1" hangingPunct="1">
              <a:lnSpc>
                <a:spcPct val="90000"/>
              </a:lnSpc>
              <a:buFont typeface="Wingdings" pitchFamily="2" charset="2"/>
              <a:buNone/>
              <a:defRPr/>
            </a:pPr>
            <a:r>
              <a:rPr lang="hr-HR" sz="2000" b="1" dirty="0">
                <a:latin typeface="Arial" charset="0"/>
              </a:rPr>
              <a:t>   hidrosfera.........................................40%</a:t>
            </a:r>
          </a:p>
          <a:p>
            <a:pPr eaLnBrk="1" hangingPunct="1">
              <a:lnSpc>
                <a:spcPct val="90000"/>
              </a:lnSpc>
              <a:buFont typeface="Wingdings" pitchFamily="2" charset="2"/>
              <a:buNone/>
              <a:defRPr/>
            </a:pPr>
            <a:r>
              <a:rPr lang="hr-HR" sz="2000" b="1" dirty="0">
                <a:latin typeface="Arial" charset="0"/>
              </a:rPr>
              <a:t>   litosfera.............................................15%</a:t>
            </a:r>
          </a:p>
          <a:p>
            <a:pPr eaLnBrk="1" hangingPunct="1">
              <a:lnSpc>
                <a:spcPct val="90000"/>
              </a:lnSpc>
              <a:buFont typeface="Wingdings" pitchFamily="2" charset="2"/>
              <a:buNone/>
              <a:defRPr/>
            </a:pPr>
            <a:r>
              <a:rPr lang="hr-HR" sz="2000" b="1" dirty="0">
                <a:latin typeface="Arial" charset="0"/>
              </a:rPr>
              <a:t>   biosfera.............................................15%</a:t>
            </a:r>
          </a:p>
          <a:p>
            <a:pPr eaLnBrk="1" hangingPunct="1">
              <a:lnSpc>
                <a:spcPct val="90000"/>
              </a:lnSpc>
              <a:buFont typeface="Wingdings" pitchFamily="2" charset="2"/>
              <a:buNone/>
              <a:defRPr/>
            </a:pPr>
            <a:r>
              <a:rPr lang="hr-HR" sz="2400" b="1" dirty="0">
                <a:latin typeface="Arial" charset="0"/>
              </a:rPr>
              <a:t>Promoviraju se KOSMIČKE I ASIMETRIČNE OPASNOSTI</a:t>
            </a:r>
          </a:p>
        </p:txBody>
      </p:sp>
      <p:sp>
        <p:nvSpPr>
          <p:cNvPr id="51204" name="Text Box 4"/>
          <p:cNvSpPr txBox="1">
            <a:spLocks noChangeArrowheads="1"/>
          </p:cNvSpPr>
          <p:nvPr/>
        </p:nvSpPr>
        <p:spPr bwMode="auto">
          <a:xfrm>
            <a:off x="1692275" y="765175"/>
            <a:ext cx="5257800" cy="495300"/>
          </a:xfrm>
          <a:prstGeom prst="rect">
            <a:avLst/>
          </a:prstGeom>
          <a:noFill/>
          <a:ln w="38100">
            <a:solidFill>
              <a:schemeClr val="tx1"/>
            </a:solidFill>
            <a:miter lim="800000"/>
            <a:headEnd/>
            <a:tailEnd/>
          </a:ln>
        </p:spPr>
        <p:txBody>
          <a:bodyPr>
            <a:spAutoFit/>
          </a:bodyPr>
          <a:lstStyle/>
          <a:p>
            <a:pPr algn="ctr"/>
            <a:r>
              <a:rPr lang="hr-HR" sz="2400">
                <a:latin typeface="Arial Black" pitchFamily="34" charset="0"/>
              </a:rPr>
              <a:t>VRSTE OPASNOSTI</a:t>
            </a:r>
            <a:endParaRPr lang="en-US" sz="2400">
              <a:latin typeface="Arial Black" pitchFamily="34" charset="0"/>
            </a:endParaRPr>
          </a:p>
        </p:txBody>
      </p:sp>
      <p:sp>
        <p:nvSpPr>
          <p:cNvPr id="51205" name="Text Box 5"/>
          <p:cNvSpPr txBox="1">
            <a:spLocks noChangeArrowheads="1"/>
          </p:cNvSpPr>
          <p:nvPr/>
        </p:nvSpPr>
        <p:spPr bwMode="auto">
          <a:xfrm>
            <a:off x="323850" y="1557338"/>
            <a:ext cx="3411538" cy="860425"/>
          </a:xfrm>
          <a:prstGeom prst="rect">
            <a:avLst/>
          </a:prstGeom>
          <a:noFill/>
          <a:ln w="38100">
            <a:solidFill>
              <a:schemeClr val="tx1"/>
            </a:solidFill>
            <a:miter lim="800000"/>
            <a:headEnd/>
            <a:tailEnd/>
          </a:ln>
        </p:spPr>
        <p:txBody>
          <a:bodyPr>
            <a:spAutoFit/>
          </a:bodyPr>
          <a:lstStyle/>
          <a:p>
            <a:pPr algn="ctr"/>
            <a:r>
              <a:rPr lang="hr-HR" sz="2400">
                <a:latin typeface="Arial Black" pitchFamily="34" charset="0"/>
              </a:rPr>
              <a:t>PRIRODNOG </a:t>
            </a:r>
          </a:p>
          <a:p>
            <a:pPr algn="ctr"/>
            <a:r>
              <a:rPr lang="hr-HR" sz="2400">
                <a:latin typeface="Arial Black" pitchFamily="34" charset="0"/>
              </a:rPr>
              <a:t>PORIJEKLA</a:t>
            </a:r>
            <a:endParaRPr lang="en-US" sz="2400">
              <a:latin typeface="Arial Black" pitchFamily="34" charset="0"/>
            </a:endParaRPr>
          </a:p>
        </p:txBody>
      </p:sp>
      <p:sp>
        <p:nvSpPr>
          <p:cNvPr id="51206" name="Text Box 6"/>
          <p:cNvSpPr txBox="1">
            <a:spLocks noChangeArrowheads="1"/>
          </p:cNvSpPr>
          <p:nvPr/>
        </p:nvSpPr>
        <p:spPr bwMode="auto">
          <a:xfrm>
            <a:off x="4892675" y="1557338"/>
            <a:ext cx="3338513" cy="860425"/>
          </a:xfrm>
          <a:prstGeom prst="rect">
            <a:avLst/>
          </a:prstGeom>
          <a:noFill/>
          <a:ln w="38100">
            <a:solidFill>
              <a:schemeClr val="tx1"/>
            </a:solidFill>
            <a:miter lim="800000"/>
            <a:headEnd/>
            <a:tailEnd/>
          </a:ln>
        </p:spPr>
        <p:txBody>
          <a:bodyPr>
            <a:spAutoFit/>
          </a:bodyPr>
          <a:lstStyle/>
          <a:p>
            <a:pPr algn="ctr"/>
            <a:r>
              <a:rPr lang="hr-HR" sz="2400">
                <a:latin typeface="Arial Black" pitchFamily="34" charset="0"/>
              </a:rPr>
              <a:t>ANTROPOLOŠKOG</a:t>
            </a:r>
          </a:p>
          <a:p>
            <a:pPr algn="ctr"/>
            <a:r>
              <a:rPr lang="hr-HR" sz="2400">
                <a:latin typeface="Arial Black" pitchFamily="34" charset="0"/>
              </a:rPr>
              <a:t>PORIJEKLA</a:t>
            </a:r>
            <a:endParaRPr lang="en-US" sz="2400">
              <a:latin typeface="Arial Black" pitchFamily="34" charset="0"/>
            </a:endParaRPr>
          </a:p>
        </p:txBody>
      </p:sp>
      <p:sp>
        <p:nvSpPr>
          <p:cNvPr id="51207" name="Text Box 7"/>
          <p:cNvSpPr txBox="1">
            <a:spLocks noChangeArrowheads="1"/>
          </p:cNvSpPr>
          <p:nvPr/>
        </p:nvSpPr>
        <p:spPr bwMode="auto">
          <a:xfrm>
            <a:off x="303213" y="2513013"/>
            <a:ext cx="3405187" cy="1754187"/>
          </a:xfrm>
          <a:prstGeom prst="rect">
            <a:avLst/>
          </a:prstGeom>
          <a:noFill/>
          <a:ln w="28575">
            <a:solidFill>
              <a:schemeClr val="tx1"/>
            </a:solidFill>
            <a:miter lim="800000"/>
            <a:headEnd/>
            <a:tailEnd/>
          </a:ln>
        </p:spPr>
        <p:txBody>
          <a:bodyPr>
            <a:spAutoFit/>
          </a:bodyPr>
          <a:lstStyle/>
          <a:p>
            <a:pPr algn="l"/>
            <a:r>
              <a:rPr lang="hr-HR" sz="1800" b="1">
                <a:latin typeface="Arial" charset="0"/>
              </a:rPr>
              <a:t>-zemljotresi,</a:t>
            </a:r>
          </a:p>
          <a:p>
            <a:pPr algn="l"/>
            <a:r>
              <a:rPr lang="hr-HR" sz="1800" b="1">
                <a:latin typeface="Arial" charset="0"/>
              </a:rPr>
              <a:t>-klizanje-slijeganje tla</a:t>
            </a:r>
          </a:p>
          <a:p>
            <a:pPr algn="l"/>
            <a:r>
              <a:rPr lang="hr-HR" sz="1800" b="1">
                <a:latin typeface="Arial" charset="0"/>
              </a:rPr>
              <a:t>-erozije,</a:t>
            </a:r>
          </a:p>
          <a:p>
            <a:pPr algn="l"/>
            <a:r>
              <a:rPr lang="hr-HR" sz="1800" b="1">
                <a:latin typeface="Arial" charset="0"/>
              </a:rPr>
              <a:t>-poplave,</a:t>
            </a:r>
          </a:p>
          <a:p>
            <a:pPr algn="l"/>
            <a:r>
              <a:rPr lang="hr-HR" sz="1800" b="1">
                <a:latin typeface="Arial" charset="0"/>
              </a:rPr>
              <a:t>-vjetrovi,</a:t>
            </a:r>
          </a:p>
          <a:p>
            <a:pPr algn="l"/>
            <a:r>
              <a:rPr lang="hr-HR" sz="1800" b="1">
                <a:latin typeface="Arial" charset="0"/>
              </a:rPr>
              <a:t>-atmosferske pojave.</a:t>
            </a:r>
            <a:endParaRPr lang="en-US" sz="1800" b="1">
              <a:latin typeface="Arial" charset="0"/>
            </a:endParaRPr>
          </a:p>
        </p:txBody>
      </p:sp>
      <p:sp>
        <p:nvSpPr>
          <p:cNvPr id="51208" name="Text Box 8"/>
          <p:cNvSpPr txBox="1">
            <a:spLocks noChangeArrowheads="1"/>
          </p:cNvSpPr>
          <p:nvPr/>
        </p:nvSpPr>
        <p:spPr bwMode="auto">
          <a:xfrm>
            <a:off x="4911725" y="2513013"/>
            <a:ext cx="3362325" cy="1768475"/>
          </a:xfrm>
          <a:prstGeom prst="rect">
            <a:avLst/>
          </a:prstGeom>
          <a:noFill/>
          <a:ln w="28575">
            <a:solidFill>
              <a:schemeClr val="tx1"/>
            </a:solidFill>
            <a:miter lim="800000"/>
            <a:headEnd/>
            <a:tailEnd/>
          </a:ln>
        </p:spPr>
        <p:txBody>
          <a:bodyPr wrap="none">
            <a:spAutoFit/>
          </a:bodyPr>
          <a:lstStyle/>
          <a:p>
            <a:pPr algn="l"/>
            <a:r>
              <a:rPr lang="hr-HR" sz="1800" b="1">
                <a:latin typeface="Arial" charset="0"/>
              </a:rPr>
              <a:t>NENAMJERNI     NAMJERNI  </a:t>
            </a:r>
          </a:p>
          <a:p>
            <a:pPr algn="l"/>
            <a:r>
              <a:rPr lang="hr-HR" sz="1800" b="1">
                <a:latin typeface="Arial" charset="0"/>
              </a:rPr>
              <a:t>-akcidenti            -sabotaže</a:t>
            </a:r>
          </a:p>
          <a:p>
            <a:pPr algn="l"/>
            <a:r>
              <a:rPr lang="hr-HR" sz="1800" b="1">
                <a:latin typeface="Arial" charset="0"/>
              </a:rPr>
              <a:t>                            -diverzije</a:t>
            </a:r>
          </a:p>
          <a:p>
            <a:pPr algn="l"/>
            <a:r>
              <a:rPr lang="hr-HR" sz="1800" b="1">
                <a:latin typeface="Arial" charset="0"/>
              </a:rPr>
              <a:t>                            -terorizam</a:t>
            </a:r>
          </a:p>
          <a:p>
            <a:pPr algn="l"/>
            <a:r>
              <a:rPr lang="hr-HR" sz="1800" b="1">
                <a:latin typeface="Arial" charset="0"/>
              </a:rPr>
              <a:t>                            -rat</a:t>
            </a:r>
          </a:p>
          <a:p>
            <a:pPr algn="l"/>
            <a:endParaRPr lang="en-US" sz="1800" b="1">
              <a:latin typeface="Arial" charset="0"/>
            </a:endParaRPr>
          </a:p>
        </p:txBody>
      </p:sp>
      <p:sp>
        <p:nvSpPr>
          <p:cNvPr id="51209" name="Line 9"/>
          <p:cNvSpPr>
            <a:spLocks noChangeShapeType="1"/>
          </p:cNvSpPr>
          <p:nvPr/>
        </p:nvSpPr>
        <p:spPr bwMode="auto">
          <a:xfrm>
            <a:off x="1908175" y="1412875"/>
            <a:ext cx="4824413" cy="0"/>
          </a:xfrm>
          <a:prstGeom prst="line">
            <a:avLst/>
          </a:prstGeom>
          <a:noFill/>
          <a:ln w="38100">
            <a:solidFill>
              <a:schemeClr val="tx1"/>
            </a:solidFill>
            <a:round/>
            <a:headEnd/>
            <a:tailEnd/>
          </a:ln>
        </p:spPr>
        <p:txBody>
          <a:bodyPr/>
          <a:lstStyle/>
          <a:p>
            <a:endParaRPr lang="en-US"/>
          </a:p>
        </p:txBody>
      </p:sp>
      <p:sp>
        <p:nvSpPr>
          <p:cNvPr id="51210" name="Line 10"/>
          <p:cNvSpPr>
            <a:spLocks noChangeShapeType="1"/>
          </p:cNvSpPr>
          <p:nvPr/>
        </p:nvSpPr>
        <p:spPr bwMode="auto">
          <a:xfrm flipH="1">
            <a:off x="4284663" y="1268413"/>
            <a:ext cx="0" cy="144462"/>
          </a:xfrm>
          <a:prstGeom prst="line">
            <a:avLst/>
          </a:prstGeom>
          <a:noFill/>
          <a:ln w="38100">
            <a:solidFill>
              <a:schemeClr val="tx1"/>
            </a:solidFill>
            <a:round/>
            <a:headEnd/>
            <a:tailEnd/>
          </a:ln>
        </p:spPr>
        <p:txBody>
          <a:bodyPr/>
          <a:lstStyle/>
          <a:p>
            <a:endParaRPr lang="en-US"/>
          </a:p>
        </p:txBody>
      </p:sp>
      <p:sp>
        <p:nvSpPr>
          <p:cNvPr id="51211" name="Line 11"/>
          <p:cNvSpPr>
            <a:spLocks noChangeShapeType="1"/>
          </p:cNvSpPr>
          <p:nvPr/>
        </p:nvSpPr>
        <p:spPr bwMode="auto">
          <a:xfrm>
            <a:off x="1908175" y="1412875"/>
            <a:ext cx="0" cy="144463"/>
          </a:xfrm>
          <a:prstGeom prst="line">
            <a:avLst/>
          </a:prstGeom>
          <a:noFill/>
          <a:ln w="38100">
            <a:solidFill>
              <a:schemeClr val="tx1"/>
            </a:solidFill>
            <a:round/>
            <a:headEnd/>
            <a:tailEnd/>
          </a:ln>
        </p:spPr>
        <p:txBody>
          <a:bodyPr/>
          <a:lstStyle/>
          <a:p>
            <a:endParaRPr lang="en-US"/>
          </a:p>
        </p:txBody>
      </p:sp>
      <p:sp>
        <p:nvSpPr>
          <p:cNvPr id="51212" name="Line 12"/>
          <p:cNvSpPr>
            <a:spLocks noChangeShapeType="1"/>
          </p:cNvSpPr>
          <p:nvPr/>
        </p:nvSpPr>
        <p:spPr bwMode="auto">
          <a:xfrm>
            <a:off x="6732588" y="1412875"/>
            <a:ext cx="0" cy="144463"/>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9" name="Rectangle 3"/>
          <p:cNvSpPr>
            <a:spLocks noGrp="1" noChangeArrowheads="1"/>
          </p:cNvSpPr>
          <p:nvPr>
            <p:ph type="body" idx="1"/>
          </p:nvPr>
        </p:nvSpPr>
        <p:spPr>
          <a:xfrm>
            <a:off x="395288" y="0"/>
            <a:ext cx="8497887" cy="6237288"/>
          </a:xfrm>
        </p:spPr>
        <p:txBody>
          <a:bodyPr/>
          <a:lstStyle/>
          <a:p>
            <a:pPr eaLnBrk="1" hangingPunct="1">
              <a:buFont typeface="Wingdings" pitchFamily="2" charset="2"/>
              <a:buNone/>
              <a:defRPr/>
            </a:pPr>
            <a:r>
              <a:rPr lang="hr-HR" sz="1400" b="1">
                <a:latin typeface="Arial" charset="0"/>
              </a:rPr>
              <a:t>                                                                                                                                                          ZIS:t-2/3</a:t>
            </a:r>
            <a:endParaRPr lang="en-US" sz="1400" b="1">
              <a:latin typeface="Arial" charset="0"/>
            </a:endParaRPr>
          </a:p>
        </p:txBody>
      </p:sp>
      <p:sp>
        <p:nvSpPr>
          <p:cNvPr id="52227" name="Text Box 4"/>
          <p:cNvSpPr txBox="1">
            <a:spLocks noChangeArrowheads="1"/>
          </p:cNvSpPr>
          <p:nvPr/>
        </p:nvSpPr>
        <p:spPr bwMode="auto">
          <a:xfrm>
            <a:off x="250825" y="352425"/>
            <a:ext cx="8713788" cy="404813"/>
          </a:xfrm>
          <a:prstGeom prst="rect">
            <a:avLst/>
          </a:prstGeom>
          <a:noFill/>
          <a:ln w="38100">
            <a:solidFill>
              <a:schemeClr val="tx1"/>
            </a:solidFill>
            <a:miter lim="800000"/>
            <a:headEnd/>
            <a:tailEnd/>
          </a:ln>
        </p:spPr>
        <p:txBody>
          <a:bodyPr>
            <a:spAutoFit/>
          </a:bodyPr>
          <a:lstStyle/>
          <a:p>
            <a:pPr algn="ctr"/>
            <a:r>
              <a:rPr lang="hr-HR" sz="1800" b="1">
                <a:latin typeface="Arial" charset="0"/>
              </a:rPr>
              <a:t>VRSTE OPASNOSTI ANTROPOLOŠKOG PORIJEKLA</a:t>
            </a:r>
            <a:endParaRPr lang="en-US" sz="1800" b="1">
              <a:latin typeface="Arial" charset="0"/>
            </a:endParaRPr>
          </a:p>
        </p:txBody>
      </p:sp>
      <p:sp>
        <p:nvSpPr>
          <p:cNvPr id="52228" name="Text Box 5"/>
          <p:cNvSpPr txBox="1">
            <a:spLocks noChangeArrowheads="1"/>
          </p:cNvSpPr>
          <p:nvPr/>
        </p:nvSpPr>
        <p:spPr bwMode="auto">
          <a:xfrm>
            <a:off x="250825" y="981075"/>
            <a:ext cx="1944688" cy="395288"/>
          </a:xfrm>
          <a:prstGeom prst="rect">
            <a:avLst/>
          </a:prstGeom>
          <a:noFill/>
          <a:ln w="28575">
            <a:solidFill>
              <a:schemeClr val="tx1"/>
            </a:solidFill>
            <a:miter lim="800000"/>
            <a:headEnd/>
            <a:tailEnd/>
          </a:ln>
        </p:spPr>
        <p:txBody>
          <a:bodyPr>
            <a:spAutoFit/>
          </a:bodyPr>
          <a:lstStyle/>
          <a:p>
            <a:pPr algn="ctr"/>
            <a:r>
              <a:rPr lang="hr-HR" sz="1800">
                <a:latin typeface="Arial" charset="0"/>
              </a:rPr>
              <a:t>AKCIDENTI</a:t>
            </a:r>
            <a:endParaRPr lang="en-US" sz="1800">
              <a:latin typeface="Arial" charset="0"/>
            </a:endParaRPr>
          </a:p>
        </p:txBody>
      </p:sp>
      <p:sp>
        <p:nvSpPr>
          <p:cNvPr id="52229" name="Text Box 6"/>
          <p:cNvSpPr txBox="1">
            <a:spLocks noChangeArrowheads="1"/>
          </p:cNvSpPr>
          <p:nvPr/>
        </p:nvSpPr>
        <p:spPr bwMode="auto">
          <a:xfrm>
            <a:off x="2411413" y="981075"/>
            <a:ext cx="2016125" cy="395288"/>
          </a:xfrm>
          <a:prstGeom prst="rect">
            <a:avLst/>
          </a:prstGeom>
          <a:noFill/>
          <a:ln w="28575">
            <a:solidFill>
              <a:schemeClr val="tx1"/>
            </a:solidFill>
            <a:miter lim="800000"/>
            <a:headEnd/>
            <a:tailEnd/>
          </a:ln>
        </p:spPr>
        <p:txBody>
          <a:bodyPr>
            <a:spAutoFit/>
          </a:bodyPr>
          <a:lstStyle/>
          <a:p>
            <a:pPr algn="ctr"/>
            <a:r>
              <a:rPr lang="hr-HR" sz="1800">
                <a:latin typeface="Arial" charset="0"/>
              </a:rPr>
              <a:t>DIVERZIJE</a:t>
            </a:r>
            <a:endParaRPr lang="en-US" sz="1800">
              <a:latin typeface="Arial" charset="0"/>
            </a:endParaRPr>
          </a:p>
        </p:txBody>
      </p:sp>
      <p:sp>
        <p:nvSpPr>
          <p:cNvPr id="52230" name="Text Box 7"/>
          <p:cNvSpPr txBox="1">
            <a:spLocks noChangeArrowheads="1"/>
          </p:cNvSpPr>
          <p:nvPr/>
        </p:nvSpPr>
        <p:spPr bwMode="auto">
          <a:xfrm>
            <a:off x="4716463" y="981075"/>
            <a:ext cx="1943100" cy="395288"/>
          </a:xfrm>
          <a:prstGeom prst="rect">
            <a:avLst/>
          </a:prstGeom>
          <a:noFill/>
          <a:ln w="28575">
            <a:solidFill>
              <a:schemeClr val="tx1"/>
            </a:solidFill>
            <a:miter lim="800000"/>
            <a:headEnd/>
            <a:tailEnd/>
          </a:ln>
        </p:spPr>
        <p:txBody>
          <a:bodyPr>
            <a:spAutoFit/>
          </a:bodyPr>
          <a:lstStyle/>
          <a:p>
            <a:pPr algn="ctr"/>
            <a:r>
              <a:rPr lang="hr-HR" sz="1800">
                <a:latin typeface="Arial" charset="0"/>
              </a:rPr>
              <a:t>TERORIZAM</a:t>
            </a:r>
            <a:endParaRPr lang="en-US" sz="1800">
              <a:latin typeface="Arial" charset="0"/>
            </a:endParaRPr>
          </a:p>
        </p:txBody>
      </p:sp>
      <p:sp>
        <p:nvSpPr>
          <p:cNvPr id="52231" name="Text Box 8"/>
          <p:cNvSpPr txBox="1">
            <a:spLocks noChangeArrowheads="1"/>
          </p:cNvSpPr>
          <p:nvPr/>
        </p:nvSpPr>
        <p:spPr bwMode="auto">
          <a:xfrm>
            <a:off x="6877050" y="981075"/>
            <a:ext cx="2087563" cy="395288"/>
          </a:xfrm>
          <a:prstGeom prst="rect">
            <a:avLst/>
          </a:prstGeom>
          <a:noFill/>
          <a:ln w="28575">
            <a:solidFill>
              <a:schemeClr val="tx1"/>
            </a:solidFill>
            <a:miter lim="800000"/>
            <a:headEnd/>
            <a:tailEnd/>
          </a:ln>
        </p:spPr>
        <p:txBody>
          <a:bodyPr>
            <a:spAutoFit/>
          </a:bodyPr>
          <a:lstStyle/>
          <a:p>
            <a:pPr algn="ctr"/>
            <a:r>
              <a:rPr lang="hr-HR" sz="1800">
                <a:latin typeface="Arial" charset="0"/>
              </a:rPr>
              <a:t>RAT</a:t>
            </a:r>
            <a:endParaRPr lang="en-US" sz="1800">
              <a:latin typeface="Arial" charset="0"/>
            </a:endParaRPr>
          </a:p>
        </p:txBody>
      </p:sp>
      <p:sp>
        <p:nvSpPr>
          <p:cNvPr id="52232" name="Text Box 9"/>
          <p:cNvSpPr txBox="1">
            <a:spLocks noChangeArrowheads="1"/>
          </p:cNvSpPr>
          <p:nvPr/>
        </p:nvSpPr>
        <p:spPr bwMode="auto">
          <a:xfrm>
            <a:off x="250825" y="1557338"/>
            <a:ext cx="1944688" cy="333375"/>
          </a:xfrm>
          <a:prstGeom prst="rect">
            <a:avLst/>
          </a:prstGeom>
          <a:noFill/>
          <a:ln w="28575">
            <a:solidFill>
              <a:schemeClr val="tx1"/>
            </a:solidFill>
            <a:miter lim="800000"/>
            <a:headEnd/>
            <a:tailEnd/>
          </a:ln>
        </p:spPr>
        <p:txBody>
          <a:bodyPr>
            <a:spAutoFit/>
          </a:bodyPr>
          <a:lstStyle/>
          <a:p>
            <a:pPr algn="l"/>
            <a:r>
              <a:rPr lang="hr-HR">
                <a:latin typeface="Arial" charset="0"/>
              </a:rPr>
              <a:t>nenamjerni   namjerni</a:t>
            </a:r>
            <a:endParaRPr lang="en-US">
              <a:latin typeface="Arial" charset="0"/>
            </a:endParaRPr>
          </a:p>
        </p:txBody>
      </p:sp>
      <p:sp>
        <p:nvSpPr>
          <p:cNvPr id="52233" name="Text Box 10"/>
          <p:cNvSpPr txBox="1">
            <a:spLocks noChangeArrowheads="1"/>
          </p:cNvSpPr>
          <p:nvPr/>
        </p:nvSpPr>
        <p:spPr bwMode="auto">
          <a:xfrm>
            <a:off x="2463800" y="1576388"/>
            <a:ext cx="1963738" cy="395287"/>
          </a:xfrm>
          <a:prstGeom prst="rect">
            <a:avLst/>
          </a:prstGeom>
          <a:noFill/>
          <a:ln w="28575">
            <a:solidFill>
              <a:schemeClr val="tx1"/>
            </a:solidFill>
            <a:miter lim="800000"/>
            <a:headEnd/>
            <a:tailEnd/>
          </a:ln>
        </p:spPr>
        <p:txBody>
          <a:bodyPr>
            <a:spAutoFit/>
          </a:bodyPr>
          <a:lstStyle/>
          <a:p>
            <a:pPr algn="l"/>
            <a:r>
              <a:rPr lang="hr-HR" sz="1800">
                <a:latin typeface="Arial" charset="0"/>
              </a:rPr>
              <a:t>u miru        u ratu</a:t>
            </a:r>
            <a:endParaRPr lang="en-US" sz="1800">
              <a:latin typeface="Arial" charset="0"/>
            </a:endParaRPr>
          </a:p>
        </p:txBody>
      </p:sp>
      <p:sp>
        <p:nvSpPr>
          <p:cNvPr id="52234" name="Text Box 11"/>
          <p:cNvSpPr txBox="1">
            <a:spLocks noChangeArrowheads="1"/>
          </p:cNvSpPr>
          <p:nvPr/>
        </p:nvSpPr>
        <p:spPr bwMode="auto">
          <a:xfrm>
            <a:off x="4695825" y="1576388"/>
            <a:ext cx="1939925" cy="395287"/>
          </a:xfrm>
          <a:prstGeom prst="rect">
            <a:avLst/>
          </a:prstGeom>
          <a:noFill/>
          <a:ln w="28575">
            <a:solidFill>
              <a:schemeClr val="tx1"/>
            </a:solidFill>
            <a:miter lim="800000"/>
            <a:headEnd/>
            <a:tailEnd/>
          </a:ln>
        </p:spPr>
        <p:txBody>
          <a:bodyPr wrap="none">
            <a:spAutoFit/>
          </a:bodyPr>
          <a:lstStyle/>
          <a:p>
            <a:pPr algn="l"/>
            <a:r>
              <a:rPr lang="hr-HR" sz="1800">
                <a:latin typeface="Arial" charset="0"/>
              </a:rPr>
              <a:t>u miru        u ratu</a:t>
            </a:r>
            <a:endParaRPr lang="en-US" sz="1800">
              <a:latin typeface="Arial" charset="0"/>
            </a:endParaRPr>
          </a:p>
        </p:txBody>
      </p:sp>
      <p:sp>
        <p:nvSpPr>
          <p:cNvPr id="52235" name="Text Box 12"/>
          <p:cNvSpPr txBox="1">
            <a:spLocks noChangeArrowheads="1"/>
          </p:cNvSpPr>
          <p:nvPr/>
        </p:nvSpPr>
        <p:spPr bwMode="auto">
          <a:xfrm>
            <a:off x="6877050" y="1555750"/>
            <a:ext cx="2087563" cy="1822450"/>
          </a:xfrm>
          <a:prstGeom prst="rect">
            <a:avLst/>
          </a:prstGeom>
          <a:noFill/>
          <a:ln w="28575">
            <a:solidFill>
              <a:schemeClr val="tx1"/>
            </a:solidFill>
            <a:miter lim="800000"/>
            <a:headEnd/>
            <a:tailEnd/>
          </a:ln>
        </p:spPr>
        <p:txBody>
          <a:bodyPr>
            <a:spAutoFit/>
          </a:bodyPr>
          <a:lstStyle/>
          <a:p>
            <a:pPr algn="l"/>
            <a:r>
              <a:rPr lang="hr-HR">
                <a:latin typeface="Arial" charset="0"/>
              </a:rPr>
              <a:t>-mogući namjerni </a:t>
            </a:r>
          </a:p>
          <a:p>
            <a:pPr algn="l"/>
            <a:r>
              <a:rPr lang="hr-HR">
                <a:latin typeface="Arial" charset="0"/>
              </a:rPr>
              <a:t>incidenti</a:t>
            </a:r>
          </a:p>
          <a:p>
            <a:pPr algn="l"/>
            <a:r>
              <a:rPr lang="hr-HR">
                <a:latin typeface="Arial" charset="0"/>
              </a:rPr>
              <a:t>-učestali namjerni</a:t>
            </a:r>
          </a:p>
          <a:p>
            <a:pPr algn="l"/>
            <a:r>
              <a:rPr lang="hr-HR">
                <a:latin typeface="Arial" charset="0"/>
              </a:rPr>
              <a:t>Incidenti</a:t>
            </a:r>
          </a:p>
          <a:p>
            <a:pPr algn="l"/>
            <a:r>
              <a:rPr lang="hr-HR">
                <a:latin typeface="Arial" charset="0"/>
              </a:rPr>
              <a:t>-intenzivne su i </a:t>
            </a:r>
          </a:p>
          <a:p>
            <a:pPr algn="l"/>
            <a:r>
              <a:rPr lang="hr-HR">
                <a:latin typeface="Arial" charset="0"/>
              </a:rPr>
              <a:t>ekstenzivne diverzantsko </a:t>
            </a:r>
          </a:p>
          <a:p>
            <a:pPr algn="l"/>
            <a:r>
              <a:rPr lang="hr-HR">
                <a:latin typeface="Arial" charset="0"/>
              </a:rPr>
              <a:t>terorističke aktivnosti</a:t>
            </a:r>
            <a:endParaRPr lang="en-US">
              <a:latin typeface="Arial" charset="0"/>
            </a:endParaRPr>
          </a:p>
        </p:txBody>
      </p:sp>
      <p:sp>
        <p:nvSpPr>
          <p:cNvPr id="52236" name="Text Box 13"/>
          <p:cNvSpPr txBox="1">
            <a:spLocks noChangeArrowheads="1"/>
          </p:cNvSpPr>
          <p:nvPr/>
        </p:nvSpPr>
        <p:spPr bwMode="auto">
          <a:xfrm>
            <a:off x="4716463" y="2133600"/>
            <a:ext cx="1943100" cy="546100"/>
          </a:xfrm>
          <a:prstGeom prst="rect">
            <a:avLst/>
          </a:prstGeom>
          <a:noFill/>
          <a:ln w="28575">
            <a:solidFill>
              <a:schemeClr val="tx1"/>
            </a:solidFill>
            <a:miter lim="800000"/>
            <a:headEnd/>
            <a:tailEnd/>
          </a:ln>
        </p:spPr>
        <p:txBody>
          <a:bodyPr>
            <a:spAutoFit/>
          </a:bodyPr>
          <a:lstStyle/>
          <a:p>
            <a:pPr algn="ctr"/>
            <a:r>
              <a:rPr lang="hr-HR">
                <a:latin typeface="Arial" charset="0"/>
              </a:rPr>
              <a:t>NOSIOCI</a:t>
            </a:r>
          </a:p>
          <a:p>
            <a:pPr algn="ctr"/>
            <a:r>
              <a:rPr lang="hr-HR">
                <a:latin typeface="Arial" charset="0"/>
              </a:rPr>
              <a:t>TERORIZMA</a:t>
            </a:r>
            <a:endParaRPr lang="en-US">
              <a:latin typeface="Arial" charset="0"/>
            </a:endParaRPr>
          </a:p>
        </p:txBody>
      </p:sp>
      <p:sp>
        <p:nvSpPr>
          <p:cNvPr id="52237" name="Text Box 14"/>
          <p:cNvSpPr txBox="1">
            <a:spLocks noChangeArrowheads="1"/>
          </p:cNvSpPr>
          <p:nvPr/>
        </p:nvSpPr>
        <p:spPr bwMode="auto">
          <a:xfrm>
            <a:off x="4716463" y="2781300"/>
            <a:ext cx="1943100" cy="546100"/>
          </a:xfrm>
          <a:prstGeom prst="rect">
            <a:avLst/>
          </a:prstGeom>
          <a:noFill/>
          <a:ln w="28575">
            <a:solidFill>
              <a:schemeClr val="tx1"/>
            </a:solidFill>
            <a:miter lim="800000"/>
            <a:headEnd/>
            <a:tailEnd/>
          </a:ln>
        </p:spPr>
        <p:txBody>
          <a:bodyPr>
            <a:spAutoFit/>
          </a:bodyPr>
          <a:lstStyle/>
          <a:p>
            <a:pPr algn="l"/>
            <a:r>
              <a:rPr lang="hr-HR">
                <a:latin typeface="Arial" charset="0"/>
              </a:rPr>
              <a:t>pojedin         teroristič</a:t>
            </a:r>
          </a:p>
          <a:p>
            <a:pPr algn="l"/>
            <a:r>
              <a:rPr lang="hr-HR">
                <a:latin typeface="Arial" charset="0"/>
              </a:rPr>
              <a:t>Grupe           organiza</a:t>
            </a:r>
            <a:endParaRPr lang="en-US">
              <a:latin typeface="Arial" charset="0"/>
            </a:endParaRPr>
          </a:p>
        </p:txBody>
      </p:sp>
      <p:sp>
        <p:nvSpPr>
          <p:cNvPr id="52238" name="Text Box 15"/>
          <p:cNvSpPr txBox="1">
            <a:spLocks noChangeArrowheads="1"/>
          </p:cNvSpPr>
          <p:nvPr/>
        </p:nvSpPr>
        <p:spPr bwMode="auto">
          <a:xfrm>
            <a:off x="4716463" y="3429000"/>
            <a:ext cx="1943100" cy="365125"/>
          </a:xfrm>
          <a:prstGeom prst="rect">
            <a:avLst/>
          </a:prstGeom>
          <a:noFill/>
          <a:ln w="28575">
            <a:solidFill>
              <a:schemeClr val="tx1"/>
            </a:solidFill>
            <a:miter lim="800000"/>
            <a:headEnd/>
            <a:tailEnd/>
          </a:ln>
        </p:spPr>
        <p:txBody>
          <a:bodyPr>
            <a:spAutoFit/>
          </a:bodyPr>
          <a:lstStyle/>
          <a:p>
            <a:pPr algn="ctr"/>
            <a:r>
              <a:rPr lang="hr-HR" sz="1600">
                <a:latin typeface="Arial" charset="0"/>
              </a:rPr>
              <a:t>C I L J E V I</a:t>
            </a:r>
            <a:endParaRPr lang="en-US" sz="1600">
              <a:latin typeface="Arial" charset="0"/>
            </a:endParaRPr>
          </a:p>
        </p:txBody>
      </p:sp>
      <p:sp>
        <p:nvSpPr>
          <p:cNvPr id="52239" name="Text Box 16"/>
          <p:cNvSpPr txBox="1">
            <a:spLocks noChangeArrowheads="1"/>
          </p:cNvSpPr>
          <p:nvPr/>
        </p:nvSpPr>
        <p:spPr bwMode="auto">
          <a:xfrm>
            <a:off x="4716463" y="3860800"/>
            <a:ext cx="1958975" cy="2460625"/>
          </a:xfrm>
          <a:prstGeom prst="rect">
            <a:avLst/>
          </a:prstGeom>
          <a:noFill/>
          <a:ln w="28575">
            <a:solidFill>
              <a:schemeClr val="tx1"/>
            </a:solidFill>
            <a:miter lim="800000"/>
            <a:headEnd/>
            <a:tailEnd/>
          </a:ln>
        </p:spPr>
        <p:txBody>
          <a:bodyPr>
            <a:spAutoFit/>
          </a:bodyPr>
          <a:lstStyle/>
          <a:p>
            <a:pPr algn="l"/>
            <a:r>
              <a:rPr lang="hr-HR">
                <a:latin typeface="Arial" charset="0"/>
              </a:rPr>
              <a:t>atentati, </a:t>
            </a:r>
          </a:p>
          <a:p>
            <a:pPr algn="l"/>
            <a:r>
              <a:rPr lang="hr-HR">
                <a:latin typeface="Arial" charset="0"/>
              </a:rPr>
              <a:t>masovna ubistva, </a:t>
            </a:r>
          </a:p>
          <a:p>
            <a:pPr algn="l"/>
            <a:r>
              <a:rPr lang="hr-HR">
                <a:latin typeface="Arial" charset="0"/>
              </a:rPr>
              <a:t>ugrožavanje životne </a:t>
            </a:r>
          </a:p>
          <a:p>
            <a:pPr algn="l"/>
            <a:r>
              <a:rPr lang="hr-HR">
                <a:latin typeface="Arial" charset="0"/>
              </a:rPr>
              <a:t>sredine-ekocid, </a:t>
            </a:r>
          </a:p>
          <a:p>
            <a:pPr algn="l"/>
            <a:r>
              <a:rPr lang="hr-HR">
                <a:latin typeface="Arial" charset="0"/>
              </a:rPr>
              <a:t>razarenje stambeno</a:t>
            </a:r>
          </a:p>
          <a:p>
            <a:pPr algn="l"/>
            <a:r>
              <a:rPr lang="hr-HR">
                <a:latin typeface="Arial" charset="0"/>
              </a:rPr>
              <a:t>poslovnih objekata, </a:t>
            </a:r>
          </a:p>
          <a:p>
            <a:pPr algn="l"/>
            <a:r>
              <a:rPr lang="hr-HR">
                <a:latin typeface="Arial" charset="0"/>
              </a:rPr>
              <a:t>podmetanje požara,</a:t>
            </a:r>
          </a:p>
          <a:p>
            <a:pPr algn="l"/>
            <a:r>
              <a:rPr lang="hr-HR">
                <a:latin typeface="Arial" charset="0"/>
              </a:rPr>
              <a:t>trovanje različitim</a:t>
            </a:r>
          </a:p>
          <a:p>
            <a:pPr algn="l"/>
            <a:r>
              <a:rPr lang="hr-HR">
                <a:latin typeface="Arial" charset="0"/>
              </a:rPr>
              <a:t>hemijskim sredstvima</a:t>
            </a:r>
          </a:p>
          <a:p>
            <a:pPr algn="l"/>
            <a:r>
              <a:rPr lang="hr-HR">
                <a:latin typeface="Arial" charset="0"/>
              </a:rPr>
              <a:t>kontaminacije vode, </a:t>
            </a:r>
          </a:p>
          <a:p>
            <a:pPr algn="l"/>
            <a:r>
              <a:rPr lang="hr-HR">
                <a:latin typeface="Arial" charset="0"/>
              </a:rPr>
              <a:t>hrane idr.</a:t>
            </a:r>
            <a:endParaRPr lang="en-US">
              <a:latin typeface="Arial" charset="0"/>
            </a:endParaRPr>
          </a:p>
        </p:txBody>
      </p:sp>
      <p:sp>
        <p:nvSpPr>
          <p:cNvPr id="52240" name="Text Box 17"/>
          <p:cNvSpPr txBox="1">
            <a:spLocks noChangeArrowheads="1"/>
          </p:cNvSpPr>
          <p:nvPr/>
        </p:nvSpPr>
        <p:spPr bwMode="auto">
          <a:xfrm>
            <a:off x="2463800" y="2203450"/>
            <a:ext cx="1963738" cy="546100"/>
          </a:xfrm>
          <a:prstGeom prst="rect">
            <a:avLst/>
          </a:prstGeom>
          <a:noFill/>
          <a:ln w="28575">
            <a:solidFill>
              <a:schemeClr val="tx1"/>
            </a:solidFill>
            <a:miter lim="800000"/>
            <a:headEnd/>
            <a:tailEnd/>
          </a:ln>
        </p:spPr>
        <p:txBody>
          <a:bodyPr>
            <a:spAutoFit/>
          </a:bodyPr>
          <a:lstStyle/>
          <a:p>
            <a:pPr algn="l"/>
            <a:r>
              <a:rPr lang="hr-HR">
                <a:latin typeface="Arial" charset="0"/>
              </a:rPr>
              <a:t>pojedin           pojedin</a:t>
            </a:r>
          </a:p>
          <a:p>
            <a:pPr algn="l"/>
            <a:r>
              <a:rPr lang="hr-HR">
                <a:latin typeface="Arial" charset="0"/>
              </a:rPr>
              <a:t>grupni            grupni</a:t>
            </a:r>
            <a:endParaRPr lang="en-US">
              <a:latin typeface="Arial" charset="0"/>
            </a:endParaRPr>
          </a:p>
        </p:txBody>
      </p:sp>
      <p:sp>
        <p:nvSpPr>
          <p:cNvPr id="52241" name="Text Box 18"/>
          <p:cNvSpPr txBox="1">
            <a:spLocks noChangeArrowheads="1"/>
          </p:cNvSpPr>
          <p:nvPr/>
        </p:nvSpPr>
        <p:spPr bwMode="auto">
          <a:xfrm>
            <a:off x="2484438" y="2873375"/>
            <a:ext cx="1943100" cy="395288"/>
          </a:xfrm>
          <a:prstGeom prst="rect">
            <a:avLst/>
          </a:prstGeom>
          <a:noFill/>
          <a:ln w="28575">
            <a:solidFill>
              <a:schemeClr val="tx1"/>
            </a:solidFill>
            <a:miter lim="800000"/>
            <a:headEnd/>
            <a:tailEnd/>
          </a:ln>
        </p:spPr>
        <p:txBody>
          <a:bodyPr>
            <a:spAutoFit/>
          </a:bodyPr>
          <a:lstStyle/>
          <a:p>
            <a:pPr algn="ctr"/>
            <a:r>
              <a:rPr lang="hr-HR" sz="1800">
                <a:latin typeface="Arial" charset="0"/>
              </a:rPr>
              <a:t>CILJEVI</a:t>
            </a:r>
            <a:endParaRPr lang="en-US" sz="1800">
              <a:latin typeface="Arial" charset="0"/>
            </a:endParaRPr>
          </a:p>
        </p:txBody>
      </p:sp>
      <p:sp>
        <p:nvSpPr>
          <p:cNvPr id="52242" name="Text Box 19"/>
          <p:cNvSpPr txBox="1">
            <a:spLocks noChangeArrowheads="1"/>
          </p:cNvSpPr>
          <p:nvPr/>
        </p:nvSpPr>
        <p:spPr bwMode="auto">
          <a:xfrm>
            <a:off x="2484438" y="3429000"/>
            <a:ext cx="1943100" cy="758825"/>
          </a:xfrm>
          <a:prstGeom prst="rect">
            <a:avLst/>
          </a:prstGeom>
          <a:noFill/>
          <a:ln w="28575">
            <a:solidFill>
              <a:schemeClr val="tx1"/>
            </a:solidFill>
            <a:miter lim="800000"/>
            <a:headEnd/>
            <a:tailEnd/>
          </a:ln>
        </p:spPr>
        <p:txBody>
          <a:bodyPr>
            <a:spAutoFit/>
          </a:bodyPr>
          <a:lstStyle/>
          <a:p>
            <a:pPr algn="l"/>
            <a:r>
              <a:rPr lang="hr-HR">
                <a:latin typeface="Arial" charset="0"/>
              </a:rPr>
              <a:t>pojedinci ,vojni</a:t>
            </a:r>
          </a:p>
          <a:p>
            <a:pPr algn="l"/>
            <a:r>
              <a:rPr lang="hr-HR">
                <a:latin typeface="Arial" charset="0"/>
              </a:rPr>
              <a:t>politički, ekonomski</a:t>
            </a:r>
          </a:p>
          <a:p>
            <a:pPr algn="l"/>
            <a:r>
              <a:rPr lang="hr-HR">
                <a:latin typeface="Arial" charset="0"/>
              </a:rPr>
              <a:t>javni i drugi objekti</a:t>
            </a:r>
            <a:endParaRPr lang="en-US">
              <a:latin typeface="Arial" charset="0"/>
            </a:endParaRPr>
          </a:p>
        </p:txBody>
      </p:sp>
      <p:sp>
        <p:nvSpPr>
          <p:cNvPr id="52243" name="Text Box 20"/>
          <p:cNvSpPr txBox="1">
            <a:spLocks noChangeArrowheads="1"/>
          </p:cNvSpPr>
          <p:nvPr/>
        </p:nvSpPr>
        <p:spPr bwMode="auto">
          <a:xfrm>
            <a:off x="231775" y="2851150"/>
            <a:ext cx="1963738" cy="758825"/>
          </a:xfrm>
          <a:prstGeom prst="rect">
            <a:avLst/>
          </a:prstGeom>
          <a:noFill/>
          <a:ln w="28575">
            <a:solidFill>
              <a:schemeClr val="tx1"/>
            </a:solidFill>
            <a:miter lim="800000"/>
            <a:headEnd/>
            <a:tailEnd/>
          </a:ln>
        </p:spPr>
        <p:txBody>
          <a:bodyPr>
            <a:spAutoFit/>
          </a:bodyPr>
          <a:lstStyle/>
          <a:p>
            <a:pPr algn="l"/>
            <a:r>
              <a:rPr lang="hr-HR">
                <a:latin typeface="Arial" charset="0"/>
              </a:rPr>
              <a:t>MALI,</a:t>
            </a:r>
          </a:p>
          <a:p>
            <a:pPr algn="l"/>
            <a:r>
              <a:rPr lang="hr-HR">
                <a:latin typeface="Arial" charset="0"/>
              </a:rPr>
              <a:t>SREDNJI,</a:t>
            </a:r>
          </a:p>
          <a:p>
            <a:pPr algn="l"/>
            <a:r>
              <a:rPr lang="hr-HR">
                <a:latin typeface="Arial" charset="0"/>
              </a:rPr>
              <a:t>VELIKI</a:t>
            </a:r>
            <a:endParaRPr lang="en-US">
              <a:latin typeface="Arial" charset="0"/>
            </a:endParaRPr>
          </a:p>
        </p:txBody>
      </p:sp>
      <p:sp>
        <p:nvSpPr>
          <p:cNvPr id="52244" name="Line 21"/>
          <p:cNvSpPr>
            <a:spLocks noChangeShapeType="1"/>
          </p:cNvSpPr>
          <p:nvPr/>
        </p:nvSpPr>
        <p:spPr bwMode="auto">
          <a:xfrm>
            <a:off x="3419475" y="1557338"/>
            <a:ext cx="0" cy="431800"/>
          </a:xfrm>
          <a:prstGeom prst="line">
            <a:avLst/>
          </a:prstGeom>
          <a:noFill/>
          <a:ln w="9525">
            <a:solidFill>
              <a:schemeClr val="tx1"/>
            </a:solidFill>
            <a:round/>
            <a:headEnd/>
            <a:tailEnd/>
          </a:ln>
        </p:spPr>
        <p:txBody>
          <a:bodyPr/>
          <a:lstStyle/>
          <a:p>
            <a:endParaRPr lang="en-US"/>
          </a:p>
        </p:txBody>
      </p:sp>
      <p:sp>
        <p:nvSpPr>
          <p:cNvPr id="52245" name="Line 22"/>
          <p:cNvSpPr>
            <a:spLocks noChangeShapeType="1"/>
          </p:cNvSpPr>
          <p:nvPr/>
        </p:nvSpPr>
        <p:spPr bwMode="auto">
          <a:xfrm>
            <a:off x="3419475" y="2205038"/>
            <a:ext cx="0" cy="503237"/>
          </a:xfrm>
          <a:prstGeom prst="line">
            <a:avLst/>
          </a:prstGeom>
          <a:noFill/>
          <a:ln w="9525">
            <a:solidFill>
              <a:schemeClr val="tx1"/>
            </a:solidFill>
            <a:round/>
            <a:headEnd/>
            <a:tailEnd/>
          </a:ln>
        </p:spPr>
        <p:txBody>
          <a:bodyPr/>
          <a:lstStyle/>
          <a:p>
            <a:endParaRPr lang="en-US"/>
          </a:p>
        </p:txBody>
      </p:sp>
      <p:sp>
        <p:nvSpPr>
          <p:cNvPr id="52246" name="Line 23"/>
          <p:cNvSpPr>
            <a:spLocks noChangeShapeType="1"/>
          </p:cNvSpPr>
          <p:nvPr/>
        </p:nvSpPr>
        <p:spPr bwMode="auto">
          <a:xfrm>
            <a:off x="5724525" y="2781300"/>
            <a:ext cx="0" cy="503238"/>
          </a:xfrm>
          <a:prstGeom prst="line">
            <a:avLst/>
          </a:prstGeom>
          <a:noFill/>
          <a:ln w="9525">
            <a:solidFill>
              <a:schemeClr val="tx1"/>
            </a:solidFill>
            <a:round/>
            <a:headEnd/>
            <a:tailEnd/>
          </a:ln>
        </p:spPr>
        <p:txBody>
          <a:bodyPr/>
          <a:lstStyle/>
          <a:p>
            <a:endParaRPr lang="en-US"/>
          </a:p>
        </p:txBody>
      </p:sp>
      <p:sp>
        <p:nvSpPr>
          <p:cNvPr id="52247" name="Line 24"/>
          <p:cNvSpPr>
            <a:spLocks noChangeShapeType="1"/>
          </p:cNvSpPr>
          <p:nvPr/>
        </p:nvSpPr>
        <p:spPr bwMode="auto">
          <a:xfrm>
            <a:off x="5651500" y="1557338"/>
            <a:ext cx="0" cy="431800"/>
          </a:xfrm>
          <a:prstGeom prst="line">
            <a:avLst/>
          </a:prstGeom>
          <a:noFill/>
          <a:ln w="9525">
            <a:solidFill>
              <a:schemeClr val="tx1"/>
            </a:solidFill>
            <a:round/>
            <a:headEnd/>
            <a:tailEnd/>
          </a:ln>
        </p:spPr>
        <p:txBody>
          <a:bodyPr/>
          <a:lstStyle/>
          <a:p>
            <a:endParaRPr lang="en-US"/>
          </a:p>
        </p:txBody>
      </p:sp>
      <p:sp>
        <p:nvSpPr>
          <p:cNvPr id="52248" name="Line 25"/>
          <p:cNvSpPr>
            <a:spLocks noChangeShapeType="1"/>
          </p:cNvSpPr>
          <p:nvPr/>
        </p:nvSpPr>
        <p:spPr bwMode="auto">
          <a:xfrm>
            <a:off x="1331913" y="1557338"/>
            <a:ext cx="0" cy="358775"/>
          </a:xfrm>
          <a:prstGeom prst="line">
            <a:avLst/>
          </a:prstGeom>
          <a:noFill/>
          <a:ln w="9525">
            <a:solidFill>
              <a:schemeClr val="tx1"/>
            </a:solidFill>
            <a:round/>
            <a:headEnd/>
            <a:tailEnd/>
          </a:ln>
        </p:spPr>
        <p:txBody>
          <a:bodyPr/>
          <a:lstStyle/>
          <a:p>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Rot="1" noChangeArrowheads="1"/>
          </p:cNvSpPr>
          <p:nvPr>
            <p:ph type="title"/>
          </p:nvPr>
        </p:nvSpPr>
        <p:spPr>
          <a:xfrm>
            <a:off x="457200" y="274638"/>
            <a:ext cx="8229600" cy="417512"/>
          </a:xfrm>
        </p:spPr>
        <p:txBody>
          <a:bodyPr/>
          <a:lstStyle/>
          <a:p>
            <a:pPr eaLnBrk="1" hangingPunct="1">
              <a:defRPr/>
            </a:pPr>
            <a:r>
              <a:rPr lang="hr-HR" sz="1400">
                <a:latin typeface="Arial" charset="0"/>
              </a:rPr>
              <a:t>                                                                                                                                                      ZiS:t2/4</a:t>
            </a:r>
            <a:endParaRPr lang="en-US" sz="1400">
              <a:latin typeface="Arial" charset="0"/>
            </a:endParaRPr>
          </a:p>
        </p:txBody>
      </p:sp>
      <p:sp>
        <p:nvSpPr>
          <p:cNvPr id="462851" name="Rectangle 3"/>
          <p:cNvSpPr>
            <a:spLocks noGrp="1" noChangeArrowheads="1"/>
          </p:cNvSpPr>
          <p:nvPr>
            <p:ph type="body" idx="1"/>
          </p:nvPr>
        </p:nvSpPr>
        <p:spPr>
          <a:xfrm>
            <a:off x="250825" y="692150"/>
            <a:ext cx="8713788" cy="6165850"/>
          </a:xfrm>
        </p:spPr>
        <p:txBody>
          <a:bodyPr/>
          <a:lstStyle/>
          <a:p>
            <a:pPr algn="ctr" eaLnBrk="1" hangingPunct="1">
              <a:lnSpc>
                <a:spcPct val="80000"/>
              </a:lnSpc>
              <a:buFont typeface="Wingdings" pitchFamily="2" charset="2"/>
              <a:buNone/>
              <a:defRPr/>
            </a:pPr>
            <a:r>
              <a:rPr lang="hr-HR" sz="2000" b="1" dirty="0">
                <a:latin typeface="Arial" charset="0"/>
              </a:rPr>
              <a:t>PODACI O BiH RELEVANTNI ZA ZiS</a:t>
            </a:r>
          </a:p>
          <a:p>
            <a:pPr eaLnBrk="1" hangingPunct="1">
              <a:lnSpc>
                <a:spcPct val="80000"/>
              </a:lnSpc>
              <a:buFont typeface="Wingdings" pitchFamily="2" charset="2"/>
              <a:buNone/>
              <a:defRPr/>
            </a:pPr>
            <a:r>
              <a:rPr lang="hr-HR" sz="2000" b="1" dirty="0">
                <a:latin typeface="Arial" charset="0"/>
              </a:rPr>
              <a:t>                              </a:t>
            </a:r>
          </a:p>
          <a:p>
            <a:pPr eaLnBrk="1" hangingPunct="1">
              <a:lnSpc>
                <a:spcPct val="80000"/>
              </a:lnSpc>
              <a:buFont typeface="Wingdings" pitchFamily="2" charset="2"/>
              <a:buNone/>
              <a:defRPr/>
            </a:pPr>
            <a:r>
              <a:rPr lang="hr-HR" sz="2000" b="1" dirty="0">
                <a:latin typeface="Arial" charset="0"/>
              </a:rPr>
              <a:t>Površina: 51.129 km2,</a:t>
            </a:r>
          </a:p>
          <a:p>
            <a:pPr eaLnBrk="1" hangingPunct="1">
              <a:lnSpc>
                <a:spcPct val="80000"/>
              </a:lnSpc>
              <a:buFont typeface="Wingdings" pitchFamily="2" charset="2"/>
              <a:buNone/>
              <a:defRPr/>
            </a:pPr>
            <a:r>
              <a:rPr lang="hr-HR" sz="2000" b="1" dirty="0">
                <a:latin typeface="Arial" charset="0"/>
              </a:rPr>
              <a:t>Stanovništvo: 4.354.911 stanovnika (1991) 3.531.159 (2013)</a:t>
            </a:r>
          </a:p>
          <a:p>
            <a:pPr eaLnBrk="1" hangingPunct="1">
              <a:lnSpc>
                <a:spcPct val="80000"/>
              </a:lnSpc>
              <a:buFont typeface="Wingdings" pitchFamily="2" charset="2"/>
              <a:buNone/>
              <a:defRPr/>
            </a:pPr>
            <a:r>
              <a:rPr lang="hr-HR" sz="2000" b="1" dirty="0">
                <a:latin typeface="Arial" charset="0"/>
              </a:rPr>
              <a:t>Reljef od 0-2.386 mn/m, prosjek 625 mn/m. </a:t>
            </a:r>
          </a:p>
          <a:p>
            <a:pPr eaLnBrk="1" hangingPunct="1">
              <a:lnSpc>
                <a:spcPct val="80000"/>
              </a:lnSpc>
              <a:buFont typeface="Wingdings" pitchFamily="2" charset="2"/>
              <a:buNone/>
              <a:defRPr/>
            </a:pPr>
            <a:r>
              <a:rPr lang="hr-HR" sz="2000" b="1" dirty="0">
                <a:latin typeface="Arial" charset="0"/>
              </a:rPr>
              <a:t>Zemljište brdsko-planinsko 80% sa nagibom</a:t>
            </a:r>
          </a:p>
          <a:p>
            <a:pPr eaLnBrk="1" hangingPunct="1">
              <a:lnSpc>
                <a:spcPct val="80000"/>
              </a:lnSpc>
              <a:buFont typeface="Wingdings" pitchFamily="2" charset="2"/>
              <a:buNone/>
              <a:defRPr/>
            </a:pPr>
            <a:r>
              <a:rPr lang="hr-HR" sz="2000" b="1" dirty="0">
                <a:latin typeface="Arial" charset="0"/>
              </a:rPr>
              <a:t>od 13%. Prema jugu spušta se terasasto u kraška polja, a prema sjeveru u Lijevče polje, Posavinu i Semberiju.</a:t>
            </a:r>
          </a:p>
          <a:p>
            <a:pPr eaLnBrk="1" hangingPunct="1">
              <a:lnSpc>
                <a:spcPct val="80000"/>
              </a:lnSpc>
              <a:buFont typeface="Wingdings" pitchFamily="2" charset="2"/>
              <a:buNone/>
              <a:defRPr/>
            </a:pPr>
            <a:r>
              <a:rPr lang="hr-HR" sz="2000" b="1" dirty="0">
                <a:latin typeface="Arial" charset="0"/>
              </a:rPr>
              <a:t>Klima se veže za tri područja: planinsko, panonsko i primorsko.</a:t>
            </a:r>
          </a:p>
          <a:p>
            <a:pPr eaLnBrk="1" hangingPunct="1">
              <a:lnSpc>
                <a:spcPct val="80000"/>
              </a:lnSpc>
              <a:buFont typeface="Wingdings" pitchFamily="2" charset="2"/>
              <a:buNone/>
              <a:defRPr/>
            </a:pPr>
            <a:r>
              <a:rPr lang="hr-HR" sz="2000" b="1" dirty="0">
                <a:latin typeface="Arial" charset="0"/>
              </a:rPr>
              <a:t>Hidrografska mreža: jadranski sliv (26%) i crnomorski sliv 74%.</a:t>
            </a:r>
          </a:p>
          <a:p>
            <a:pPr eaLnBrk="1" hangingPunct="1">
              <a:lnSpc>
                <a:spcPct val="80000"/>
              </a:lnSpc>
              <a:buFont typeface="Wingdings" pitchFamily="2" charset="2"/>
              <a:buNone/>
              <a:defRPr/>
            </a:pPr>
            <a:r>
              <a:rPr lang="hr-HR" sz="2000" b="1" dirty="0">
                <a:latin typeface="Arial" charset="0"/>
              </a:rPr>
              <a:t>Jezera–prirodna: Boračko, Prokoško i Suho jezero na planini Vranici, Blidinje, Veliko (gornje) i Malo (donje) kod Jajca, Veliko i Crno jezero na Treskavici, Šatorsko i Vranac na Šator pl.</a:t>
            </a:r>
          </a:p>
          <a:p>
            <a:pPr eaLnBrk="1" hangingPunct="1">
              <a:lnSpc>
                <a:spcPct val="80000"/>
              </a:lnSpc>
              <a:buFont typeface="Wingdings" pitchFamily="2" charset="2"/>
              <a:buNone/>
              <a:defRPr/>
            </a:pPr>
            <a:r>
              <a:rPr lang="hr-HR" sz="2000" b="1" dirty="0">
                <a:latin typeface="Arial" charset="0"/>
              </a:rPr>
              <a:t>  Rijeka Sava u toku 354 km od Jasenovca do Rače ima pad 7 m.</a:t>
            </a:r>
          </a:p>
          <a:p>
            <a:pPr eaLnBrk="1" hangingPunct="1">
              <a:lnSpc>
                <a:spcPct val="80000"/>
              </a:lnSpc>
              <a:buFont typeface="Wingdings" pitchFamily="2" charset="2"/>
              <a:buNone/>
              <a:defRPr/>
            </a:pPr>
            <a:r>
              <a:rPr lang="hr-HR" sz="2000" b="1" dirty="0">
                <a:latin typeface="Arial" charset="0"/>
              </a:rPr>
              <a:t>Vještačka jezera nalaze se na rijekama: Drini, Neretvi, Spreči, Vrbasu, Trebišnjici i Plivi.</a:t>
            </a:r>
          </a:p>
          <a:p>
            <a:pPr eaLnBrk="1" hangingPunct="1">
              <a:lnSpc>
                <a:spcPct val="80000"/>
              </a:lnSpc>
              <a:buFont typeface="Wingdings" pitchFamily="2" charset="2"/>
              <a:buNone/>
              <a:defRPr/>
            </a:pPr>
            <a:r>
              <a:rPr lang="hr-HR" sz="2000" b="1" dirty="0">
                <a:latin typeface="Arial" charset="0"/>
              </a:rPr>
              <a:t>Vegetacija: veliki crnogorični i bjelogorični šumski kompleksi, voćnjaci, vinogradi i makija. To osigurava dobru pitku vodu u BiH.</a:t>
            </a:r>
          </a:p>
          <a:p>
            <a:pPr eaLnBrk="1" hangingPunct="1">
              <a:lnSpc>
                <a:spcPct val="80000"/>
              </a:lnSpc>
              <a:buFont typeface="Wingdings" pitchFamily="2" charset="2"/>
              <a:buNone/>
              <a:defRPr/>
            </a:pPr>
            <a:r>
              <a:rPr lang="hr-HR" sz="2000" b="1" dirty="0">
                <a:latin typeface="Arial" charset="0"/>
              </a:rPr>
              <a:t>Saobraćaj: zračni, željeznički 1.092 km, drumski 20.500 km sa prvih 50 km auto-puta i pomorski i riječni saobraćaj na Neretvi i Savi.</a:t>
            </a:r>
          </a:p>
          <a:p>
            <a:pPr eaLnBrk="1" hangingPunct="1">
              <a:lnSpc>
                <a:spcPct val="80000"/>
              </a:lnSpc>
              <a:buFont typeface="Wingdings" pitchFamily="2" charset="2"/>
              <a:buNone/>
              <a:defRPr/>
            </a:pPr>
            <a:r>
              <a:rPr lang="hr-HR" sz="2000" b="1" dirty="0">
                <a:latin typeface="Arial" charset="0"/>
              </a:rPr>
              <a:t>Rude: ugalj, željezo, olovo, cink, boksit, so, gips.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Rot="1" noChangeArrowheads="1"/>
          </p:cNvSpPr>
          <p:nvPr>
            <p:ph type="title"/>
          </p:nvPr>
        </p:nvSpPr>
        <p:spPr>
          <a:xfrm>
            <a:off x="457200" y="274638"/>
            <a:ext cx="8229600" cy="417512"/>
          </a:xfrm>
        </p:spPr>
        <p:txBody>
          <a:bodyPr/>
          <a:lstStyle/>
          <a:p>
            <a:pPr eaLnBrk="1" hangingPunct="1">
              <a:defRPr/>
            </a:pPr>
            <a:r>
              <a:rPr lang="hr-HR" sz="1400">
                <a:latin typeface="Arial" charset="0"/>
              </a:rPr>
              <a:t>                                                                                                                                                      ZIS:t2/5</a:t>
            </a:r>
            <a:endParaRPr lang="en-US" sz="1400">
              <a:latin typeface="Arial" charset="0"/>
            </a:endParaRPr>
          </a:p>
        </p:txBody>
      </p:sp>
      <p:sp>
        <p:nvSpPr>
          <p:cNvPr id="463875" name="Rectangle 3"/>
          <p:cNvSpPr>
            <a:spLocks noGrp="1" noChangeArrowheads="1"/>
          </p:cNvSpPr>
          <p:nvPr>
            <p:ph type="body" idx="1"/>
          </p:nvPr>
        </p:nvSpPr>
        <p:spPr>
          <a:xfrm>
            <a:off x="179388" y="692150"/>
            <a:ext cx="8713787" cy="6165850"/>
          </a:xfrm>
        </p:spPr>
        <p:txBody>
          <a:bodyPr/>
          <a:lstStyle/>
          <a:p>
            <a:pPr algn="ctr" eaLnBrk="1" hangingPunct="1">
              <a:lnSpc>
                <a:spcPct val="90000"/>
              </a:lnSpc>
              <a:buFont typeface="Wingdings" pitchFamily="2" charset="2"/>
              <a:buNone/>
              <a:defRPr/>
            </a:pPr>
            <a:r>
              <a:rPr lang="hr-HR" sz="2400" b="1" dirty="0">
                <a:latin typeface="Arial" charset="0"/>
              </a:rPr>
              <a:t>UGROŽENOST BiH U ODNOSU NA REGION JUGOISTOČNE EUROPE</a:t>
            </a:r>
          </a:p>
          <a:p>
            <a:pPr algn="ctr" eaLnBrk="1" hangingPunct="1">
              <a:lnSpc>
                <a:spcPct val="90000"/>
              </a:lnSpc>
              <a:buFont typeface="Wingdings" pitchFamily="2" charset="2"/>
              <a:buNone/>
              <a:defRPr/>
            </a:pPr>
            <a:endParaRPr lang="hr-HR" sz="2400" b="1" dirty="0">
              <a:latin typeface="Arial" charset="0"/>
            </a:endParaRPr>
          </a:p>
          <a:p>
            <a:pPr eaLnBrk="1" hangingPunct="1">
              <a:lnSpc>
                <a:spcPct val="90000"/>
              </a:lnSpc>
              <a:defRPr/>
            </a:pPr>
            <a:r>
              <a:rPr lang="hr-HR" sz="2400" b="1" dirty="0">
                <a:latin typeface="Arial" charset="0"/>
              </a:rPr>
              <a:t>Konvencija o zabrani razvijanja, proizvodnje, gomilanja i korištenja hemijskog oružja i o njegovom uništenju (BiH ratificirala 29. 4. ’97.)</a:t>
            </a:r>
          </a:p>
          <a:p>
            <a:pPr eaLnBrk="1" hangingPunct="1">
              <a:lnSpc>
                <a:spcPct val="90000"/>
              </a:lnSpc>
              <a:defRPr/>
            </a:pPr>
            <a:r>
              <a:rPr lang="hr-HR" sz="2400" b="1" dirty="0">
                <a:latin typeface="Arial" charset="0"/>
              </a:rPr>
              <a:t>Konvencija Europske komisije UN za Europu o prekograničnim efektima industrijskih nesreća, Helsinki, 17. 3. ’92. </a:t>
            </a:r>
          </a:p>
          <a:p>
            <a:pPr eaLnBrk="1" hangingPunct="1">
              <a:lnSpc>
                <a:spcPct val="90000"/>
              </a:lnSpc>
              <a:defRPr/>
            </a:pPr>
            <a:r>
              <a:rPr lang="hr-HR" sz="2400" b="1" dirty="0">
                <a:latin typeface="Arial" charset="0"/>
              </a:rPr>
              <a:t>Konvencija Europske komisije UN za Europu o zaštiti i upotrebi prekograničnih vodotoka i međunarodnih jezera, Helsinki, 17. 3. ’92.</a:t>
            </a:r>
          </a:p>
          <a:p>
            <a:pPr eaLnBrk="1" hangingPunct="1">
              <a:lnSpc>
                <a:spcPct val="90000"/>
              </a:lnSpc>
              <a:defRPr/>
            </a:pPr>
            <a:r>
              <a:rPr lang="hr-HR" sz="2400" b="1" dirty="0">
                <a:latin typeface="Arial" charset="0"/>
              </a:rPr>
              <a:t>Inicijative za spremnost i prevenciju svih oblika katastrofa u JIE (Izvještaj BiH za Pakt stabilnosti za JIE, februara 2001.godine);</a:t>
            </a:r>
          </a:p>
          <a:p>
            <a:pPr eaLnBrk="1" hangingPunct="1">
              <a:lnSpc>
                <a:spcPct val="90000"/>
              </a:lnSpc>
              <a:defRPr/>
            </a:pPr>
            <a:r>
              <a:rPr lang="hr-HR" sz="2400" b="1" dirty="0">
                <a:latin typeface="Arial" charset="0"/>
              </a:rPr>
              <a:t>Metodologija i procjene ugroženosti FBiH i Republike Srpske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Rot="1" noChangeArrowheads="1"/>
          </p:cNvSpPr>
          <p:nvPr>
            <p:ph type="title"/>
          </p:nvPr>
        </p:nvSpPr>
        <p:spPr>
          <a:xfrm>
            <a:off x="457200" y="274638"/>
            <a:ext cx="8229600" cy="633412"/>
          </a:xfrm>
        </p:spPr>
        <p:txBody>
          <a:bodyPr/>
          <a:lstStyle/>
          <a:p>
            <a:pPr algn="l" eaLnBrk="1" hangingPunct="1">
              <a:defRPr/>
            </a:pPr>
            <a:r>
              <a:rPr lang="hr-HR" sz="2400" b="0">
                <a:latin typeface="Arial" charset="0"/>
              </a:rPr>
              <a:t>            </a:t>
            </a:r>
            <a:r>
              <a:rPr lang="hr-HR" sz="2400">
                <a:latin typeface="Arial" charset="0"/>
              </a:rPr>
              <a:t>BOLESTI LJUDI, ŽIVOTINJA I BILJAKA</a:t>
            </a:r>
            <a:r>
              <a:rPr lang="hr-HR" sz="2400" b="0">
                <a:latin typeface="Arial" charset="0"/>
              </a:rPr>
              <a:t>        </a:t>
            </a:r>
            <a:r>
              <a:rPr lang="hr-HR" sz="1400">
                <a:latin typeface="Arial" charset="0"/>
              </a:rPr>
              <a:t>ZIS:t-2/6</a:t>
            </a:r>
            <a:endParaRPr lang="en-US" sz="2400">
              <a:latin typeface="Arial" charset="0"/>
            </a:endParaRPr>
          </a:p>
        </p:txBody>
      </p:sp>
      <p:sp>
        <p:nvSpPr>
          <p:cNvPr id="465923" name="Rectangle 3"/>
          <p:cNvSpPr>
            <a:spLocks noGrp="1" noChangeArrowheads="1"/>
          </p:cNvSpPr>
          <p:nvPr>
            <p:ph type="body" idx="1"/>
          </p:nvPr>
        </p:nvSpPr>
        <p:spPr>
          <a:xfrm>
            <a:off x="250825" y="836613"/>
            <a:ext cx="8642350" cy="6021387"/>
          </a:xfrm>
        </p:spPr>
        <p:txBody>
          <a:bodyPr/>
          <a:lstStyle/>
          <a:p>
            <a:pPr eaLnBrk="1" hangingPunct="1">
              <a:lnSpc>
                <a:spcPct val="90000"/>
              </a:lnSpc>
              <a:buFont typeface="Wingdings" pitchFamily="2" charset="2"/>
              <a:buNone/>
              <a:defRPr/>
            </a:pPr>
            <a:endParaRPr lang="hr-HR" sz="2800" b="1">
              <a:latin typeface="Arial" charset="0"/>
            </a:endParaRPr>
          </a:p>
          <a:p>
            <a:pPr eaLnBrk="1" hangingPunct="1">
              <a:lnSpc>
                <a:spcPct val="90000"/>
              </a:lnSpc>
              <a:buFont typeface="Wingdings" pitchFamily="2" charset="2"/>
              <a:buNone/>
              <a:defRPr/>
            </a:pPr>
            <a:r>
              <a:rPr lang="hr-HR" sz="2800" b="1">
                <a:latin typeface="Arial" charset="0"/>
              </a:rPr>
              <a:t>Epidemiološka situacija je nestabilna</a:t>
            </a:r>
            <a:endParaRPr lang="hr-HR" sz="2400" b="1">
              <a:latin typeface="Arial" charset="0"/>
            </a:endParaRPr>
          </a:p>
          <a:p>
            <a:pPr eaLnBrk="1" hangingPunct="1">
              <a:lnSpc>
                <a:spcPct val="90000"/>
              </a:lnSpc>
              <a:buFont typeface="Wingdings" pitchFamily="2" charset="2"/>
              <a:buNone/>
              <a:defRPr/>
            </a:pPr>
            <a:r>
              <a:rPr lang="hr-HR" sz="2400" b="1">
                <a:latin typeface="Arial" charset="0"/>
              </a:rPr>
              <a:t>    - Moguće epidemije (parotitisa, varičele,   </a:t>
            </a:r>
          </a:p>
          <a:p>
            <a:pPr eaLnBrk="1" hangingPunct="1">
              <a:lnSpc>
                <a:spcPct val="90000"/>
              </a:lnSpc>
              <a:buFont typeface="Wingdings" pitchFamily="2" charset="2"/>
              <a:buNone/>
              <a:defRPr/>
            </a:pPr>
            <a:r>
              <a:rPr lang="hr-HR" sz="2400" b="1">
                <a:latin typeface="Arial" charset="0"/>
              </a:rPr>
              <a:t>       hemoragične groznice, hepatitisa, HIV, Q-  </a:t>
            </a:r>
          </a:p>
          <a:p>
            <a:pPr eaLnBrk="1" hangingPunct="1">
              <a:lnSpc>
                <a:spcPct val="90000"/>
              </a:lnSpc>
              <a:buFont typeface="Wingdings" pitchFamily="2" charset="2"/>
              <a:buNone/>
              <a:defRPr/>
            </a:pPr>
            <a:r>
              <a:rPr lang="hr-HR" sz="2400" b="1">
                <a:latin typeface="Arial" charset="0"/>
              </a:rPr>
              <a:t>       groznice,  i dr. bolesti), u nepovoljnim higijensko- </a:t>
            </a:r>
          </a:p>
          <a:p>
            <a:pPr eaLnBrk="1" hangingPunct="1">
              <a:lnSpc>
                <a:spcPct val="90000"/>
              </a:lnSpc>
              <a:buFont typeface="Wingdings" pitchFamily="2" charset="2"/>
              <a:buNone/>
              <a:defRPr/>
            </a:pPr>
            <a:r>
              <a:rPr lang="hr-HR" sz="2400" b="1">
                <a:latin typeface="Arial" charset="0"/>
              </a:rPr>
              <a:t>       epidemiološkim uvjetima mogle bi dovesti do </a:t>
            </a:r>
          </a:p>
          <a:p>
            <a:pPr eaLnBrk="1" hangingPunct="1">
              <a:lnSpc>
                <a:spcPct val="90000"/>
              </a:lnSpc>
              <a:buFont typeface="Wingdings" pitchFamily="2" charset="2"/>
              <a:buNone/>
              <a:defRPr/>
            </a:pPr>
            <a:r>
              <a:rPr lang="hr-HR" sz="2400" b="1">
                <a:latin typeface="Arial" charset="0"/>
              </a:rPr>
              <a:t>       prekograničnog incidenta,</a:t>
            </a:r>
          </a:p>
          <a:p>
            <a:pPr eaLnBrk="1" hangingPunct="1">
              <a:lnSpc>
                <a:spcPct val="90000"/>
              </a:lnSpc>
              <a:buFont typeface="Wingdings" pitchFamily="2" charset="2"/>
              <a:buNone/>
              <a:defRPr/>
            </a:pPr>
            <a:r>
              <a:rPr lang="hr-HR" sz="2400" b="1">
                <a:latin typeface="Arial" charset="0"/>
              </a:rPr>
              <a:t>    - Epizootije mogu uzrokovati pojavu neke od pomenutih </a:t>
            </a:r>
          </a:p>
          <a:p>
            <a:pPr eaLnBrk="1" hangingPunct="1">
              <a:lnSpc>
                <a:spcPct val="90000"/>
              </a:lnSpc>
              <a:buFont typeface="Wingdings" pitchFamily="2" charset="2"/>
              <a:buNone/>
              <a:defRPr/>
            </a:pPr>
            <a:r>
              <a:rPr lang="hr-HR" sz="2400" b="1">
                <a:latin typeface="Arial" charset="0"/>
              </a:rPr>
              <a:t>      zoonoza (bruceloze, antraksa, trihineloze i dr.)</a:t>
            </a:r>
          </a:p>
          <a:p>
            <a:pPr eaLnBrk="1" hangingPunct="1">
              <a:lnSpc>
                <a:spcPct val="90000"/>
              </a:lnSpc>
              <a:buFont typeface="Wingdings" pitchFamily="2" charset="2"/>
              <a:buNone/>
              <a:defRPr/>
            </a:pPr>
            <a:r>
              <a:rPr lang="hr-HR" sz="2400" b="1">
                <a:latin typeface="Arial" charset="0"/>
              </a:rPr>
              <a:t>    - Epizootije u razmjerama pandemije, imale su</a:t>
            </a:r>
          </a:p>
          <a:p>
            <a:pPr eaLnBrk="1" hangingPunct="1">
              <a:lnSpc>
                <a:spcPct val="90000"/>
              </a:lnSpc>
              <a:buFont typeface="Wingdings" pitchFamily="2" charset="2"/>
              <a:buNone/>
              <a:defRPr/>
            </a:pPr>
            <a:r>
              <a:rPr lang="hr-HR" sz="2400" b="1">
                <a:latin typeface="Arial" charset="0"/>
              </a:rPr>
              <a:t>       štetne posljedice i u BiH (H5N1 samo izolirani </a:t>
            </a:r>
          </a:p>
          <a:p>
            <a:pPr eaLnBrk="1" hangingPunct="1">
              <a:lnSpc>
                <a:spcPct val="90000"/>
              </a:lnSpc>
              <a:buFont typeface="Wingdings" pitchFamily="2" charset="2"/>
              <a:buNone/>
              <a:defRPr/>
            </a:pPr>
            <a:r>
              <a:rPr lang="hr-HR" sz="2400" b="1">
                <a:latin typeface="Arial" charset="0"/>
              </a:rPr>
              <a:t>       slučajevi),</a:t>
            </a:r>
          </a:p>
          <a:p>
            <a:pPr eaLnBrk="1" hangingPunct="1">
              <a:lnSpc>
                <a:spcPct val="90000"/>
              </a:lnSpc>
              <a:buFont typeface="Wingdings" pitchFamily="2" charset="2"/>
              <a:buNone/>
              <a:defRPr/>
            </a:pPr>
            <a:r>
              <a:rPr lang="hr-HR" sz="2400" b="1">
                <a:latin typeface="Arial" charset="0"/>
              </a:rPr>
              <a:t>    - Biljne bolesti i štetočine prisutne su i brzo se </a:t>
            </a:r>
          </a:p>
          <a:p>
            <a:pPr eaLnBrk="1" hangingPunct="1">
              <a:lnSpc>
                <a:spcPct val="90000"/>
              </a:lnSpc>
              <a:buFont typeface="Wingdings" pitchFamily="2" charset="2"/>
              <a:buNone/>
              <a:defRPr/>
            </a:pPr>
            <a:r>
              <a:rPr lang="hr-HR" sz="2400" b="1">
                <a:latin typeface="Arial" charset="0"/>
              </a:rPr>
              <a:t>       šire s obje strane granica država.</a:t>
            </a:r>
            <a:endParaRPr lang="en-US" sz="2400" b="1">
              <a:latin typeface="Arial" charset="0"/>
            </a:endParaRPr>
          </a:p>
          <a:p>
            <a:pPr eaLnBrk="1" hangingPunct="1">
              <a:lnSpc>
                <a:spcPct val="90000"/>
              </a:lnSpc>
              <a:buFont typeface="Wingdings" pitchFamily="2" charset="2"/>
              <a:buNone/>
              <a:defRPr/>
            </a:pPr>
            <a:endParaRPr lang="en-US" sz="240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p:cNvSpPr>
          <p:nvPr>
            <p:ph type="title"/>
          </p:nvPr>
        </p:nvSpPr>
        <p:spPr/>
        <p:txBody>
          <a:bodyPr/>
          <a:lstStyle/>
          <a:p>
            <a:pPr algn="l" eaLnBrk="1" hangingPunct="1">
              <a:defRPr/>
            </a:pPr>
            <a:r>
              <a:rPr lang="en-GB" sz="2800">
                <a:latin typeface="Arial" charset="0"/>
              </a:rPr>
              <a:t>1.Tema:</a:t>
            </a:r>
            <a:r>
              <a:rPr lang="hr-HR" sz="2800">
                <a:latin typeface="Arial" charset="0"/>
              </a:rPr>
              <a:t> </a:t>
            </a:r>
            <a:r>
              <a:rPr lang="en-GB" sz="2800">
                <a:latin typeface="Arial" charset="0"/>
              </a:rPr>
              <a:t>TEORIJSKI I MEĐUNARODNO-</a:t>
            </a:r>
            <a:r>
              <a:rPr lang="hr-HR" sz="1400">
                <a:latin typeface="Arial" charset="0"/>
              </a:rPr>
              <a:t>               ZIS:t1/3</a:t>
            </a:r>
            <a:r>
              <a:rPr lang="en-GB" sz="2800">
                <a:latin typeface="Arial" charset="0"/>
              </a:rPr>
              <a:t/>
            </a:r>
            <a:br>
              <a:rPr lang="en-GB" sz="2800">
                <a:latin typeface="Arial" charset="0"/>
              </a:rPr>
            </a:br>
            <a:r>
              <a:rPr lang="en-GB" sz="2800">
                <a:latin typeface="Arial" charset="0"/>
              </a:rPr>
              <a:t>    PRAVNI ASPEKTI ZAŠT</a:t>
            </a:r>
            <a:r>
              <a:rPr lang="hr-HR" sz="2800">
                <a:latin typeface="Arial" charset="0"/>
              </a:rPr>
              <a:t>ITE </a:t>
            </a:r>
            <a:r>
              <a:rPr lang="en-GB" sz="2800">
                <a:latin typeface="Arial" charset="0"/>
              </a:rPr>
              <a:t>I SPAŠ</a:t>
            </a:r>
            <a:r>
              <a:rPr lang="hr-HR" sz="2800">
                <a:latin typeface="Arial" charset="0"/>
              </a:rPr>
              <a:t>AVANJA</a:t>
            </a:r>
            <a:endParaRPr lang="en-US" sz="2800"/>
          </a:p>
        </p:txBody>
      </p:sp>
      <p:sp>
        <p:nvSpPr>
          <p:cNvPr id="443395" name="Rectangle 3"/>
          <p:cNvSpPr>
            <a:spLocks noGrp="1" noChangeArrowheads="1"/>
          </p:cNvSpPr>
          <p:nvPr>
            <p:ph type="body" idx="1"/>
          </p:nvPr>
        </p:nvSpPr>
        <p:spPr>
          <a:xfrm>
            <a:off x="179388" y="1600200"/>
            <a:ext cx="8785225" cy="5257800"/>
          </a:xfrm>
        </p:spPr>
        <p:txBody>
          <a:bodyPr/>
          <a:lstStyle/>
          <a:p>
            <a:pPr algn="ctr" eaLnBrk="1" hangingPunct="1">
              <a:lnSpc>
                <a:spcPct val="80000"/>
              </a:lnSpc>
              <a:buFont typeface="Wingdings" pitchFamily="2" charset="2"/>
              <a:buNone/>
              <a:defRPr/>
            </a:pPr>
            <a:r>
              <a:rPr lang="hr-HR" sz="2400">
                <a:latin typeface="Arial" charset="0"/>
              </a:rPr>
              <a:t>P  I  T  A  N  J  A:</a:t>
            </a:r>
          </a:p>
          <a:p>
            <a:pPr eaLnBrk="1" hangingPunct="1">
              <a:lnSpc>
                <a:spcPct val="80000"/>
              </a:lnSpc>
              <a:buFont typeface="Wingdings" pitchFamily="2" charset="2"/>
              <a:buNone/>
              <a:defRPr/>
            </a:pPr>
            <a:r>
              <a:rPr lang="hr-HR" sz="2400">
                <a:latin typeface="Arial" charset="0"/>
              </a:rPr>
              <a:t>1.Općenito o genezi i obrazloženjima razvoja zaštite i spašavanja,</a:t>
            </a:r>
          </a:p>
          <a:p>
            <a:pPr eaLnBrk="1" hangingPunct="1">
              <a:lnSpc>
                <a:spcPct val="80000"/>
              </a:lnSpc>
              <a:buFont typeface="Wingdings" pitchFamily="2" charset="2"/>
              <a:buNone/>
              <a:defRPr/>
            </a:pPr>
            <a:r>
              <a:rPr lang="hr-HR" sz="2400">
                <a:latin typeface="Arial" charset="0"/>
              </a:rPr>
              <a:t>   - Dešavanja u prirodi,</a:t>
            </a:r>
          </a:p>
          <a:p>
            <a:pPr eaLnBrk="1" hangingPunct="1">
              <a:lnSpc>
                <a:spcPct val="80000"/>
              </a:lnSpc>
              <a:buFont typeface="Wingdings" pitchFamily="2" charset="2"/>
              <a:buNone/>
              <a:defRPr/>
            </a:pPr>
            <a:r>
              <a:rPr lang="hr-HR" sz="2400">
                <a:latin typeface="Arial" charset="0"/>
              </a:rPr>
              <a:t>   - Tehničko obrazloženje,</a:t>
            </a:r>
          </a:p>
          <a:p>
            <a:pPr eaLnBrk="1" hangingPunct="1">
              <a:lnSpc>
                <a:spcPct val="80000"/>
              </a:lnSpc>
              <a:buFont typeface="Wingdings" pitchFamily="2" charset="2"/>
              <a:buNone/>
              <a:defRPr/>
            </a:pPr>
            <a:r>
              <a:rPr lang="hr-HR" sz="2400">
                <a:latin typeface="Arial" charset="0"/>
              </a:rPr>
              <a:t>   - Političko obrazloženje,</a:t>
            </a:r>
          </a:p>
          <a:p>
            <a:pPr eaLnBrk="1" hangingPunct="1">
              <a:lnSpc>
                <a:spcPct val="80000"/>
              </a:lnSpc>
              <a:buFont typeface="Wingdings" pitchFamily="2" charset="2"/>
              <a:buNone/>
              <a:defRPr/>
            </a:pPr>
            <a:r>
              <a:rPr lang="hr-HR" sz="2400">
                <a:latin typeface="Arial" charset="0"/>
              </a:rPr>
              <a:t>   - Tehnološki razvoj.</a:t>
            </a:r>
          </a:p>
          <a:p>
            <a:pPr eaLnBrk="1" hangingPunct="1">
              <a:lnSpc>
                <a:spcPct val="80000"/>
              </a:lnSpc>
              <a:buFont typeface="Wingdings" pitchFamily="2" charset="2"/>
              <a:buNone/>
              <a:defRPr/>
            </a:pPr>
            <a:r>
              <a:rPr lang="hr-HR" sz="2400">
                <a:latin typeface="Arial" charset="0"/>
              </a:rPr>
              <a:t>2.Međunarodno-pravni aspekti ZiS,</a:t>
            </a:r>
          </a:p>
          <a:p>
            <a:pPr eaLnBrk="1" hangingPunct="1">
              <a:lnSpc>
                <a:spcPct val="80000"/>
              </a:lnSpc>
              <a:buFont typeface="Wingdings" pitchFamily="2" charset="2"/>
              <a:buNone/>
              <a:defRPr/>
            </a:pPr>
            <a:r>
              <a:rPr lang="hr-HR" sz="2400">
                <a:latin typeface="Arial" charset="0"/>
              </a:rPr>
              <a:t>   - Nova etapa historijskog razvoja,</a:t>
            </a:r>
          </a:p>
          <a:p>
            <a:pPr eaLnBrk="1" hangingPunct="1">
              <a:lnSpc>
                <a:spcPct val="80000"/>
              </a:lnSpc>
              <a:buFont typeface="Wingdings" pitchFamily="2" charset="2"/>
              <a:buNone/>
              <a:defRPr/>
            </a:pPr>
            <a:r>
              <a:rPr lang="hr-HR" sz="2400">
                <a:latin typeface="Arial" charset="0"/>
              </a:rPr>
              <a:t>   - Profiliranje Civilne odbrane-zaštite u vodeću snagu zaštite i spašavanja,</a:t>
            </a:r>
          </a:p>
          <a:p>
            <a:pPr eaLnBrk="1" hangingPunct="1">
              <a:lnSpc>
                <a:spcPct val="80000"/>
              </a:lnSpc>
              <a:buFont typeface="Wingdings" pitchFamily="2" charset="2"/>
              <a:buNone/>
              <a:defRPr/>
            </a:pPr>
            <a:r>
              <a:rPr lang="hr-HR" sz="2400">
                <a:latin typeface="Arial" charset="0"/>
              </a:rPr>
              <a:t>   - Povezivanje CO-CZ među državama,</a:t>
            </a:r>
          </a:p>
          <a:p>
            <a:pPr eaLnBrk="1" hangingPunct="1">
              <a:lnSpc>
                <a:spcPct val="80000"/>
              </a:lnSpc>
              <a:buFont typeface="Wingdings" pitchFamily="2" charset="2"/>
              <a:buNone/>
              <a:defRPr/>
            </a:pPr>
            <a:r>
              <a:rPr lang="hr-HR" sz="2400">
                <a:latin typeface="Arial" charset="0"/>
              </a:rPr>
              <a:t>   - Civilna odbrana u međunarodnom i domicilnom pravu,</a:t>
            </a:r>
          </a:p>
          <a:p>
            <a:pPr eaLnBrk="1" hangingPunct="1">
              <a:lnSpc>
                <a:spcPct val="80000"/>
              </a:lnSpc>
              <a:buFont typeface="Wingdings" pitchFamily="2" charset="2"/>
              <a:buNone/>
              <a:defRPr/>
            </a:pPr>
            <a:r>
              <a:rPr lang="hr-HR" sz="2400">
                <a:latin typeface="Arial" charset="0"/>
              </a:rPr>
              <a:t>   - Od Civilne odbrane ka Civilnoj zaštiti,</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ZIS:t2/9</a:t>
            </a:r>
            <a:endParaRPr lang="en-US" sz="1400">
              <a:latin typeface="Arial" charset="0"/>
            </a:endParaRPr>
          </a:p>
        </p:txBody>
      </p:sp>
      <p:sp>
        <p:nvSpPr>
          <p:cNvPr id="468995" name="Rectangle 3"/>
          <p:cNvSpPr>
            <a:spLocks noGrp="1" noChangeArrowheads="1"/>
          </p:cNvSpPr>
          <p:nvPr>
            <p:ph type="body" idx="1"/>
          </p:nvPr>
        </p:nvSpPr>
        <p:spPr>
          <a:xfrm>
            <a:off x="250825" y="549275"/>
            <a:ext cx="8642350" cy="6308725"/>
          </a:xfrm>
        </p:spPr>
        <p:txBody>
          <a:bodyPr/>
          <a:lstStyle/>
          <a:p>
            <a:pPr algn="ctr" eaLnBrk="1" hangingPunct="1">
              <a:lnSpc>
                <a:spcPct val="90000"/>
              </a:lnSpc>
              <a:buFont typeface="Wingdings" pitchFamily="2" charset="2"/>
              <a:buNone/>
              <a:defRPr/>
            </a:pPr>
            <a:r>
              <a:rPr lang="hr-HR" sz="2800" b="1">
                <a:latin typeface="Arial" charset="0"/>
              </a:rPr>
              <a:t>Z A K L J U Č A K</a:t>
            </a:r>
          </a:p>
          <a:p>
            <a:pPr eaLnBrk="1" hangingPunct="1">
              <a:lnSpc>
                <a:spcPct val="90000"/>
              </a:lnSpc>
              <a:defRPr/>
            </a:pPr>
            <a:r>
              <a:rPr lang="hr-HR" sz="2800" b="1">
                <a:latin typeface="Arial" charset="0"/>
              </a:rPr>
              <a:t>Katastrofe prirodnog ili antropološkog porijekla ne poznaju granice država. </a:t>
            </a:r>
          </a:p>
          <a:p>
            <a:pPr eaLnBrk="1" hangingPunct="1">
              <a:lnSpc>
                <a:spcPct val="90000"/>
              </a:lnSpc>
              <a:defRPr/>
            </a:pPr>
            <a:r>
              <a:rPr lang="hr-HR" sz="2800" b="1">
                <a:latin typeface="Arial" charset="0"/>
              </a:rPr>
              <a:t>Nastaju iznenada, brzo se šire i ugrožavaju ljude i  materijalna dobra.</a:t>
            </a:r>
          </a:p>
          <a:p>
            <a:pPr eaLnBrk="1" hangingPunct="1">
              <a:lnSpc>
                <a:spcPct val="90000"/>
              </a:lnSpc>
              <a:defRPr/>
            </a:pPr>
            <a:r>
              <a:rPr lang="hr-HR" sz="2800" b="1">
                <a:latin typeface="Arial" charset="0"/>
              </a:rPr>
              <a:t>Potreban zajednički odgovor dimenzioniran prema intenzitetu i ekstenzitetu katastrofe.</a:t>
            </a:r>
          </a:p>
          <a:p>
            <a:pPr eaLnBrk="1" hangingPunct="1">
              <a:lnSpc>
                <a:spcPct val="90000"/>
              </a:lnSpc>
              <a:defRPr/>
            </a:pPr>
            <a:r>
              <a:rPr lang="hr-HR" sz="2800" b="1">
                <a:latin typeface="Arial" charset="0"/>
              </a:rPr>
              <a:t>BiH je dio sigurnosno nedjeljivog prostora i upućena je na regionalno, pa i globalno organiziranje i djelovanje u sastavu regionalnog i globalnog  okruženja.</a:t>
            </a:r>
          </a:p>
          <a:p>
            <a:pPr eaLnBrk="1" hangingPunct="1">
              <a:lnSpc>
                <a:spcPct val="90000"/>
              </a:lnSpc>
              <a:defRPr/>
            </a:pPr>
            <a:r>
              <a:rPr lang="bs-Latn-BA" sz="2800" b="1">
                <a:latin typeface="Arial" charset="0"/>
              </a:rPr>
              <a:t>Bosna i Hercegovina treba, na državnom nivou, da posjeduje bazu podataka o rizicima, resursima za njihovu kontrolu i redukciju i državno tijelo za upravljanje rizicima.</a:t>
            </a:r>
            <a:endParaRPr lang="en-US" sz="28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ZIS:t3/1</a:t>
            </a:r>
            <a:endParaRPr lang="en-US" sz="1400">
              <a:latin typeface="Arial" charset="0"/>
            </a:endParaRPr>
          </a:p>
        </p:txBody>
      </p:sp>
      <p:sp>
        <p:nvSpPr>
          <p:cNvPr id="471043" name="Rectangle 3"/>
          <p:cNvSpPr>
            <a:spLocks noGrp="1" noChangeArrowheads="1"/>
          </p:cNvSpPr>
          <p:nvPr>
            <p:ph type="body" idx="1"/>
          </p:nvPr>
        </p:nvSpPr>
        <p:spPr>
          <a:xfrm>
            <a:off x="250825" y="549275"/>
            <a:ext cx="8713788" cy="6308725"/>
          </a:xfrm>
        </p:spPr>
        <p:txBody>
          <a:bodyPr/>
          <a:lstStyle/>
          <a:p>
            <a:pPr marL="609600" indent="-609600" algn="ctr" eaLnBrk="1" hangingPunct="1">
              <a:lnSpc>
                <a:spcPct val="80000"/>
              </a:lnSpc>
              <a:buFont typeface="Wingdings" pitchFamily="2" charset="2"/>
              <a:buNone/>
              <a:defRPr/>
            </a:pPr>
            <a:r>
              <a:rPr lang="hr-HR" sz="2000" b="1" dirty="0">
                <a:latin typeface="Arial" charset="0"/>
              </a:rPr>
              <a:t>P I T A N J A :</a:t>
            </a:r>
          </a:p>
          <a:p>
            <a:pPr marL="609600" indent="-609600" algn="ctr" eaLnBrk="1" hangingPunct="1">
              <a:lnSpc>
                <a:spcPct val="80000"/>
              </a:lnSpc>
              <a:buFont typeface="Wingdings" pitchFamily="2" charset="2"/>
              <a:buNone/>
              <a:defRPr/>
            </a:pPr>
            <a:endParaRPr lang="hr-HR" sz="2000" b="1" dirty="0">
              <a:latin typeface="Arial" charset="0"/>
            </a:endParaRPr>
          </a:p>
          <a:p>
            <a:pPr marL="609600" indent="-609600" eaLnBrk="1" hangingPunct="1">
              <a:lnSpc>
                <a:spcPct val="80000"/>
              </a:lnSpc>
              <a:buFont typeface="Wingdings" pitchFamily="2" charset="2"/>
              <a:buNone/>
              <a:defRPr/>
            </a:pPr>
            <a:r>
              <a:rPr lang="hr-HR" sz="1800" b="1" dirty="0">
                <a:latin typeface="Arial" charset="0"/>
              </a:rPr>
              <a:t>  1. Oslonac na vlastite kapacitete u ZiS,</a:t>
            </a:r>
          </a:p>
          <a:p>
            <a:pPr marL="609600" indent="-609600" eaLnBrk="1" hangingPunct="1">
              <a:lnSpc>
                <a:spcPct val="80000"/>
              </a:lnSpc>
              <a:buFont typeface="Wingdings" pitchFamily="2" charset="2"/>
              <a:buNone/>
              <a:defRPr/>
            </a:pPr>
            <a:r>
              <a:rPr lang="hr-HR" sz="1800" b="1" dirty="0">
                <a:latin typeface="Arial" charset="0"/>
              </a:rPr>
              <a:t>        a) Vladin sektor:</a:t>
            </a:r>
          </a:p>
          <a:p>
            <a:pPr marL="609600" indent="-609600" eaLnBrk="1" hangingPunct="1">
              <a:lnSpc>
                <a:spcPct val="80000"/>
              </a:lnSpc>
              <a:buFont typeface="Wingdings" pitchFamily="2" charset="2"/>
              <a:buNone/>
              <a:defRPr/>
            </a:pPr>
            <a:r>
              <a:rPr lang="hr-HR" sz="1800" b="1" dirty="0">
                <a:latin typeface="Arial" charset="0"/>
              </a:rPr>
              <a:t>            - Javne ustanove,</a:t>
            </a:r>
          </a:p>
          <a:p>
            <a:pPr marL="609600" indent="-609600" eaLnBrk="1" hangingPunct="1">
              <a:lnSpc>
                <a:spcPct val="80000"/>
              </a:lnSpc>
              <a:buFont typeface="Wingdings" pitchFamily="2" charset="2"/>
              <a:buNone/>
              <a:defRPr/>
            </a:pPr>
            <a:r>
              <a:rPr lang="hr-HR" sz="1800" b="1" dirty="0">
                <a:latin typeface="Arial" charset="0"/>
              </a:rPr>
              <a:t>            - Ministarstvo sigurnosti i druga ministarstva u Vijeću ministara,</a:t>
            </a:r>
          </a:p>
          <a:p>
            <a:pPr marL="609600" indent="-609600" eaLnBrk="1" hangingPunct="1">
              <a:lnSpc>
                <a:spcPct val="80000"/>
              </a:lnSpc>
              <a:buFont typeface="Wingdings" pitchFamily="2" charset="2"/>
              <a:buNone/>
              <a:defRPr/>
            </a:pPr>
            <a:r>
              <a:rPr lang="hr-HR" sz="1800" b="1" dirty="0">
                <a:latin typeface="Arial" charset="0"/>
              </a:rPr>
              <a:t>        b) Pravni subjekti:</a:t>
            </a:r>
          </a:p>
          <a:p>
            <a:pPr marL="609600" indent="-609600" eaLnBrk="1" hangingPunct="1">
              <a:lnSpc>
                <a:spcPct val="80000"/>
              </a:lnSpc>
              <a:buFont typeface="Wingdings" pitchFamily="2" charset="2"/>
              <a:buNone/>
              <a:defRPr/>
            </a:pPr>
            <a:r>
              <a:rPr lang="hr-HR" sz="1800" b="1" dirty="0">
                <a:latin typeface="Arial" charset="0"/>
              </a:rPr>
              <a:t>            - Elektroprivreda,</a:t>
            </a:r>
          </a:p>
          <a:p>
            <a:pPr marL="609600" indent="-609600" eaLnBrk="1" hangingPunct="1">
              <a:lnSpc>
                <a:spcPct val="80000"/>
              </a:lnSpc>
              <a:buFont typeface="Wingdings" pitchFamily="2" charset="2"/>
              <a:buNone/>
              <a:defRPr/>
            </a:pPr>
            <a:r>
              <a:rPr lang="hr-HR" sz="1800" b="1" dirty="0">
                <a:latin typeface="Arial" charset="0"/>
              </a:rPr>
              <a:t>            - Vodoprivreda,</a:t>
            </a:r>
          </a:p>
          <a:p>
            <a:pPr marL="609600" indent="-609600" eaLnBrk="1" hangingPunct="1">
              <a:lnSpc>
                <a:spcPct val="80000"/>
              </a:lnSpc>
              <a:buFont typeface="Wingdings" pitchFamily="2" charset="2"/>
              <a:buNone/>
              <a:defRPr/>
            </a:pPr>
            <a:r>
              <a:rPr lang="hr-HR" sz="1800" b="1" dirty="0">
                <a:latin typeface="Arial" charset="0"/>
              </a:rPr>
              <a:t>            - Rudnici,</a:t>
            </a:r>
          </a:p>
          <a:p>
            <a:pPr marL="609600" indent="-609600" eaLnBrk="1" hangingPunct="1">
              <a:lnSpc>
                <a:spcPct val="80000"/>
              </a:lnSpc>
              <a:buFont typeface="Wingdings" pitchFamily="2" charset="2"/>
              <a:buNone/>
              <a:defRPr/>
            </a:pPr>
            <a:r>
              <a:rPr lang="hr-HR" sz="1800" b="1" dirty="0">
                <a:latin typeface="Arial" charset="0"/>
              </a:rPr>
              <a:t>            - Hemijska industrija,</a:t>
            </a:r>
          </a:p>
          <a:p>
            <a:pPr marL="609600" indent="-609600" eaLnBrk="1" hangingPunct="1">
              <a:lnSpc>
                <a:spcPct val="80000"/>
              </a:lnSpc>
              <a:buFont typeface="Wingdings" pitchFamily="2" charset="2"/>
              <a:buNone/>
              <a:defRPr/>
            </a:pPr>
            <a:r>
              <a:rPr lang="hr-HR" sz="1800" b="1" dirty="0">
                <a:latin typeface="Arial" charset="0"/>
              </a:rPr>
              <a:t>            - Farmaceutska industrija,</a:t>
            </a:r>
          </a:p>
          <a:p>
            <a:pPr marL="609600" indent="-609600" eaLnBrk="1" hangingPunct="1">
              <a:lnSpc>
                <a:spcPct val="80000"/>
              </a:lnSpc>
              <a:buFont typeface="Wingdings" pitchFamily="2" charset="2"/>
              <a:buNone/>
              <a:defRPr/>
            </a:pPr>
            <a:r>
              <a:rPr lang="hr-HR" sz="1800" b="1" dirty="0">
                <a:latin typeface="Arial" charset="0"/>
              </a:rPr>
              <a:t>            - Telekom i dr.</a:t>
            </a:r>
          </a:p>
          <a:p>
            <a:pPr marL="609600" indent="-609600" eaLnBrk="1" hangingPunct="1">
              <a:lnSpc>
                <a:spcPct val="80000"/>
              </a:lnSpc>
              <a:buFont typeface="Wingdings" pitchFamily="2" charset="2"/>
              <a:buNone/>
              <a:defRPr/>
            </a:pPr>
            <a:r>
              <a:rPr lang="hr-HR" sz="1800" b="1" dirty="0">
                <a:latin typeface="Arial" charset="0"/>
              </a:rPr>
              <a:t>        c) Nevladin sektor:</a:t>
            </a:r>
          </a:p>
          <a:p>
            <a:pPr marL="609600" indent="-609600" eaLnBrk="1" hangingPunct="1">
              <a:lnSpc>
                <a:spcPct val="80000"/>
              </a:lnSpc>
              <a:buFont typeface="Wingdings" pitchFamily="2" charset="2"/>
              <a:buNone/>
              <a:defRPr/>
            </a:pPr>
            <a:r>
              <a:rPr lang="hr-HR" sz="1800" b="1" dirty="0">
                <a:latin typeface="Arial" charset="0"/>
              </a:rPr>
              <a:t>            - Udruženja građana,</a:t>
            </a:r>
          </a:p>
          <a:p>
            <a:pPr marL="609600" indent="-609600" eaLnBrk="1" hangingPunct="1">
              <a:lnSpc>
                <a:spcPct val="80000"/>
              </a:lnSpc>
              <a:buFont typeface="Wingdings" pitchFamily="2" charset="2"/>
              <a:buNone/>
              <a:defRPr/>
            </a:pPr>
            <a:r>
              <a:rPr lang="hr-HR" sz="1800" b="1" dirty="0">
                <a:latin typeface="Arial" charset="0"/>
              </a:rPr>
              <a:t>            - Humanitarne organizacije.</a:t>
            </a:r>
          </a:p>
          <a:p>
            <a:pPr marL="609600" indent="-609600" eaLnBrk="1" hangingPunct="1">
              <a:lnSpc>
                <a:spcPct val="80000"/>
              </a:lnSpc>
              <a:buFont typeface="Wingdings" pitchFamily="2" charset="2"/>
              <a:buNone/>
              <a:defRPr/>
            </a:pPr>
            <a:r>
              <a:rPr lang="hr-HR" sz="1800" b="1" dirty="0">
                <a:latin typeface="Arial" charset="0"/>
              </a:rPr>
              <a:t>  2. Međunarodne organizacije:</a:t>
            </a:r>
          </a:p>
          <a:p>
            <a:pPr marL="609600" indent="-609600" eaLnBrk="1" hangingPunct="1">
              <a:lnSpc>
                <a:spcPct val="80000"/>
              </a:lnSpc>
              <a:buFont typeface="Wingdings" pitchFamily="2" charset="2"/>
              <a:buNone/>
              <a:defRPr/>
            </a:pPr>
            <a:r>
              <a:rPr lang="hr-HR" sz="1800" b="1" dirty="0">
                <a:latin typeface="Arial" charset="0"/>
              </a:rPr>
              <a:t>        a) Regionalne organizacije,</a:t>
            </a:r>
          </a:p>
          <a:p>
            <a:pPr marL="609600" indent="-609600" eaLnBrk="1" hangingPunct="1">
              <a:lnSpc>
                <a:spcPct val="80000"/>
              </a:lnSpc>
              <a:buFont typeface="Wingdings" pitchFamily="2" charset="2"/>
              <a:buNone/>
              <a:defRPr/>
            </a:pPr>
            <a:r>
              <a:rPr lang="hr-HR" sz="1800" b="1" dirty="0">
                <a:latin typeface="Arial" charset="0"/>
              </a:rPr>
              <a:t>        b) Globalne organizacije,</a:t>
            </a:r>
          </a:p>
          <a:p>
            <a:pPr marL="609600" indent="-609600" eaLnBrk="1" hangingPunct="1">
              <a:lnSpc>
                <a:spcPct val="80000"/>
              </a:lnSpc>
              <a:buFont typeface="Wingdings" pitchFamily="2" charset="2"/>
              <a:buNone/>
              <a:defRPr/>
            </a:pPr>
            <a:r>
              <a:rPr lang="hr-HR" sz="1800" b="1" dirty="0">
                <a:latin typeface="Arial" charset="0"/>
              </a:rPr>
              <a:t>  3. Hyogo deklaracija – Akcioni plan 2005.-2015. godina</a:t>
            </a:r>
          </a:p>
          <a:p>
            <a:pPr marL="609600" indent="-609600" eaLnBrk="1" hangingPunct="1">
              <a:lnSpc>
                <a:spcPct val="80000"/>
              </a:lnSpc>
              <a:buFont typeface="Wingdings" pitchFamily="2" charset="2"/>
              <a:buNone/>
              <a:defRPr/>
            </a:pPr>
            <a:r>
              <a:rPr lang="hr-HR" sz="1800" b="1" dirty="0">
                <a:latin typeface="Arial" charset="0"/>
              </a:rPr>
              <a:t>  4. </a:t>
            </a:r>
            <a:r>
              <a:rPr lang="hr-HR" sz="1800" b="1">
                <a:latin typeface="Arial" charset="0"/>
              </a:rPr>
              <a:t>Sendai okvir za smanjenje rizika katastrofa 2015.-2030. </a:t>
            </a:r>
            <a:endParaRPr lang="hr-HR" sz="1800" b="1" dirty="0">
              <a:latin typeface="Arial"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ZIS:t3/2</a:t>
            </a:r>
            <a:endParaRPr lang="en-US" sz="1400">
              <a:latin typeface="Arial" charset="0"/>
            </a:endParaRPr>
          </a:p>
        </p:txBody>
      </p:sp>
      <p:sp>
        <p:nvSpPr>
          <p:cNvPr id="472067" name="Rectangle 3"/>
          <p:cNvSpPr>
            <a:spLocks noGrp="1" noChangeArrowheads="1"/>
          </p:cNvSpPr>
          <p:nvPr>
            <p:ph type="body" idx="1"/>
          </p:nvPr>
        </p:nvSpPr>
        <p:spPr>
          <a:xfrm>
            <a:off x="179388" y="549275"/>
            <a:ext cx="8713787" cy="6308725"/>
          </a:xfrm>
        </p:spPr>
        <p:txBody>
          <a:bodyPr/>
          <a:lstStyle/>
          <a:p>
            <a:pPr eaLnBrk="1" hangingPunct="1">
              <a:lnSpc>
                <a:spcPct val="80000"/>
              </a:lnSpc>
              <a:buFont typeface="Wingdings" pitchFamily="2" charset="2"/>
              <a:buNone/>
              <a:defRPr/>
            </a:pPr>
            <a:r>
              <a:rPr lang="hr-HR" sz="2000" b="1" dirty="0">
                <a:latin typeface="Arial" charset="0"/>
              </a:rPr>
              <a:t>     MOGUĆNOSTI NACIONALNOG SISTEMA SIGURNOSTI DA PREVENIRAJU, UBLAŽE I OTKLONE POSLJEDICE PRIRODNIH I DRUGIH NESREĆA</a:t>
            </a:r>
          </a:p>
          <a:p>
            <a:pP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Naspram kataklizmičkih katastrofa svaka država pojedinačno nedovoljna je za adekvatan odgovor (vjetrovi u  SAD, cunami u JI Aziji ili zemljotres u Turskoj);</a:t>
            </a:r>
          </a:p>
          <a:p>
            <a:pPr eaLnBrk="1" hangingPunct="1">
              <a:lnSpc>
                <a:spcPct val="80000"/>
              </a:lnSpc>
              <a:buFont typeface="Wingdings" pitchFamily="2" charset="2"/>
              <a:buNone/>
              <a:defRPr/>
            </a:pPr>
            <a:r>
              <a:rPr lang="hr-HR" sz="2000" b="1" dirty="0">
                <a:latin typeface="Arial" charset="0"/>
              </a:rPr>
              <a:t>     „Zajedničke nesreće povezuju ljude“, rekao je nobelovac Ivo Andrić pišući o mostovima koji povezuju, ne samo obale rijeka, nego i </a:t>
            </a:r>
          </a:p>
          <a:p>
            <a:pPr eaLnBrk="1" hangingPunct="1">
              <a:lnSpc>
                <a:spcPct val="80000"/>
              </a:lnSpc>
              <a:buFont typeface="Wingdings" pitchFamily="2" charset="2"/>
              <a:buNone/>
              <a:defRPr/>
            </a:pPr>
            <a:r>
              <a:rPr lang="hr-HR" sz="2000" b="1" dirty="0">
                <a:latin typeface="Arial" charset="0"/>
              </a:rPr>
              <a:t>     ljude.</a:t>
            </a:r>
          </a:p>
          <a:p>
            <a:pPr eaLnBrk="1" hangingPunct="1">
              <a:lnSpc>
                <a:spcPct val="80000"/>
              </a:lnSpc>
              <a:buFont typeface="Wingdings" pitchFamily="2" charset="2"/>
              <a:buNone/>
              <a:defRPr/>
            </a:pPr>
            <a:r>
              <a:rPr lang="hr-HR" sz="2000" b="1" dirty="0">
                <a:latin typeface="Arial" charset="0"/>
              </a:rPr>
              <a:t>     U prirodnim i drugim nesrećama države se oslanjaju, prije svega, na vlastite kapacitete:</a:t>
            </a:r>
          </a:p>
          <a:p>
            <a:pPr eaLnBrk="1" hangingPunct="1">
              <a:lnSpc>
                <a:spcPct val="80000"/>
              </a:lnSpc>
              <a:buFont typeface="Wingdings" pitchFamily="2" charset="2"/>
              <a:buNone/>
              <a:defRPr/>
            </a:pPr>
            <a:r>
              <a:rPr lang="hr-HR" sz="2000" b="1" dirty="0">
                <a:latin typeface="Arial" charset="0"/>
              </a:rPr>
              <a:t>        a) Vladin sektor</a:t>
            </a:r>
          </a:p>
          <a:p>
            <a:pPr eaLnBrk="1" hangingPunct="1">
              <a:lnSpc>
                <a:spcPct val="80000"/>
              </a:lnSpc>
              <a:buFont typeface="Wingdings" pitchFamily="2" charset="2"/>
              <a:buNone/>
              <a:defRPr/>
            </a:pPr>
            <a:r>
              <a:rPr lang="hr-HR" sz="2000" b="1" dirty="0">
                <a:latin typeface="Arial" charset="0"/>
              </a:rPr>
              <a:t>            - Javne  ustanove,</a:t>
            </a:r>
          </a:p>
          <a:p>
            <a:pPr eaLnBrk="1" hangingPunct="1">
              <a:lnSpc>
                <a:spcPct val="80000"/>
              </a:lnSpc>
              <a:buFont typeface="Wingdings" pitchFamily="2" charset="2"/>
              <a:buNone/>
              <a:defRPr/>
            </a:pPr>
            <a:r>
              <a:rPr lang="hr-HR" sz="2000" b="1" dirty="0">
                <a:latin typeface="Arial" charset="0"/>
              </a:rPr>
              <a:t>            - Ministarstvo sigurnosti i druga ministarstva u VM</a:t>
            </a:r>
          </a:p>
          <a:p>
            <a:pPr eaLnBrk="1" hangingPunct="1">
              <a:lnSpc>
                <a:spcPct val="80000"/>
              </a:lnSpc>
              <a:buFont typeface="Wingdings" pitchFamily="2" charset="2"/>
              <a:buNone/>
              <a:defRPr/>
            </a:pPr>
            <a:r>
              <a:rPr lang="hr-HR" sz="2000" b="1" dirty="0">
                <a:latin typeface="Arial" charset="0"/>
              </a:rPr>
              <a:t>        b) Pravni subjekti (privredna društva),</a:t>
            </a:r>
          </a:p>
          <a:p>
            <a:pPr eaLnBrk="1" hangingPunct="1">
              <a:lnSpc>
                <a:spcPct val="80000"/>
              </a:lnSpc>
              <a:buFont typeface="Wingdings" pitchFamily="2" charset="2"/>
              <a:buNone/>
              <a:defRPr/>
            </a:pPr>
            <a:r>
              <a:rPr lang="hr-HR" sz="2000" b="1" dirty="0">
                <a:latin typeface="Arial" charset="0"/>
              </a:rPr>
              <a:t>        c) Nevladin sektor</a:t>
            </a:r>
          </a:p>
          <a:p>
            <a:pPr eaLnBrk="1" hangingPunct="1">
              <a:lnSpc>
                <a:spcPct val="80000"/>
              </a:lnSpc>
              <a:buFont typeface="Wingdings" pitchFamily="2" charset="2"/>
              <a:buNone/>
              <a:defRPr/>
            </a:pPr>
            <a:r>
              <a:rPr lang="hr-HR" sz="2000" b="1" dirty="0">
                <a:latin typeface="Arial" charset="0"/>
              </a:rPr>
              <a:t>            - Udruženja građana, </a:t>
            </a:r>
          </a:p>
          <a:p>
            <a:pPr eaLnBrk="1" hangingPunct="1">
              <a:lnSpc>
                <a:spcPct val="80000"/>
              </a:lnSpc>
              <a:buFont typeface="Wingdings" pitchFamily="2" charset="2"/>
              <a:buNone/>
              <a:defRPr/>
            </a:pPr>
            <a:r>
              <a:rPr lang="hr-HR" sz="2000" b="1" dirty="0">
                <a:latin typeface="Arial" charset="0"/>
              </a:rPr>
              <a:t>            - Humanitarne organizacije.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nastavak ZIS:t3/2</a:t>
            </a:r>
            <a:endParaRPr lang="en-US" sz="1400">
              <a:latin typeface="Arial" charset="0"/>
            </a:endParaRPr>
          </a:p>
        </p:txBody>
      </p:sp>
      <p:sp>
        <p:nvSpPr>
          <p:cNvPr id="473091" name="Rectangle 3"/>
          <p:cNvSpPr>
            <a:spLocks noGrp="1" noChangeArrowheads="1"/>
          </p:cNvSpPr>
          <p:nvPr>
            <p:ph type="body" idx="1"/>
          </p:nvPr>
        </p:nvSpPr>
        <p:spPr>
          <a:xfrm>
            <a:off x="179388" y="549275"/>
            <a:ext cx="8713787" cy="6308725"/>
          </a:xfrm>
        </p:spPr>
        <p:txBody>
          <a:bodyPr/>
          <a:lstStyle/>
          <a:p>
            <a:pPr eaLnBrk="1" hangingPunct="1">
              <a:lnSpc>
                <a:spcPct val="80000"/>
              </a:lnSpc>
              <a:buFont typeface="Wingdings" pitchFamily="2" charset="2"/>
              <a:buNone/>
              <a:defRPr/>
            </a:pPr>
            <a:endParaRPr lang="hr-HR" sz="1600" b="1">
              <a:latin typeface="Arial" charset="0"/>
            </a:endParaRPr>
          </a:p>
          <a:p>
            <a:pPr eaLnBrk="1" hangingPunct="1">
              <a:lnSpc>
                <a:spcPct val="80000"/>
              </a:lnSpc>
              <a:buFont typeface="Wingdings" pitchFamily="2" charset="2"/>
              <a:buNone/>
              <a:defRPr/>
            </a:pPr>
            <a:r>
              <a:rPr lang="hr-HR" sz="2000" b="1">
                <a:latin typeface="Arial" charset="0"/>
              </a:rPr>
              <a:t>Države se povezuju da bi se međusobno pomagale u katastrofama: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a) u regionalne organizacije: </a:t>
            </a:r>
          </a:p>
          <a:p>
            <a:pPr eaLnBrk="1" hangingPunct="1">
              <a:lnSpc>
                <a:spcPct val="80000"/>
              </a:lnSpc>
              <a:buFont typeface="Wingdings" pitchFamily="2" charset="2"/>
              <a:buNone/>
              <a:defRPr/>
            </a:pPr>
            <a:r>
              <a:rPr lang="hr-HR" sz="2000" b="1">
                <a:latin typeface="Arial" charset="0"/>
              </a:rPr>
              <a:t>            - Vijeće za regional. saradnju u JIE, </a:t>
            </a:r>
          </a:p>
          <a:p>
            <a:pPr eaLnBrk="1" hangingPunct="1">
              <a:lnSpc>
                <a:spcPct val="80000"/>
              </a:lnSpc>
              <a:buFont typeface="Wingdings" pitchFamily="2" charset="2"/>
              <a:buNone/>
              <a:defRPr/>
            </a:pPr>
            <a:r>
              <a:rPr lang="hr-HR" sz="2000" b="1">
                <a:latin typeface="Arial" charset="0"/>
              </a:rPr>
              <a:t>            - Vijeće za civilno vojno planiranje za vanredne situacije u JIE, </a:t>
            </a:r>
          </a:p>
          <a:p>
            <a:pPr eaLnBrk="1" hangingPunct="1">
              <a:lnSpc>
                <a:spcPct val="80000"/>
              </a:lnSpc>
              <a:buFont typeface="Wingdings" pitchFamily="2" charset="2"/>
              <a:buNone/>
              <a:defRPr/>
            </a:pPr>
            <a:r>
              <a:rPr lang="hr-HR" sz="2000" b="1">
                <a:latin typeface="Arial" charset="0"/>
              </a:rPr>
              <a:t>            - Jadransko - jonska inicijativa (za ekonomiju, ekologiju i   </a:t>
            </a:r>
          </a:p>
          <a:p>
            <a:pPr eaLnBrk="1" hangingPunct="1">
              <a:lnSpc>
                <a:spcPct val="80000"/>
              </a:lnSpc>
              <a:buFont typeface="Wingdings" pitchFamily="2" charset="2"/>
              <a:buNone/>
              <a:defRPr/>
            </a:pPr>
            <a:r>
              <a:rPr lang="hr-HR" sz="2000" b="1">
                <a:latin typeface="Arial" charset="0"/>
              </a:rPr>
              <a:t>              katastrofe),</a:t>
            </a:r>
          </a:p>
          <a:p>
            <a:pPr eaLnBrk="1" hangingPunct="1">
              <a:lnSpc>
                <a:spcPct val="80000"/>
              </a:lnSpc>
              <a:buFont typeface="Wingdings" pitchFamily="2" charset="2"/>
              <a:buNone/>
              <a:defRPr/>
            </a:pPr>
            <a:r>
              <a:rPr lang="hr-HR" sz="2000" b="1">
                <a:latin typeface="Arial" charset="0"/>
              </a:rPr>
              <a:t>        b) u globalne organizacije: </a:t>
            </a:r>
          </a:p>
          <a:p>
            <a:pPr eaLnBrk="1" hangingPunct="1">
              <a:lnSpc>
                <a:spcPct val="80000"/>
              </a:lnSpc>
              <a:buFont typeface="Wingdings" pitchFamily="2" charset="2"/>
              <a:buNone/>
              <a:defRPr/>
            </a:pPr>
            <a:r>
              <a:rPr lang="hr-HR" sz="2000" b="1">
                <a:latin typeface="Arial" charset="0"/>
              </a:rPr>
              <a:t>            - Međunarodna organizacija Civilne odbrane (ICDO),</a:t>
            </a:r>
          </a:p>
          <a:p>
            <a:pPr eaLnBrk="1" hangingPunct="1">
              <a:lnSpc>
                <a:spcPct val="80000"/>
              </a:lnSpc>
              <a:buFont typeface="Wingdings" pitchFamily="2" charset="2"/>
              <a:buNone/>
              <a:defRPr/>
            </a:pPr>
            <a:r>
              <a:rPr lang="hr-HR" sz="2000" b="1">
                <a:latin typeface="Arial" charset="0"/>
              </a:rPr>
              <a:t>            - Međunarodna federacija Crvenog križa i Crvenog polumjeseca   </a:t>
            </a:r>
          </a:p>
          <a:p>
            <a:pPr eaLnBrk="1" hangingPunct="1">
              <a:lnSpc>
                <a:spcPct val="80000"/>
              </a:lnSpc>
              <a:buFont typeface="Wingdings" pitchFamily="2" charset="2"/>
              <a:buNone/>
              <a:defRPr/>
            </a:pPr>
            <a:r>
              <a:rPr lang="hr-HR" sz="2000" b="1">
                <a:latin typeface="Arial" charset="0"/>
              </a:rPr>
              <a:t>              (IFRC) i</a:t>
            </a:r>
          </a:p>
          <a:p>
            <a:pPr eaLnBrk="1" hangingPunct="1">
              <a:lnSpc>
                <a:spcPct val="80000"/>
              </a:lnSpc>
              <a:buFont typeface="Wingdings" pitchFamily="2" charset="2"/>
              <a:buNone/>
              <a:defRPr/>
            </a:pPr>
            <a:r>
              <a:rPr lang="hr-HR" sz="2000" b="1">
                <a:latin typeface="Arial" charset="0"/>
              </a:rPr>
              <a:t>            - Organizacija Ujedinjenih Nacija,</a:t>
            </a:r>
          </a:p>
          <a:p>
            <a:pPr eaLnBrk="1" hangingPunct="1">
              <a:lnSpc>
                <a:spcPct val="80000"/>
              </a:lnSpc>
              <a:buFont typeface="Wingdings" pitchFamily="2" charset="2"/>
              <a:buNone/>
              <a:defRPr/>
            </a:pPr>
            <a:r>
              <a:rPr lang="hr-HR" sz="2000" b="1">
                <a:latin typeface="Arial" charset="0"/>
              </a:rPr>
              <a:t>Međunarodni instrumenti i mehanizmi u sistemu OUN-a:</a:t>
            </a:r>
          </a:p>
          <a:p>
            <a:pPr eaLnBrk="1" hangingPunct="1">
              <a:lnSpc>
                <a:spcPct val="80000"/>
              </a:lnSpc>
              <a:buFont typeface="Wingdings" pitchFamily="2" charset="2"/>
              <a:buNone/>
              <a:defRPr/>
            </a:pPr>
            <a:r>
              <a:rPr lang="hr-HR" sz="2000" b="1">
                <a:latin typeface="Arial" charset="0"/>
              </a:rPr>
              <a:t>               UN OCHA</a:t>
            </a:r>
          </a:p>
          <a:p>
            <a:pPr eaLnBrk="1" hangingPunct="1">
              <a:lnSpc>
                <a:spcPct val="80000"/>
              </a:lnSpc>
              <a:buFont typeface="Wingdings" pitchFamily="2" charset="2"/>
              <a:buNone/>
              <a:defRPr/>
            </a:pPr>
            <a:r>
              <a:rPr lang="hr-HR" sz="2000" b="1">
                <a:latin typeface="Arial" charset="0"/>
              </a:rPr>
              <a:t>Centralni fond pomoći u vanrednim</a:t>
            </a:r>
            <a:r>
              <a:rPr lang="hr-HR" sz="2000">
                <a:latin typeface="Arial" charset="0"/>
              </a:rPr>
              <a:t> </a:t>
            </a:r>
            <a:r>
              <a:rPr lang="hr-HR" sz="2000" b="1">
                <a:latin typeface="Arial" charset="0"/>
              </a:rPr>
              <a:t>situacijama</a:t>
            </a:r>
            <a:r>
              <a:rPr lang="hr-HR" sz="2000">
                <a:latin typeface="Arial" charset="0"/>
              </a:rPr>
              <a:t> </a:t>
            </a:r>
            <a:r>
              <a:rPr lang="hr-HR" sz="2000" b="1">
                <a:latin typeface="Arial" charset="0"/>
              </a:rPr>
              <a:t>UN-a (CERF) UNDP-ov Fond pomoći u vanrednim situacijama (godišnje se može odobriti između 50.000 i 100.000 USD za države koje pogodi neka prirodna nesreća.) </a:t>
            </a:r>
          </a:p>
          <a:p>
            <a:pPr eaLnBrk="1" hangingPunct="1">
              <a:lnSpc>
                <a:spcPct val="80000"/>
              </a:lnSpc>
              <a:buFont typeface="Wingdings" pitchFamily="2" charset="2"/>
              <a:buNone/>
              <a:defRPr/>
            </a:pPr>
            <a:r>
              <a:rPr lang="es-ES" sz="2000" b="1">
                <a:latin typeface="Arial" charset="0"/>
              </a:rPr>
              <a:t>Hyogo </a:t>
            </a:r>
            <a:r>
              <a:rPr lang="hr-HR" sz="2000" b="1">
                <a:latin typeface="Arial" charset="0"/>
              </a:rPr>
              <a:t>Okvirni plan za akciju.</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ZIS:t3/3</a:t>
            </a:r>
            <a:endParaRPr lang="en-US" sz="1400">
              <a:latin typeface="Arial" charset="0"/>
            </a:endParaRPr>
          </a:p>
        </p:txBody>
      </p:sp>
      <p:sp>
        <p:nvSpPr>
          <p:cNvPr id="474115" name="Rectangle 3"/>
          <p:cNvSpPr>
            <a:spLocks noGrp="1" noChangeArrowheads="1"/>
          </p:cNvSpPr>
          <p:nvPr>
            <p:ph type="body" idx="1"/>
          </p:nvPr>
        </p:nvSpPr>
        <p:spPr>
          <a:xfrm>
            <a:off x="250825" y="549275"/>
            <a:ext cx="8713788" cy="6308725"/>
          </a:xfrm>
        </p:spPr>
        <p:txBody>
          <a:bodyPr/>
          <a:lstStyle/>
          <a:p>
            <a:pPr marL="609600" indent="-609600" algn="ctr" eaLnBrk="1" hangingPunct="1">
              <a:lnSpc>
                <a:spcPct val="80000"/>
              </a:lnSpc>
              <a:buFont typeface="Wingdings" pitchFamily="2" charset="2"/>
              <a:buNone/>
              <a:defRPr/>
            </a:pPr>
            <a:r>
              <a:rPr lang="hr-HR" sz="2400" b="1" dirty="0">
                <a:latin typeface="Arial" charset="0"/>
              </a:rPr>
              <a:t>OKVIRNI PLAN ZA AKCIJU IZ HYOGA : 2005. – 2015.</a:t>
            </a:r>
          </a:p>
          <a:p>
            <a:pPr marL="609600" indent="-609600" eaLnBrk="1" hangingPunct="1">
              <a:lnSpc>
                <a:spcPct val="80000"/>
              </a:lnSpc>
              <a:buFont typeface="Wingdings" pitchFamily="2" charset="2"/>
              <a:buNone/>
              <a:defRPr/>
            </a:pPr>
            <a:endParaRPr lang="hr-HR" sz="2400" b="1" dirty="0">
              <a:latin typeface="Arial" charset="0"/>
            </a:endParaRPr>
          </a:p>
          <a:p>
            <a:pPr marL="609600" indent="-609600" eaLnBrk="1" hangingPunct="1">
              <a:lnSpc>
                <a:spcPct val="80000"/>
              </a:lnSpc>
              <a:buFont typeface="Wingdings" pitchFamily="2" charset="2"/>
              <a:buNone/>
              <a:defRPr/>
            </a:pPr>
            <a:r>
              <a:rPr lang="hr-HR" sz="2400" b="1" dirty="0">
                <a:latin typeface="Arial" charset="0"/>
              </a:rPr>
              <a:t>Opći cilj</a:t>
            </a:r>
            <a:r>
              <a:rPr lang="hr-HR" sz="2400" dirty="0">
                <a:latin typeface="Arial" charset="0"/>
              </a:rPr>
              <a:t>: Do 2015.godine značajno reducirati gubitke     </a:t>
            </a:r>
          </a:p>
          <a:p>
            <a:pPr marL="609600" indent="-609600" eaLnBrk="1" hangingPunct="1">
              <a:lnSpc>
                <a:spcPct val="80000"/>
              </a:lnSpc>
              <a:buFont typeface="Wingdings" pitchFamily="2" charset="2"/>
              <a:buNone/>
              <a:defRPr/>
            </a:pPr>
            <a:r>
              <a:rPr lang="hr-HR" sz="2400" dirty="0">
                <a:latin typeface="Arial" charset="0"/>
              </a:rPr>
              <a:t>                zajednica i država u ljudskim životima i socijalno-     </a:t>
            </a:r>
          </a:p>
          <a:p>
            <a:pPr marL="609600" indent="-609600" eaLnBrk="1" hangingPunct="1">
              <a:lnSpc>
                <a:spcPct val="80000"/>
              </a:lnSpc>
              <a:buFont typeface="Wingdings" pitchFamily="2" charset="2"/>
              <a:buNone/>
              <a:defRPr/>
            </a:pPr>
            <a:r>
              <a:rPr lang="hr-HR" sz="2400" dirty="0">
                <a:latin typeface="Arial" charset="0"/>
              </a:rPr>
              <a:t>                ekonomskim i prirodnim resursima usljed pojave  </a:t>
            </a:r>
          </a:p>
          <a:p>
            <a:pPr marL="609600" indent="-609600" eaLnBrk="1" hangingPunct="1">
              <a:lnSpc>
                <a:spcPct val="80000"/>
              </a:lnSpc>
              <a:buFont typeface="Wingdings" pitchFamily="2" charset="2"/>
              <a:buNone/>
              <a:defRPr/>
            </a:pPr>
            <a:r>
              <a:rPr lang="hr-HR" sz="2400" dirty="0">
                <a:latin typeface="Arial" charset="0"/>
              </a:rPr>
              <a:t>                katastrofa </a:t>
            </a:r>
          </a:p>
          <a:p>
            <a:pPr marL="609600" indent="-609600" eaLnBrk="1" hangingPunct="1">
              <a:lnSpc>
                <a:spcPct val="80000"/>
              </a:lnSpc>
              <a:buFont typeface="Wingdings" pitchFamily="2" charset="2"/>
              <a:buNone/>
              <a:defRPr/>
            </a:pPr>
            <a:r>
              <a:rPr lang="hr-HR" sz="2400" dirty="0">
                <a:latin typeface="Arial" charset="0"/>
              </a:rPr>
              <a:t>Potpisan je 2005. godine: </a:t>
            </a:r>
            <a:r>
              <a:rPr lang="hr-HR" sz="2400" b="1" dirty="0">
                <a:latin typeface="Arial" charset="0"/>
              </a:rPr>
              <a:t>BiH je potpisnica</a:t>
            </a:r>
            <a:r>
              <a:rPr lang="hr-HR" sz="2400" dirty="0">
                <a:latin typeface="Arial" charset="0"/>
              </a:rPr>
              <a:t>.</a:t>
            </a:r>
            <a:endParaRPr lang="hr-HR" sz="2400" b="1" dirty="0">
              <a:latin typeface="Arial" charset="0"/>
            </a:endParaRPr>
          </a:p>
          <a:p>
            <a:pPr marL="609600" indent="-609600" eaLnBrk="1" hangingPunct="1">
              <a:lnSpc>
                <a:spcPct val="80000"/>
              </a:lnSpc>
              <a:buFont typeface="Wingdings" pitchFamily="2" charset="2"/>
              <a:buNone/>
              <a:defRPr/>
            </a:pPr>
            <a:r>
              <a:rPr lang="hr-HR" sz="2400" b="1" dirty="0">
                <a:latin typeface="Arial" charset="0"/>
              </a:rPr>
              <a:t>Redukcija rizika katastrofa (DRR) i </a:t>
            </a:r>
            <a:br>
              <a:rPr lang="hr-HR" sz="2400" b="1" dirty="0">
                <a:latin typeface="Arial" charset="0"/>
              </a:rPr>
            </a:br>
            <a:r>
              <a:rPr lang="hr-HR" sz="2400" b="1" dirty="0">
                <a:latin typeface="Arial" charset="0"/>
              </a:rPr>
              <a:t>Okvirni plan za akciju 2005. – 2015.</a:t>
            </a:r>
            <a:endParaRPr lang="hr-HR" sz="2400" dirty="0">
              <a:latin typeface="Arial" charset="0"/>
            </a:endParaRPr>
          </a:p>
          <a:p>
            <a:pPr marL="609600" indent="-609600" eaLnBrk="1" hangingPunct="1">
              <a:lnSpc>
                <a:spcPct val="80000"/>
              </a:lnSpc>
              <a:buFont typeface="Wingdings" pitchFamily="2" charset="2"/>
              <a:buNone/>
              <a:defRPr/>
            </a:pPr>
            <a:r>
              <a:rPr lang="hr-HR" sz="2400" dirty="0">
                <a:latin typeface="Arial" charset="0"/>
              </a:rPr>
              <a:t>Strategijski ciljevi Plana za akciju iz Hyoga:</a:t>
            </a:r>
          </a:p>
          <a:p>
            <a:pPr marL="609600" indent="-609600" eaLnBrk="1" hangingPunct="1">
              <a:lnSpc>
                <a:spcPct val="80000"/>
              </a:lnSpc>
              <a:buFont typeface="Wingdings" pitchFamily="2" charset="2"/>
              <a:buNone/>
              <a:defRPr/>
            </a:pPr>
            <a:r>
              <a:rPr lang="hr-HR" sz="2400" dirty="0">
                <a:latin typeface="Arial" charset="0"/>
              </a:rPr>
              <a:t>Integriranje upravljanja rizicima katastrofa u održive politike i planiranje (npr. procjene društvenog uticaja);</a:t>
            </a:r>
          </a:p>
          <a:p>
            <a:pPr marL="609600" indent="-609600" eaLnBrk="1" hangingPunct="1">
              <a:lnSpc>
                <a:spcPct val="80000"/>
              </a:lnSpc>
              <a:buFont typeface="Wingdings" pitchFamily="2" charset="2"/>
              <a:buNone/>
              <a:defRPr/>
            </a:pPr>
            <a:r>
              <a:rPr lang="hr-HR" sz="2400" dirty="0">
                <a:latin typeface="Arial" charset="0"/>
              </a:rPr>
              <a:t>Razvoj i jačanje institucija, mehanizama i kapaciteta za izgradnju otpornosti na uzročne opasnosti (ili hazarde);</a:t>
            </a:r>
          </a:p>
          <a:p>
            <a:pPr marL="609600" indent="-609600" eaLnBrk="1" hangingPunct="1">
              <a:lnSpc>
                <a:spcPct val="80000"/>
              </a:lnSpc>
              <a:buFont typeface="Wingdings" pitchFamily="2" charset="2"/>
              <a:buNone/>
              <a:defRPr/>
            </a:pPr>
            <a:r>
              <a:rPr lang="hr-HR" sz="2400" dirty="0">
                <a:latin typeface="Arial" charset="0"/>
              </a:rPr>
              <a:t>Sistematično inkorporiranje redukcije rizika u implementaciju programa pripravnosti, odgovora i saniranja posljedica i oporavka u vanrednim situacijama uzrokovanim katastrofama.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ZIS:t3/4</a:t>
            </a:r>
            <a:endParaRPr lang="en-US" sz="1400">
              <a:latin typeface="Arial" charset="0"/>
            </a:endParaRPr>
          </a:p>
        </p:txBody>
      </p:sp>
      <p:sp>
        <p:nvSpPr>
          <p:cNvPr id="475139" name="Rectangle 3"/>
          <p:cNvSpPr>
            <a:spLocks noGrp="1" noChangeArrowheads="1"/>
          </p:cNvSpPr>
          <p:nvPr>
            <p:ph type="body" idx="1"/>
          </p:nvPr>
        </p:nvSpPr>
        <p:spPr>
          <a:xfrm>
            <a:off x="250825" y="549275"/>
            <a:ext cx="8642350" cy="6308725"/>
          </a:xfrm>
        </p:spPr>
        <p:txBody>
          <a:bodyPr/>
          <a:lstStyle/>
          <a:p>
            <a:pPr marL="609600" indent="-609600" algn="ctr" eaLnBrk="1" hangingPunct="1">
              <a:lnSpc>
                <a:spcPct val="80000"/>
              </a:lnSpc>
              <a:buFont typeface="Wingdings" pitchFamily="2" charset="2"/>
              <a:buNone/>
              <a:defRPr/>
            </a:pPr>
            <a:r>
              <a:rPr lang="hr-HR" sz="2000" b="1" dirty="0">
                <a:latin typeface="Arial" charset="0"/>
              </a:rPr>
              <a:t>MOGUĆNOSTI NACIONALNOG SISTEMA SIGURNOSTI  DA PREVENIRAJU, UBLAŽE I OTKLONE POSLJEDICE PRIRODNIH I DRUGIH NESREĆA</a:t>
            </a:r>
          </a:p>
          <a:p>
            <a:pPr marL="609600" indent="-609600" eaLnBrk="1" hangingPunct="1">
              <a:lnSpc>
                <a:spcPct val="80000"/>
              </a:lnSpc>
              <a:buFont typeface="Wingdings" pitchFamily="2" charset="2"/>
              <a:buNone/>
              <a:defRPr/>
            </a:pPr>
            <a:endParaRPr lang="hr-HR" sz="2000" b="1" dirty="0">
              <a:latin typeface="Arial" charset="0"/>
            </a:endParaRPr>
          </a:p>
          <a:p>
            <a:pPr marL="609600" indent="-609600" eaLnBrk="1" hangingPunct="1">
              <a:lnSpc>
                <a:spcPct val="80000"/>
              </a:lnSpc>
              <a:buFont typeface="Wingdings" pitchFamily="2" charset="2"/>
              <a:buNone/>
              <a:defRPr/>
            </a:pPr>
            <a:r>
              <a:rPr lang="hr-HR" sz="2000" b="1" u="sng" dirty="0">
                <a:latin typeface="Arial" charset="0"/>
              </a:rPr>
              <a:t>Prioriteti:</a:t>
            </a:r>
            <a:endParaRPr lang="hr-HR" sz="2000" b="1" dirty="0">
              <a:latin typeface="Arial" charset="0"/>
            </a:endParaRPr>
          </a:p>
          <a:p>
            <a:pPr marL="609600" indent="-609600" eaLnBrk="1" hangingPunct="1">
              <a:lnSpc>
                <a:spcPct val="80000"/>
              </a:lnSpc>
              <a:buFont typeface="Wingdings" pitchFamily="2" charset="2"/>
              <a:buNone/>
              <a:defRPr/>
            </a:pPr>
            <a:r>
              <a:rPr lang="hr-HR" sz="2000" b="1" dirty="0">
                <a:latin typeface="Arial" charset="0"/>
              </a:rPr>
              <a:t>1.Redukcija rizika katastrofa (DRR) kao državni i lokalni prioritet uključuje političku obavezu, državnu platformu, izradu politika i legislative; </a:t>
            </a:r>
            <a:endParaRPr lang="hr-HR" sz="2000" b="1" i="1" dirty="0">
              <a:latin typeface="Arial" charset="0"/>
            </a:endParaRPr>
          </a:p>
          <a:p>
            <a:pPr marL="609600" indent="-609600" eaLnBrk="1" hangingPunct="1">
              <a:lnSpc>
                <a:spcPct val="80000"/>
              </a:lnSpc>
              <a:buFont typeface="Wingdings" pitchFamily="2" charset="2"/>
              <a:buNone/>
              <a:defRPr/>
            </a:pPr>
            <a:r>
              <a:rPr lang="hr-HR" sz="2000" b="1" i="1" dirty="0">
                <a:latin typeface="Arial" charset="0"/>
              </a:rPr>
              <a:t>npr. uključiti DRR u strategije razvoja – DRR u prostornom planiranju i gradnji, DRR u izradama politika, razvoj relevantnih stručnih institucija u monitoringu hazarda (opservatorij rizika, itd);</a:t>
            </a:r>
            <a:endParaRPr lang="hr-HR" sz="2000" b="1" dirty="0">
              <a:latin typeface="Arial" charset="0"/>
            </a:endParaRPr>
          </a:p>
          <a:p>
            <a:pPr marL="609600" indent="-609600" eaLnBrk="1" hangingPunct="1">
              <a:lnSpc>
                <a:spcPct val="80000"/>
              </a:lnSpc>
              <a:buFont typeface="Wingdings" pitchFamily="2" charset="2"/>
              <a:buNone/>
              <a:defRPr/>
            </a:pPr>
            <a:r>
              <a:rPr lang="hr-HR" sz="2000" b="1" dirty="0">
                <a:latin typeface="Arial" charset="0"/>
              </a:rPr>
              <a:t>2.Identifikacija, monitoring i procjena rizika katastrofa, u svrhu upoznavanja rizika, identificiranja akcija, ranog upozoravanja (sa naglaskom diseminacije informacije i znanja)</a:t>
            </a:r>
            <a:endParaRPr lang="hr-HR" sz="2000" b="1" i="1" dirty="0">
              <a:latin typeface="Arial" charset="0"/>
            </a:endParaRPr>
          </a:p>
          <a:p>
            <a:pPr marL="609600" indent="-609600" eaLnBrk="1" hangingPunct="1">
              <a:lnSpc>
                <a:spcPct val="80000"/>
              </a:lnSpc>
              <a:buFont typeface="Wingdings" pitchFamily="2" charset="2"/>
              <a:buNone/>
              <a:defRPr/>
            </a:pPr>
            <a:r>
              <a:rPr lang="hr-HR" sz="2000" b="1" i="1" dirty="0">
                <a:latin typeface="Arial" charset="0"/>
              </a:rPr>
              <a:t>npr. Modeliranje i kartografsko projiciranje hazarda prirodnih nesreća, izrada i harmoniziranje planova zaštite i spašavanja i njihova dostupnost relevantnoj javnosti</a:t>
            </a:r>
            <a:endParaRPr lang="hr-HR" sz="2000" b="1" dirty="0">
              <a:latin typeface="Arial" charset="0"/>
            </a:endParaRPr>
          </a:p>
          <a:p>
            <a:pPr marL="609600" indent="-609600" eaLnBrk="1" hangingPunct="1">
              <a:lnSpc>
                <a:spcPct val="80000"/>
              </a:lnSpc>
              <a:buFont typeface="Wingdings" pitchFamily="2" charset="2"/>
              <a:buNone/>
              <a:defRPr/>
            </a:pPr>
            <a:r>
              <a:rPr lang="hr-HR" sz="2000" b="1" dirty="0">
                <a:latin typeface="Arial" charset="0"/>
              </a:rPr>
              <a:t>3.Izgradnja otpornosti (smanjenje ranjivosti) </a:t>
            </a:r>
          </a:p>
          <a:p>
            <a:pPr marL="609600" indent="-609600" eaLnBrk="1" hangingPunct="1">
              <a:lnSpc>
                <a:spcPct val="80000"/>
              </a:lnSpc>
              <a:buFont typeface="Wingdings" pitchFamily="2" charset="2"/>
              <a:buNone/>
              <a:defRPr/>
            </a:pPr>
            <a:r>
              <a:rPr lang="hr-HR" sz="2000" b="1" dirty="0">
                <a:latin typeface="Arial" charset="0"/>
              </a:rPr>
              <a:t>na svim nivoima poduzima mjera i akcija (podjela informacija, standardizirana terminol, obuka, izgradnja i jačanje javne svijesti),</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ZIS:t3/4</a:t>
            </a:r>
            <a:endParaRPr lang="en-US" sz="1400">
              <a:latin typeface="Arial" charset="0"/>
            </a:endParaRPr>
          </a:p>
        </p:txBody>
      </p:sp>
      <p:sp>
        <p:nvSpPr>
          <p:cNvPr id="476163" name="Rectangle 3"/>
          <p:cNvSpPr>
            <a:spLocks noGrp="1" noChangeArrowheads="1"/>
          </p:cNvSpPr>
          <p:nvPr>
            <p:ph type="body" idx="1"/>
          </p:nvPr>
        </p:nvSpPr>
        <p:spPr>
          <a:xfrm>
            <a:off x="250825" y="620713"/>
            <a:ext cx="8713788" cy="6237287"/>
          </a:xfrm>
        </p:spPr>
        <p:txBody>
          <a:bodyPr/>
          <a:lstStyle/>
          <a:p>
            <a:pPr marL="609600" indent="-609600" eaLnBrk="1" hangingPunct="1">
              <a:lnSpc>
                <a:spcPct val="80000"/>
              </a:lnSpc>
              <a:buFont typeface="Wingdings" pitchFamily="2" charset="2"/>
              <a:buNone/>
              <a:defRPr/>
            </a:pPr>
            <a:endParaRPr lang="hr-HR" sz="2000" b="1" i="1">
              <a:latin typeface="Arial" charset="0"/>
            </a:endParaRPr>
          </a:p>
          <a:p>
            <a:pPr marL="609600" indent="-609600" eaLnBrk="1" hangingPunct="1">
              <a:lnSpc>
                <a:spcPct val="80000"/>
              </a:lnSpc>
              <a:buFont typeface="Wingdings" pitchFamily="2" charset="2"/>
              <a:buNone/>
              <a:defRPr/>
            </a:pPr>
            <a:r>
              <a:rPr lang="hr-HR" sz="2000" b="1" i="1">
                <a:latin typeface="Arial" charset="0"/>
              </a:rPr>
              <a:t>npr. uključenje medija, uključenje DRR u školske programe (u JI Aziji u mjestu Simuele - 7 mrtvih od tsunamija a u Aćehu cca. 100,000 mrtvih);  također, unaprjeđenje dijaloga među ekspertima, planerima i drugim fktorima upravljanja u katastrofama.</a:t>
            </a:r>
            <a:endParaRPr lang="hr-HR" sz="2000" b="1">
              <a:latin typeface="Arial" charset="0"/>
            </a:endParaRP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4.Reducirati postojeće faktore rizika poduzimanjem određenih sistemskih mjera i akcija:</a:t>
            </a:r>
            <a:endParaRPr lang="hr-HR" sz="2000" b="1" i="1">
              <a:latin typeface="Arial" charset="0"/>
            </a:endParaRPr>
          </a:p>
          <a:p>
            <a:pPr marL="609600" indent="-609600" eaLnBrk="1" hangingPunct="1">
              <a:lnSpc>
                <a:spcPct val="80000"/>
              </a:lnSpc>
              <a:buFont typeface="Wingdings" pitchFamily="2" charset="2"/>
              <a:buNone/>
              <a:defRPr/>
            </a:pPr>
            <a:endParaRPr lang="hr-HR" sz="2000" b="1" i="1">
              <a:latin typeface="Arial" charset="0"/>
            </a:endParaRPr>
          </a:p>
          <a:p>
            <a:pPr marL="609600" indent="-609600" eaLnBrk="1" hangingPunct="1">
              <a:lnSpc>
                <a:spcPct val="80000"/>
              </a:lnSpc>
              <a:buFont typeface="Wingdings" pitchFamily="2" charset="2"/>
              <a:buNone/>
              <a:defRPr/>
            </a:pPr>
            <a:r>
              <a:rPr lang="hr-HR" sz="2000" b="1" i="1">
                <a:latin typeface="Arial" charset="0"/>
              </a:rPr>
              <a:t>Identifikacija ranjivih zajednica, ispravno prostorno planiranje i korištenja zemljišta, održivo upravljanje ekosistemima.</a:t>
            </a:r>
            <a:endParaRPr lang="hr-HR" sz="2000" b="1">
              <a:latin typeface="Arial" charset="0"/>
            </a:endParaRPr>
          </a:p>
          <a:p>
            <a:pPr marL="609600" indent="-609600"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2000" b="1">
                <a:latin typeface="Arial" charset="0"/>
              </a:rPr>
              <a:t>5. Provedba mjera pripremanja i pripravnosti za djelovanje, provođenje potrebnih mjera i akcija:</a:t>
            </a:r>
            <a:endParaRPr lang="hr-HR" sz="2000" b="1" i="1">
              <a:latin typeface="Arial" charset="0"/>
            </a:endParaRPr>
          </a:p>
          <a:p>
            <a:pPr marL="609600" indent="-609600" eaLnBrk="1" hangingPunct="1">
              <a:lnSpc>
                <a:spcPct val="80000"/>
              </a:lnSpc>
              <a:buFont typeface="Wingdings" pitchFamily="2" charset="2"/>
              <a:buNone/>
              <a:defRPr/>
            </a:pPr>
            <a:endParaRPr lang="hr-HR" sz="2000" b="1" i="1">
              <a:latin typeface="Arial" charset="0"/>
            </a:endParaRPr>
          </a:p>
          <a:p>
            <a:pPr marL="609600" indent="-609600" eaLnBrk="1" hangingPunct="1">
              <a:lnSpc>
                <a:spcPct val="80000"/>
              </a:lnSpc>
              <a:buFont typeface="Wingdings" pitchFamily="2" charset="2"/>
              <a:buNone/>
              <a:defRPr/>
            </a:pPr>
            <a:r>
              <a:rPr lang="hr-HR" sz="2000" b="1" i="1">
                <a:latin typeface="Arial" charset="0"/>
              </a:rPr>
              <a:t>npr. izrada planova za nepredviđene situacije, stalno obavještavanje ranjivih zajednica o planskim mjerama,  uspostava fondova za vanredne situacije uzrokovanim katastrofama, dijalog između planera i  donosilaca politika, uspostava kapaciteta odgovora na katastrofe, i dr.</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Rot="1" noChangeArrowheads="1"/>
          </p:cNvSpPr>
          <p:nvPr>
            <p:ph type="title"/>
          </p:nvPr>
        </p:nvSpPr>
        <p:spPr>
          <a:xfrm>
            <a:off x="468313" y="188913"/>
            <a:ext cx="8229600" cy="360362"/>
          </a:xfrm>
        </p:spPr>
        <p:txBody>
          <a:bodyPr/>
          <a:lstStyle/>
          <a:p>
            <a:pPr algn="r" eaLnBrk="1" hangingPunct="1">
              <a:defRPr/>
            </a:pPr>
            <a:r>
              <a:rPr lang="hr-HR" sz="1400">
                <a:latin typeface="Arial" charset="0"/>
              </a:rPr>
              <a:t>ZIS:t3/5</a:t>
            </a:r>
            <a:endParaRPr lang="en-US" sz="1400">
              <a:latin typeface="Arial" charset="0"/>
            </a:endParaRPr>
          </a:p>
        </p:txBody>
      </p:sp>
      <p:sp>
        <p:nvSpPr>
          <p:cNvPr id="477187" name="Rectangle 3"/>
          <p:cNvSpPr>
            <a:spLocks noGrp="1" noChangeArrowheads="1"/>
          </p:cNvSpPr>
          <p:nvPr>
            <p:ph type="body" idx="1"/>
          </p:nvPr>
        </p:nvSpPr>
        <p:spPr>
          <a:xfrm>
            <a:off x="323850" y="549275"/>
            <a:ext cx="8569325" cy="6308725"/>
          </a:xfrm>
        </p:spPr>
        <p:txBody>
          <a:bodyPr/>
          <a:lstStyle/>
          <a:p>
            <a:pPr algn="ctr" eaLnBrk="1" hangingPunct="1">
              <a:lnSpc>
                <a:spcPct val="80000"/>
              </a:lnSpc>
              <a:buFont typeface="Wingdings" pitchFamily="2" charset="2"/>
              <a:buNone/>
              <a:defRPr/>
            </a:pPr>
            <a:r>
              <a:rPr lang="hr-HR" sz="2800" b="1" dirty="0">
                <a:latin typeface="Arial" charset="0"/>
              </a:rPr>
              <a:t>Akteri provedbe Okvirnog plana:</a:t>
            </a:r>
          </a:p>
          <a:p>
            <a:pPr algn="ctr" eaLnBrk="1" hangingPunct="1">
              <a:lnSpc>
                <a:spcPct val="80000"/>
              </a:lnSpc>
              <a:buFont typeface="Wingdings" pitchFamily="2" charset="2"/>
              <a:buNone/>
              <a:defRPr/>
            </a:pPr>
            <a:endParaRPr lang="hr-HR" sz="2800" dirty="0">
              <a:latin typeface="Arial" charset="0"/>
            </a:endParaRPr>
          </a:p>
          <a:p>
            <a:pPr eaLnBrk="1" hangingPunct="1">
              <a:lnSpc>
                <a:spcPct val="80000"/>
              </a:lnSpc>
              <a:buFont typeface="Wingdings" pitchFamily="2" charset="2"/>
              <a:buNone/>
              <a:defRPr/>
            </a:pPr>
            <a:r>
              <a:rPr lang="hr-HR" sz="2800" dirty="0">
                <a:latin typeface="Arial" charset="0"/>
              </a:rPr>
              <a:t>Države, Regionalne i međunarodne organizacije, i ISDR (Međuagencijska radna grupa za Redukciju rizika katastrofa - DRR)</a:t>
            </a:r>
            <a:endParaRPr lang="hr-HR" sz="2800" b="1" dirty="0">
              <a:latin typeface="Arial" charset="0"/>
            </a:endParaRPr>
          </a:p>
          <a:p>
            <a:pPr eaLnBrk="1" hangingPunct="1">
              <a:lnSpc>
                <a:spcPct val="80000"/>
              </a:lnSpc>
              <a:buFont typeface="Wingdings" pitchFamily="2" charset="2"/>
              <a:buNone/>
              <a:defRPr/>
            </a:pPr>
            <a:r>
              <a:rPr lang="hr-HR" sz="2800" b="1" dirty="0">
                <a:latin typeface="Arial" charset="0"/>
              </a:rPr>
              <a:t>a) Odgovornosti države</a:t>
            </a:r>
            <a:endParaRPr lang="hr-HR" sz="2800" dirty="0">
              <a:latin typeface="Arial" charset="0"/>
            </a:endParaRPr>
          </a:p>
          <a:p>
            <a:pPr eaLnBrk="1" hangingPunct="1">
              <a:lnSpc>
                <a:spcPct val="80000"/>
              </a:lnSpc>
              <a:buFont typeface="Wingdings" pitchFamily="2" charset="2"/>
              <a:buNone/>
              <a:defRPr/>
            </a:pPr>
            <a:r>
              <a:rPr lang="hr-HR" sz="2800" dirty="0">
                <a:latin typeface="Arial" charset="0"/>
              </a:rPr>
              <a:t>1. Razvoj državnih mehanizama koordinacije,</a:t>
            </a:r>
          </a:p>
          <a:p>
            <a:pPr eaLnBrk="1" hangingPunct="1">
              <a:lnSpc>
                <a:spcPct val="80000"/>
              </a:lnSpc>
              <a:buFont typeface="Wingdings" pitchFamily="2" charset="2"/>
              <a:buNone/>
              <a:defRPr/>
            </a:pPr>
            <a:r>
              <a:rPr lang="hr-HR" sz="2800" dirty="0">
                <a:latin typeface="Arial" charset="0"/>
              </a:rPr>
              <a:t>2. Izvođenje osnovnih procjena o statusu </a:t>
            </a:r>
          </a:p>
          <a:p>
            <a:pPr eaLnBrk="1" hangingPunct="1">
              <a:lnSpc>
                <a:spcPct val="80000"/>
              </a:lnSpc>
              <a:buFont typeface="Wingdings" pitchFamily="2" charset="2"/>
              <a:buNone/>
              <a:defRPr/>
            </a:pPr>
            <a:r>
              <a:rPr lang="hr-HR" sz="2800" dirty="0">
                <a:latin typeface="Arial" charset="0"/>
              </a:rPr>
              <a:t>    DRR (Redukcija rizika katastrofa), </a:t>
            </a:r>
          </a:p>
          <a:p>
            <a:pPr eaLnBrk="1" hangingPunct="1">
              <a:lnSpc>
                <a:spcPct val="80000"/>
              </a:lnSpc>
              <a:buFont typeface="Wingdings" pitchFamily="2" charset="2"/>
              <a:buNone/>
              <a:defRPr/>
            </a:pPr>
            <a:r>
              <a:rPr lang="hr-HR" sz="2800" dirty="0">
                <a:latin typeface="Arial" charset="0"/>
              </a:rPr>
              <a:t>3. Objavljivanje i ažuriranje sažetaka </a:t>
            </a:r>
          </a:p>
          <a:p>
            <a:pPr eaLnBrk="1" hangingPunct="1">
              <a:lnSpc>
                <a:spcPct val="80000"/>
              </a:lnSpc>
              <a:buFont typeface="Wingdings" pitchFamily="2" charset="2"/>
              <a:buNone/>
              <a:defRPr/>
            </a:pPr>
            <a:r>
              <a:rPr lang="hr-HR" sz="2800" dirty="0">
                <a:latin typeface="Arial" charset="0"/>
              </a:rPr>
              <a:t>    nacionalnih / državnih programa, </a:t>
            </a:r>
          </a:p>
          <a:p>
            <a:pPr eaLnBrk="1" hangingPunct="1">
              <a:lnSpc>
                <a:spcPct val="80000"/>
              </a:lnSpc>
              <a:buFont typeface="Wingdings" pitchFamily="2" charset="2"/>
              <a:buNone/>
              <a:defRPr/>
            </a:pPr>
            <a:r>
              <a:rPr lang="hr-HR" sz="2800" dirty="0">
                <a:latin typeface="Arial" charset="0"/>
              </a:rPr>
              <a:t>4. Nadzor nad progresom u Hyogo okviru </a:t>
            </a:r>
          </a:p>
          <a:p>
            <a:pPr eaLnBrk="1" hangingPunct="1">
              <a:lnSpc>
                <a:spcPct val="80000"/>
              </a:lnSpc>
              <a:buFont typeface="Wingdings" pitchFamily="2" charset="2"/>
              <a:buNone/>
              <a:defRPr/>
            </a:pPr>
            <a:r>
              <a:rPr lang="hr-HR" sz="2800" dirty="0">
                <a:latin typeface="Arial" charset="0"/>
              </a:rPr>
              <a:t>    (doprinos Globalnoj platformi),</a:t>
            </a:r>
          </a:p>
          <a:p>
            <a:pPr eaLnBrk="1" hangingPunct="1">
              <a:lnSpc>
                <a:spcPct val="80000"/>
              </a:lnSpc>
              <a:buFont typeface="Wingdings" pitchFamily="2" charset="2"/>
              <a:buNone/>
              <a:defRPr/>
            </a:pPr>
            <a:r>
              <a:rPr lang="hr-HR" sz="2800" dirty="0">
                <a:latin typeface="Arial" charset="0"/>
              </a:rPr>
              <a:t>5. Provedba relevantnih zakon. instrumenata,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nastavak ZIS:t-3/5</a:t>
            </a:r>
            <a:endParaRPr lang="en-US" sz="1400">
              <a:latin typeface="Arial" charset="0"/>
            </a:endParaRPr>
          </a:p>
        </p:txBody>
      </p:sp>
      <p:sp>
        <p:nvSpPr>
          <p:cNvPr id="481283" name="Rectangle 3"/>
          <p:cNvSpPr>
            <a:spLocks noGrp="1" noChangeArrowheads="1"/>
          </p:cNvSpPr>
          <p:nvPr>
            <p:ph type="body" idx="1"/>
          </p:nvPr>
        </p:nvSpPr>
        <p:spPr>
          <a:xfrm>
            <a:off x="179388" y="549275"/>
            <a:ext cx="8785225" cy="6308725"/>
          </a:xfrm>
        </p:spPr>
        <p:txBody>
          <a:bodyPr/>
          <a:lstStyle/>
          <a:p>
            <a:pPr algn="ctr" eaLnBrk="1" hangingPunct="1">
              <a:lnSpc>
                <a:spcPct val="90000"/>
              </a:lnSpc>
              <a:buFont typeface="Wingdings" pitchFamily="2" charset="2"/>
              <a:buNone/>
              <a:defRPr/>
            </a:pPr>
            <a:r>
              <a:rPr lang="hr-HR" sz="2800" b="1" dirty="0">
                <a:latin typeface="Arial" charset="0"/>
              </a:rPr>
              <a:t>b) Regionalne organizacije</a:t>
            </a:r>
            <a:endParaRPr lang="hr-HR" sz="2800" dirty="0">
              <a:latin typeface="Arial" charset="0"/>
            </a:endParaRPr>
          </a:p>
          <a:p>
            <a:pPr eaLnBrk="1" hangingPunct="1">
              <a:lnSpc>
                <a:spcPct val="90000"/>
              </a:lnSpc>
              <a:buFont typeface="Wingdings" pitchFamily="2" charset="2"/>
              <a:buNone/>
              <a:defRPr/>
            </a:pPr>
            <a:r>
              <a:rPr lang="hr-HR" sz="2800" dirty="0">
                <a:latin typeface="Arial" charset="0"/>
              </a:rPr>
              <a:t>1.Promovirati regionalne programe sa mogu-</a:t>
            </a:r>
          </a:p>
          <a:p>
            <a:pPr eaLnBrk="1" hangingPunct="1">
              <a:lnSpc>
                <a:spcPct val="90000"/>
              </a:lnSpc>
              <a:buFont typeface="Wingdings" pitchFamily="2" charset="2"/>
              <a:buNone/>
              <a:defRPr/>
            </a:pPr>
            <a:r>
              <a:rPr lang="hr-HR" sz="2800" dirty="0">
                <a:latin typeface="Arial" charset="0"/>
              </a:rPr>
              <a:t>ćnošću tehničke saradnje, razvoja metodolo- ških standarda, praćenja ranjivosti, razmjene inf.i mobilizac.resursa u duhu Okvira za djelov;</a:t>
            </a:r>
          </a:p>
          <a:p>
            <a:pPr eaLnBrk="1" hangingPunct="1">
              <a:lnSpc>
                <a:spcPct val="90000"/>
              </a:lnSpc>
              <a:buFont typeface="Wingdings" pitchFamily="2" charset="2"/>
              <a:buNone/>
              <a:defRPr/>
            </a:pPr>
            <a:r>
              <a:rPr lang="hr-HR" sz="2800" dirty="0">
                <a:latin typeface="Arial" charset="0"/>
              </a:rPr>
              <a:t>2.sačiniti i objaviti region. i subregion.osnovne procjene o smanjenju rizika od katastrofa;</a:t>
            </a:r>
          </a:p>
          <a:p>
            <a:pPr eaLnBrk="1" hangingPunct="1">
              <a:lnSpc>
                <a:spcPct val="90000"/>
              </a:lnSpc>
              <a:buFont typeface="Wingdings" pitchFamily="2" charset="2"/>
              <a:buNone/>
              <a:defRPr/>
            </a:pPr>
            <a:r>
              <a:rPr lang="hr-HR" sz="2800" dirty="0">
                <a:latin typeface="Arial" charset="0"/>
              </a:rPr>
              <a:t>3.Koordinirati i objavljivati periodične preglede napretka u regionu i potrebama za pomoć;</a:t>
            </a:r>
          </a:p>
          <a:p>
            <a:pPr eaLnBrk="1" hangingPunct="1">
              <a:lnSpc>
                <a:spcPct val="90000"/>
              </a:lnSpc>
              <a:buFont typeface="Wingdings" pitchFamily="2" charset="2"/>
              <a:buNone/>
              <a:defRPr/>
            </a:pPr>
            <a:r>
              <a:rPr lang="hr-HR" sz="2800" dirty="0">
                <a:latin typeface="Arial" charset="0"/>
              </a:rPr>
              <a:t>4.Uspostaviti nove i osposobiti postojeće centre za saradnju, obuku,edukac.i izgradnju kapaciteta u oblasti smanjenja rizika;</a:t>
            </a:r>
          </a:p>
          <a:p>
            <a:pPr eaLnBrk="1" hangingPunct="1">
              <a:lnSpc>
                <a:spcPct val="90000"/>
              </a:lnSpc>
              <a:buFont typeface="Wingdings" pitchFamily="2" charset="2"/>
              <a:buNone/>
              <a:defRPr/>
            </a:pPr>
            <a:r>
              <a:rPr lang="hr-HR" sz="2800" dirty="0">
                <a:latin typeface="Arial" charset="0"/>
              </a:rPr>
              <a:t>5.Podržati razvoj regionalnih mehanizama i kapaciteta za rano upozoravanje na katastrofe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ZIS:t-3/5</a:t>
            </a:r>
            <a:endParaRPr lang="en-US" sz="1400">
              <a:latin typeface="Arial" charset="0"/>
            </a:endParaRPr>
          </a:p>
        </p:txBody>
      </p:sp>
      <p:sp>
        <p:nvSpPr>
          <p:cNvPr id="482307" name="Rectangle 3"/>
          <p:cNvSpPr>
            <a:spLocks noGrp="1" noChangeArrowheads="1"/>
          </p:cNvSpPr>
          <p:nvPr>
            <p:ph type="body" idx="1"/>
          </p:nvPr>
        </p:nvSpPr>
        <p:spPr>
          <a:xfrm>
            <a:off x="179388" y="620713"/>
            <a:ext cx="8785225" cy="6237287"/>
          </a:xfrm>
        </p:spPr>
        <p:txBody>
          <a:bodyPr/>
          <a:lstStyle/>
          <a:p>
            <a:pPr algn="ctr" eaLnBrk="1" hangingPunct="1">
              <a:lnSpc>
                <a:spcPct val="80000"/>
              </a:lnSpc>
              <a:buFont typeface="Wingdings" pitchFamily="2" charset="2"/>
              <a:buNone/>
              <a:defRPr/>
            </a:pPr>
            <a:r>
              <a:rPr lang="hr-HR" sz="2200" b="1" dirty="0">
                <a:latin typeface="Arial" charset="0"/>
              </a:rPr>
              <a:t>c) Globalne organizacije</a:t>
            </a:r>
          </a:p>
          <a:p>
            <a:pPr eaLnBrk="1" hangingPunct="1">
              <a:lnSpc>
                <a:spcPct val="80000"/>
              </a:lnSpc>
              <a:buFont typeface="Wingdings" pitchFamily="2" charset="2"/>
              <a:buNone/>
              <a:defRPr/>
            </a:pPr>
            <a:endParaRPr lang="hr-HR" sz="2200" dirty="0">
              <a:latin typeface="Arial" charset="0"/>
            </a:endParaRPr>
          </a:p>
          <a:p>
            <a:pPr eaLnBrk="1" hangingPunct="1">
              <a:lnSpc>
                <a:spcPct val="80000"/>
              </a:lnSpc>
              <a:buFont typeface="Wingdings" pitchFamily="2" charset="2"/>
              <a:buNone/>
              <a:defRPr/>
            </a:pPr>
            <a:r>
              <a:rPr lang="hr-HR" sz="2200" dirty="0">
                <a:latin typeface="Arial" charset="0"/>
              </a:rPr>
              <a:t>1. Totalno podržati implementaciju  Međunar. strategije za smanjenje katastrofa i integriranih država u toj aktivnosti;</a:t>
            </a:r>
          </a:p>
          <a:p>
            <a:pPr eaLnBrk="1" hangingPunct="1">
              <a:lnSpc>
                <a:spcPct val="80000"/>
              </a:lnSpc>
              <a:buFont typeface="Wingdings" pitchFamily="2" charset="2"/>
              <a:buNone/>
              <a:defRPr/>
            </a:pPr>
            <a:r>
              <a:rPr lang="hr-HR" sz="2200" dirty="0">
                <a:latin typeface="Arial" charset="0"/>
              </a:rPr>
              <a:t>2. Ojačati ukupne kapacitete OUN za pomoć državama u katastrofi,definirati i implementirati odgovarajuće mjere za redovno procjenjivanje postizanje ciljeva Okvir. planom za djelovanje;</a:t>
            </a:r>
          </a:p>
          <a:p>
            <a:pPr eaLnBrk="1" hangingPunct="1">
              <a:lnSpc>
                <a:spcPct val="80000"/>
              </a:lnSpc>
              <a:buFont typeface="Wingdings" pitchFamily="2" charset="2"/>
              <a:buNone/>
              <a:defRPr/>
            </a:pPr>
            <a:r>
              <a:rPr lang="hr-HR" sz="2200" dirty="0">
                <a:latin typeface="Arial" charset="0"/>
              </a:rPr>
              <a:t>3. Identific.vrstu pomoći državama u razvoju,a ugrožene su katastrofama;</a:t>
            </a:r>
          </a:p>
          <a:p>
            <a:pPr eaLnBrk="1" hangingPunct="1">
              <a:lnSpc>
                <a:spcPct val="80000"/>
              </a:lnSpc>
              <a:buFont typeface="Wingdings" pitchFamily="2" charset="2"/>
              <a:buNone/>
              <a:defRPr/>
            </a:pPr>
            <a:r>
              <a:rPr lang="hr-HR" sz="2200" dirty="0">
                <a:latin typeface="Arial" charset="0"/>
              </a:rPr>
              <a:t>4. Državama u razvoju pružiti pomoć u donošenju vlastite strategije, planova akcije i programa smanjenja rizika od katastrofa;</a:t>
            </a:r>
          </a:p>
          <a:p>
            <a:pPr eaLnBrk="1" hangingPunct="1">
              <a:lnSpc>
                <a:spcPct val="80000"/>
              </a:lnSpc>
              <a:buFont typeface="Wingdings" pitchFamily="2" charset="2"/>
              <a:buNone/>
              <a:defRPr/>
            </a:pPr>
            <a:r>
              <a:rPr lang="hr-HR" sz="2200" dirty="0">
                <a:latin typeface="Arial" charset="0"/>
              </a:rPr>
              <a:t>5. Integrirati aktivnosti podrške u implementacij Okvirnog plana djelovanja;</a:t>
            </a:r>
          </a:p>
          <a:p>
            <a:pPr eaLnBrk="1" hangingPunct="1">
              <a:lnSpc>
                <a:spcPct val="80000"/>
              </a:lnSpc>
              <a:buFont typeface="Wingdings" pitchFamily="2" charset="2"/>
              <a:buNone/>
              <a:defRPr/>
            </a:pPr>
            <a:r>
              <a:rPr lang="hr-HR" sz="2200" dirty="0">
                <a:latin typeface="Arial" charset="0"/>
              </a:rPr>
              <a:t>6. Sarađivati na prikupljanju podataka i predviđanju opasn. prirodnog porijekla;</a:t>
            </a:r>
          </a:p>
          <a:p>
            <a:pPr eaLnBrk="1" hangingPunct="1">
              <a:lnSpc>
                <a:spcPct val="80000"/>
              </a:lnSpc>
              <a:buFont typeface="Wingdings" pitchFamily="2" charset="2"/>
              <a:buNone/>
              <a:defRPr/>
            </a:pPr>
            <a:r>
              <a:rPr lang="hr-HR" sz="2200" dirty="0">
                <a:latin typeface="Arial" charset="0"/>
              </a:rPr>
              <a:t>7. Podržati države u koordiniranoj pomoći;</a:t>
            </a:r>
          </a:p>
          <a:p>
            <a:pPr eaLnBrk="1" hangingPunct="1">
              <a:lnSpc>
                <a:spcPct val="80000"/>
              </a:lnSpc>
              <a:buFont typeface="Wingdings" pitchFamily="2" charset="2"/>
              <a:buNone/>
              <a:defRPr/>
            </a:pPr>
            <a:r>
              <a:rPr lang="hr-HR" sz="2200" dirty="0">
                <a:latin typeface="Arial" charset="0"/>
              </a:rPr>
              <a:t>8. Jačati mehanizme međunarod.pomoći državama pogođenim katastrofom;</a:t>
            </a:r>
          </a:p>
          <a:p>
            <a:pPr eaLnBrk="1" hangingPunct="1">
              <a:lnSpc>
                <a:spcPct val="80000"/>
              </a:lnSpc>
              <a:buFont typeface="Wingdings" pitchFamily="2" charset="2"/>
              <a:buNone/>
              <a:defRPr/>
            </a:pPr>
            <a:r>
              <a:rPr lang="hr-HR" sz="2200" dirty="0">
                <a:latin typeface="Arial" charset="0"/>
              </a:rPr>
              <a:t>9. Jačati program obuke za upravljanje u katastrofama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5" name="Rectangle 3"/>
          <p:cNvSpPr>
            <a:spLocks noGrp="1" noChangeArrowheads="1"/>
          </p:cNvSpPr>
          <p:nvPr>
            <p:ph type="body" idx="1"/>
          </p:nvPr>
        </p:nvSpPr>
        <p:spPr>
          <a:xfrm>
            <a:off x="250825" y="188913"/>
            <a:ext cx="8435975" cy="1079500"/>
          </a:xfrm>
        </p:spPr>
        <p:txBody>
          <a:bodyPr/>
          <a:lstStyle/>
          <a:p>
            <a:pPr algn="ctr" eaLnBrk="1" hangingPunct="1">
              <a:lnSpc>
                <a:spcPct val="80000"/>
              </a:lnSpc>
              <a:buFont typeface="Wingdings" pitchFamily="2" charset="2"/>
              <a:buNone/>
              <a:defRPr/>
            </a:pPr>
            <a:r>
              <a:rPr lang="en-GB" sz="2800"/>
              <a:t> </a:t>
            </a:r>
            <a:r>
              <a:rPr lang="hr-HR" sz="2800" b="1">
                <a:latin typeface="Arial" charset="0"/>
              </a:rPr>
              <a:t>ČINJENICE RELEVANTNE ZA ZiS                         </a:t>
            </a:r>
            <a:endParaRPr lang="hr-HR" sz="2800">
              <a:latin typeface="Arial" charset="0"/>
            </a:endParaRPr>
          </a:p>
          <a:p>
            <a:pPr eaLnBrk="1" hangingPunct="1">
              <a:lnSpc>
                <a:spcPct val="80000"/>
              </a:lnSpc>
              <a:buFont typeface="Wingdings" pitchFamily="2" charset="2"/>
              <a:buNone/>
              <a:defRPr/>
            </a:pPr>
            <a:r>
              <a:rPr lang="hr-HR" sz="2000">
                <a:latin typeface="Arial" charset="0"/>
              </a:rPr>
              <a:t>Istočna Europa, </a:t>
            </a:r>
            <a:r>
              <a:rPr lang="hr-HR" sz="1800" b="1">
                <a:latin typeface="Arial" charset="0"/>
              </a:rPr>
              <a:t>Zapadna Europa, Centralna Europa, Sjeverna Europa, Južna Europa, Jugoistočna Europa, Jugozapadna Europa.</a:t>
            </a:r>
          </a:p>
          <a:p>
            <a:pPr algn="just" eaLnBrk="1" hangingPunct="1">
              <a:lnSpc>
                <a:spcPct val="80000"/>
              </a:lnSpc>
              <a:buFont typeface="Wingdings" pitchFamily="2" charset="2"/>
              <a:buNone/>
              <a:defRPr/>
            </a:pPr>
            <a:r>
              <a:rPr lang="hr-HR" sz="2800"/>
              <a:t> </a:t>
            </a:r>
            <a:endParaRPr lang="en-US" sz="2800"/>
          </a:p>
        </p:txBody>
      </p:sp>
      <p:sp>
        <p:nvSpPr>
          <p:cNvPr id="9219" name="Rectangle 5"/>
          <p:cNvSpPr>
            <a:spLocks noChangeArrowheads="1"/>
          </p:cNvSpPr>
          <p:nvPr/>
        </p:nvSpPr>
        <p:spPr bwMode="auto">
          <a:xfrm>
            <a:off x="0" y="1671638"/>
            <a:ext cx="9144000" cy="0"/>
          </a:xfrm>
          <a:prstGeom prst="rect">
            <a:avLst/>
          </a:prstGeom>
          <a:noFill/>
          <a:ln w="9525">
            <a:noFill/>
            <a:miter lim="800000"/>
            <a:headEnd/>
            <a:tailEnd/>
          </a:ln>
        </p:spPr>
        <p:txBody>
          <a:bodyPr wrap="none" anchor="ctr">
            <a:spAutoFit/>
          </a:bodyPr>
          <a:lstStyle/>
          <a:p>
            <a:endParaRPr lang="en-US"/>
          </a:p>
        </p:txBody>
      </p:sp>
      <p:pic>
        <p:nvPicPr>
          <p:cNvPr id="9220" name="Picture 4"/>
          <p:cNvPicPr>
            <a:picLocks noChangeAspect="1" noChangeArrowheads="1"/>
          </p:cNvPicPr>
          <p:nvPr/>
        </p:nvPicPr>
        <p:blipFill>
          <a:blip r:embed="rId2" cstate="print"/>
          <a:srcRect/>
          <a:stretch>
            <a:fillRect/>
          </a:stretch>
        </p:blipFill>
        <p:spPr bwMode="auto">
          <a:xfrm>
            <a:off x="395288" y="1196975"/>
            <a:ext cx="8353425" cy="5327650"/>
          </a:xfrm>
          <a:prstGeom prst="rect">
            <a:avLst/>
          </a:prstGeom>
          <a:noFill/>
          <a:ln w="9525">
            <a:noFill/>
            <a:miter lim="800000"/>
            <a:headEnd/>
            <a:tailEnd/>
          </a:ln>
        </p:spPr>
      </p:pic>
      <p:sp>
        <p:nvSpPr>
          <p:cNvPr id="9221" name="Text Box 6"/>
          <p:cNvSpPr txBox="1">
            <a:spLocks noChangeArrowheads="1"/>
          </p:cNvSpPr>
          <p:nvPr/>
        </p:nvSpPr>
        <p:spPr bwMode="auto">
          <a:xfrm>
            <a:off x="1403350" y="6524625"/>
            <a:ext cx="5976938" cy="366713"/>
          </a:xfrm>
          <a:prstGeom prst="rect">
            <a:avLst/>
          </a:prstGeom>
          <a:noFill/>
          <a:ln w="9525">
            <a:noFill/>
            <a:miter lim="800000"/>
            <a:headEnd/>
            <a:tailEnd/>
          </a:ln>
        </p:spPr>
        <p:txBody>
          <a:bodyPr>
            <a:spAutoFit/>
          </a:bodyPr>
          <a:lstStyle/>
          <a:p>
            <a:pPr algn="ctr"/>
            <a:r>
              <a:rPr lang="pl-PL" sz="1800" b="1" i="1">
                <a:latin typeface="Arial" charset="0"/>
              </a:rPr>
              <a:t>Geografska podjela Europe na regione</a:t>
            </a:r>
            <a:r>
              <a:rPr lang="en-US"/>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864096"/>
          </a:xfrm>
        </p:spPr>
        <p:txBody>
          <a:bodyPr/>
          <a:lstStyle/>
          <a:p>
            <a:r>
              <a:rPr lang="bs-Latn-BA" sz="2400" dirty="0">
                <a:latin typeface="Arial" pitchFamily="34" charset="0"/>
                <a:cs typeface="Arial" pitchFamily="34" charset="0"/>
              </a:rPr>
              <a:t>Sendai Okvir za smanjenje rizika katastrofa 2015-2030</a:t>
            </a:r>
            <a:endParaRPr lang="en-US" sz="2400" dirty="0">
              <a:latin typeface="Arial" pitchFamily="34" charset="0"/>
              <a:cs typeface="Arial" pitchFamily="34" charset="0"/>
            </a:endParaRPr>
          </a:p>
        </p:txBody>
      </p:sp>
      <p:sp>
        <p:nvSpPr>
          <p:cNvPr id="3" name="Content Placeholder 2"/>
          <p:cNvSpPr>
            <a:spLocks noGrp="1"/>
          </p:cNvSpPr>
          <p:nvPr>
            <p:ph idx="1"/>
          </p:nvPr>
        </p:nvSpPr>
        <p:spPr>
          <a:xfrm>
            <a:off x="251520" y="1124744"/>
            <a:ext cx="8712968" cy="5544616"/>
          </a:xfrm>
        </p:spPr>
        <p:txBody>
          <a:bodyPr/>
          <a:lstStyle/>
          <a:p>
            <a:pPr>
              <a:buNone/>
            </a:pPr>
            <a:r>
              <a:rPr lang="bs-Latn-BA" sz="2400" dirty="0">
                <a:latin typeface="Arial" pitchFamily="34" charset="0"/>
                <a:cs typeface="Arial" pitchFamily="34" charset="0"/>
              </a:rPr>
              <a:t>    Usvojen na Trećoj svjetskoj konferenciji UN-a održanoj        od 14.-18.03.2015. godine u Sendai, Japan da bi se:</a:t>
            </a:r>
          </a:p>
          <a:p>
            <a:pPr marL="457200" indent="-457200">
              <a:buNone/>
            </a:pPr>
            <a:r>
              <a:rPr lang="bs-Latn-BA" sz="2400" dirty="0">
                <a:latin typeface="Arial" pitchFamily="34" charset="0"/>
                <a:cs typeface="Arial" pitchFamily="34" charset="0"/>
              </a:rPr>
              <a:t>a) usvojio koncizan, fokusiran i prema budućnosti orijentiran</a:t>
            </a:r>
          </a:p>
          <a:p>
            <a:pPr marL="457200" indent="-457200">
              <a:buNone/>
            </a:pPr>
            <a:r>
              <a:rPr lang="bs-Latn-BA" sz="2400" dirty="0">
                <a:latin typeface="Arial" pitchFamily="34" charset="0"/>
                <a:cs typeface="Arial" pitchFamily="34" charset="0"/>
              </a:rPr>
              <a:t>     okvir za djelovanje nakon 2015. godine,</a:t>
            </a:r>
          </a:p>
          <a:p>
            <a:pPr marL="457200" indent="-457200">
              <a:buNone/>
            </a:pPr>
            <a:r>
              <a:rPr lang="bs-Latn-BA" sz="2400" dirty="0">
                <a:latin typeface="Arial" pitchFamily="34" charset="0"/>
                <a:cs typeface="Arial" pitchFamily="34" charset="0"/>
              </a:rPr>
              <a:t>b) upotpunila dostignuća i unaprijedilo provođenje Hyogo okvira za DRR,</a:t>
            </a:r>
          </a:p>
          <a:p>
            <a:pPr marL="457200" indent="-457200">
              <a:buNone/>
            </a:pPr>
            <a:r>
              <a:rPr lang="bs-Latn-BA" sz="2400" dirty="0">
                <a:latin typeface="Arial" pitchFamily="34" charset="0"/>
                <a:cs typeface="Arial" pitchFamily="34" charset="0"/>
              </a:rPr>
              <a:t>c) iskoristila iskustva stečena iz regionalnih i nacionalnih strategija, planova i preporuka iz institucija i relevantnih regionalnih sporazuma za provođenje Hyogo okvira,  </a:t>
            </a:r>
          </a:p>
          <a:p>
            <a:pPr marL="457200" indent="-457200">
              <a:buNone/>
            </a:pPr>
            <a:r>
              <a:rPr lang="bs-Latn-BA" sz="2400" dirty="0">
                <a:latin typeface="Arial" pitchFamily="34" charset="0"/>
                <a:cs typeface="Arial" pitchFamily="34" charset="0"/>
              </a:rPr>
              <a:t>d) identificirali modaliteti saradnje zasnovani na posvećenosti provođenju okvira za DRR nakon 2015. godine</a:t>
            </a:r>
          </a:p>
          <a:p>
            <a:pPr marL="457200" indent="-457200">
              <a:buNone/>
            </a:pPr>
            <a:r>
              <a:rPr lang="bs-Latn-BA" sz="2400" dirty="0">
                <a:latin typeface="Arial" pitchFamily="34" charset="0"/>
                <a:cs typeface="Arial" pitchFamily="34" charset="0"/>
              </a:rPr>
              <a:t>e) odrede modaliteti za periodičan pregled provođenja DRR nakon 2015. godine </a:t>
            </a:r>
          </a:p>
          <a:p>
            <a:pPr marL="457200" indent="-457200">
              <a:buNone/>
            </a:pPr>
            <a:r>
              <a:rPr lang="bs-Latn-BA" sz="2400" dirty="0">
                <a:latin typeface="Arial" pitchFamily="34" charset="0"/>
                <a:cs typeface="Arial" pitchFamily="34" charset="0"/>
              </a:rPr>
              <a:t>  </a:t>
            </a:r>
            <a:endParaRPr lang="en-US" sz="2400" dirty="0">
              <a:latin typeface="Arial" pitchFamily="34" charset="0"/>
              <a:cs typeface="Arial"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936104"/>
          </a:xfrm>
        </p:spPr>
        <p:txBody>
          <a:bodyPr/>
          <a:lstStyle/>
          <a:p>
            <a:r>
              <a:rPr lang="bs-Latn-BA" sz="2400" dirty="0">
                <a:latin typeface="Arial" pitchFamily="34" charset="0"/>
                <a:cs typeface="Arial" pitchFamily="34" charset="0"/>
              </a:rPr>
              <a:t>Sendai Okvir za smanjenje rizika katastrofa 2015-2030</a:t>
            </a:r>
            <a:endParaRPr lang="en-US" sz="2400" dirty="0"/>
          </a:p>
        </p:txBody>
      </p:sp>
      <p:sp>
        <p:nvSpPr>
          <p:cNvPr id="3" name="Content Placeholder 2"/>
          <p:cNvSpPr>
            <a:spLocks noGrp="1"/>
          </p:cNvSpPr>
          <p:nvPr>
            <p:ph idx="1"/>
          </p:nvPr>
        </p:nvSpPr>
        <p:spPr>
          <a:xfrm>
            <a:off x="179512" y="836712"/>
            <a:ext cx="8712968" cy="5832648"/>
          </a:xfrm>
        </p:spPr>
        <p:txBody>
          <a:bodyPr/>
          <a:lstStyle/>
          <a:p>
            <a:pPr>
              <a:buNone/>
            </a:pPr>
            <a:r>
              <a:rPr lang="bs-Latn-BA" sz="2400" dirty="0">
                <a:latin typeface="Arial" pitchFamily="34" charset="0"/>
                <a:cs typeface="Arial" pitchFamily="34" charset="0"/>
              </a:rPr>
              <a:t> </a:t>
            </a:r>
          </a:p>
          <a:p>
            <a:pPr>
              <a:buNone/>
            </a:pPr>
            <a:r>
              <a:rPr lang="bs-Latn-BA" sz="2400" dirty="0">
                <a:latin typeface="Arial" pitchFamily="34" charset="0"/>
                <a:cs typeface="Arial" pitchFamily="34" charset="0"/>
              </a:rPr>
              <a:t>    Prioriteti za akciju</a:t>
            </a:r>
          </a:p>
          <a:p>
            <a:pPr>
              <a:buNone/>
            </a:pPr>
            <a:endParaRPr lang="bs-Latn-BA" sz="2400" dirty="0">
              <a:latin typeface="Arial" pitchFamily="34" charset="0"/>
              <a:cs typeface="Arial" pitchFamily="34" charset="0"/>
            </a:endParaRPr>
          </a:p>
          <a:p>
            <a:pPr>
              <a:buNone/>
            </a:pPr>
            <a:r>
              <a:rPr lang="bs-Latn-BA" sz="2400" dirty="0">
                <a:latin typeface="Arial" pitchFamily="34" charset="0"/>
                <a:cs typeface="Arial" pitchFamily="34" charset="0"/>
              </a:rPr>
              <a:t>1. Razumijevanje rizika katastrofa,</a:t>
            </a:r>
          </a:p>
          <a:p>
            <a:pPr>
              <a:buNone/>
            </a:pPr>
            <a:r>
              <a:rPr lang="bs-Latn-BA" sz="2400" dirty="0">
                <a:latin typeface="Arial" pitchFamily="34" charset="0"/>
                <a:cs typeface="Arial" pitchFamily="34" charset="0"/>
              </a:rPr>
              <a:t>2. Jačanje vladanja rizicima katastrofa radi upravljanja rizicima katastrofa,</a:t>
            </a:r>
          </a:p>
          <a:p>
            <a:pPr>
              <a:buNone/>
            </a:pPr>
            <a:r>
              <a:rPr lang="bs-Latn-BA" sz="2400" dirty="0">
                <a:latin typeface="Arial" pitchFamily="34" charset="0"/>
                <a:cs typeface="Arial" pitchFamily="34" charset="0"/>
              </a:rPr>
              <a:t>3. Ulaganje u smanjenje rizika katastrofa,</a:t>
            </a:r>
          </a:p>
          <a:p>
            <a:pPr>
              <a:buNone/>
            </a:pPr>
            <a:r>
              <a:rPr lang="bs-Latn-BA" sz="2400" dirty="0">
                <a:latin typeface="Arial" pitchFamily="34" charset="0"/>
                <a:cs typeface="Arial" pitchFamily="34" charset="0"/>
              </a:rPr>
              <a:t>4. Povećanje pripravnosti na katastrofe radi efektivnog odgovora i izgradnje podloge (“Build Back Better”) u obnovi, oporavku </a:t>
            </a:r>
            <a:r>
              <a:rPr lang="bs-Latn-BA" sz="2400">
                <a:latin typeface="Arial" pitchFamily="34" charset="0"/>
                <a:cs typeface="Arial" pitchFamily="34" charset="0"/>
              </a:rPr>
              <a:t>i rekonstrukciji.</a:t>
            </a:r>
            <a:endParaRPr lang="en-US" sz="2400" dirty="0">
              <a:latin typeface="Arial" pitchFamily="34" charset="0"/>
              <a:cs typeface="Arial"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ZIS:t4/1</a:t>
            </a:r>
            <a:endParaRPr lang="en-US" sz="1400">
              <a:latin typeface="Arial" charset="0"/>
            </a:endParaRPr>
          </a:p>
        </p:txBody>
      </p:sp>
      <p:sp>
        <p:nvSpPr>
          <p:cNvPr id="479235" name="Rectangle 3"/>
          <p:cNvSpPr>
            <a:spLocks noGrp="1" noChangeArrowheads="1"/>
          </p:cNvSpPr>
          <p:nvPr>
            <p:ph type="body" idx="1"/>
          </p:nvPr>
        </p:nvSpPr>
        <p:spPr>
          <a:xfrm>
            <a:off x="179388" y="549275"/>
            <a:ext cx="8785225" cy="6308725"/>
          </a:xfrm>
        </p:spPr>
        <p:txBody>
          <a:bodyPr/>
          <a:lstStyle/>
          <a:p>
            <a:pPr algn="ctr" eaLnBrk="1" hangingPunct="1">
              <a:buFont typeface="Wingdings" pitchFamily="2" charset="2"/>
              <a:buNone/>
              <a:defRPr/>
            </a:pPr>
            <a:r>
              <a:rPr lang="hr-HR" b="1" dirty="0">
                <a:latin typeface="Arial" charset="0"/>
              </a:rPr>
              <a:t>P I T A N J A:</a:t>
            </a:r>
          </a:p>
          <a:p>
            <a:pPr eaLnBrk="1" hangingPunct="1">
              <a:buFont typeface="Wingdings" pitchFamily="2" charset="2"/>
              <a:buNone/>
              <a:defRPr/>
            </a:pPr>
            <a:endParaRPr lang="hr-HR" b="1" dirty="0">
              <a:latin typeface="Arial" charset="0"/>
            </a:endParaRPr>
          </a:p>
          <a:p>
            <a:pPr eaLnBrk="1" hangingPunct="1">
              <a:buFont typeface="Wingdings" pitchFamily="2" charset="2"/>
              <a:buNone/>
              <a:defRPr/>
            </a:pPr>
            <a:r>
              <a:rPr lang="hr-HR" sz="2800" b="1" dirty="0">
                <a:latin typeface="Arial" charset="0"/>
              </a:rPr>
              <a:t>1. Pozicija CO-CZ u sistemima nacionalne sigurnosti prema nekim autorima     </a:t>
            </a:r>
          </a:p>
          <a:p>
            <a:pPr eaLnBrk="1" hangingPunct="1">
              <a:buFont typeface="Wingdings" pitchFamily="2" charset="2"/>
              <a:buNone/>
              <a:defRPr/>
            </a:pPr>
            <a:r>
              <a:rPr lang="hr-HR" sz="2800" b="1" dirty="0">
                <a:latin typeface="Arial" charset="0"/>
              </a:rPr>
              <a:t>2. Iskustva nekih država u organiziranju CO-CZ:</a:t>
            </a:r>
          </a:p>
          <a:p>
            <a:pPr eaLnBrk="1" hangingPunct="1">
              <a:buFont typeface="Wingdings" pitchFamily="2" charset="2"/>
              <a:buNone/>
              <a:defRPr/>
            </a:pPr>
            <a:r>
              <a:rPr lang="hr-HR" sz="2800" b="1" dirty="0">
                <a:latin typeface="Arial" charset="0"/>
              </a:rPr>
              <a:t>     - UK Velika Britanija,</a:t>
            </a:r>
          </a:p>
          <a:p>
            <a:pPr eaLnBrk="1" hangingPunct="1">
              <a:buFont typeface="Wingdings" pitchFamily="2" charset="2"/>
              <a:buNone/>
              <a:defRPr/>
            </a:pPr>
            <a:r>
              <a:rPr lang="hr-HR" sz="2800" b="1" dirty="0">
                <a:latin typeface="Arial" charset="0"/>
              </a:rPr>
              <a:t>     - SSSR – Ruska Federacija,</a:t>
            </a:r>
          </a:p>
          <a:p>
            <a:pPr eaLnBrk="1" hangingPunct="1">
              <a:buFont typeface="Wingdings" pitchFamily="2" charset="2"/>
              <a:buNone/>
              <a:defRPr/>
            </a:pPr>
            <a:r>
              <a:rPr lang="hr-HR" sz="2800" b="1" dirty="0">
                <a:latin typeface="Arial" charset="0"/>
              </a:rPr>
              <a:t>     - Švicarska,</a:t>
            </a:r>
          </a:p>
          <a:p>
            <a:pPr eaLnBrk="1" hangingPunct="1">
              <a:buFont typeface="Wingdings" pitchFamily="2" charset="2"/>
              <a:buNone/>
              <a:defRPr/>
            </a:pPr>
            <a:r>
              <a:rPr lang="hr-HR" sz="2800" b="1" dirty="0">
                <a:latin typeface="Arial" charset="0"/>
              </a:rPr>
              <a:t>     - Jugoslavija,</a:t>
            </a:r>
          </a:p>
          <a:p>
            <a:pPr eaLnBrk="1" hangingPunct="1">
              <a:buFont typeface="Wingdings" pitchFamily="2" charset="2"/>
              <a:buNone/>
              <a:defRPr/>
            </a:pPr>
            <a:r>
              <a:rPr lang="hr-HR" sz="2800" b="1" dirty="0">
                <a:latin typeface="Arial" charset="0"/>
              </a:rPr>
              <a:t>     - SAD,</a:t>
            </a:r>
          </a:p>
          <a:p>
            <a:pPr eaLnBrk="1" hangingPunct="1">
              <a:buFont typeface="Wingdings" pitchFamily="2" charset="2"/>
              <a:buNone/>
              <a:defRPr/>
            </a:pPr>
            <a:r>
              <a:rPr lang="hr-HR" sz="2800" b="1" dirty="0">
                <a:latin typeface="Arial" charset="0"/>
              </a:rPr>
              <a:t>     - Hrvatska,</a:t>
            </a:r>
            <a:r>
              <a:rPr lang="hr-HR" dirty="0">
                <a:latin typeface="Arial" charset="0"/>
              </a:rPr>
              <a:t>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ZIS:t4/2</a:t>
            </a:r>
            <a:endParaRPr lang="en-US" sz="1400">
              <a:latin typeface="Arial" charset="0"/>
            </a:endParaRPr>
          </a:p>
        </p:txBody>
      </p:sp>
      <p:sp>
        <p:nvSpPr>
          <p:cNvPr id="480259" name="Rectangle 3"/>
          <p:cNvSpPr>
            <a:spLocks noGrp="1" noChangeArrowheads="1"/>
          </p:cNvSpPr>
          <p:nvPr>
            <p:ph type="body" idx="1"/>
          </p:nvPr>
        </p:nvSpPr>
        <p:spPr>
          <a:xfrm>
            <a:off x="179388" y="549275"/>
            <a:ext cx="8713787" cy="6308725"/>
          </a:xfrm>
        </p:spPr>
        <p:txBody>
          <a:bodyPr/>
          <a:lstStyle/>
          <a:p>
            <a:pPr algn="ctr" eaLnBrk="1" hangingPunct="1">
              <a:buFont typeface="Wingdings" pitchFamily="2" charset="2"/>
              <a:buNone/>
              <a:defRPr/>
            </a:pPr>
            <a:r>
              <a:rPr lang="hr-HR" sz="1800" b="1">
                <a:latin typeface="Arial" charset="0"/>
              </a:rPr>
              <a:t>Pozicija CO-CZ u sistemima nacionalne sigurnosti prema nekim autorima</a:t>
            </a:r>
            <a:endParaRPr lang="en-US" sz="1800" b="1">
              <a:latin typeface="Arial" charset="0"/>
            </a:endParaRPr>
          </a:p>
        </p:txBody>
      </p:sp>
      <p:sp>
        <p:nvSpPr>
          <p:cNvPr id="71684" name="Text Box 4"/>
          <p:cNvSpPr txBox="1">
            <a:spLocks noChangeArrowheads="1"/>
          </p:cNvSpPr>
          <p:nvPr/>
        </p:nvSpPr>
        <p:spPr bwMode="auto">
          <a:xfrm>
            <a:off x="250825" y="1008063"/>
            <a:ext cx="8569325"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SISTEM NACIONALNE SIGURNOSTI SUVREMENE DRŽAVE</a:t>
            </a:r>
            <a:endParaRPr lang="en-US" sz="1800">
              <a:latin typeface="Arial Black" pitchFamily="34" charset="0"/>
            </a:endParaRPr>
          </a:p>
        </p:txBody>
      </p:sp>
      <p:sp>
        <p:nvSpPr>
          <p:cNvPr id="71685" name="Text Box 5"/>
          <p:cNvSpPr txBox="1">
            <a:spLocks noChangeArrowheads="1"/>
          </p:cNvSpPr>
          <p:nvPr/>
        </p:nvSpPr>
        <p:spPr bwMode="auto">
          <a:xfrm>
            <a:off x="323850" y="1720850"/>
            <a:ext cx="2303463" cy="669925"/>
          </a:xfrm>
          <a:prstGeom prst="rect">
            <a:avLst/>
          </a:prstGeom>
          <a:noFill/>
          <a:ln w="28575">
            <a:solidFill>
              <a:schemeClr val="tx1"/>
            </a:solidFill>
            <a:miter lim="800000"/>
            <a:headEnd/>
            <a:tailEnd/>
          </a:ln>
        </p:spPr>
        <p:txBody>
          <a:bodyPr>
            <a:spAutoFit/>
          </a:bodyPr>
          <a:lstStyle/>
          <a:p>
            <a:pPr algn="ctr"/>
            <a:r>
              <a:rPr lang="hr-HR" sz="1800">
                <a:latin typeface="Arial" charset="0"/>
              </a:rPr>
              <a:t>SIGURNOSNA </a:t>
            </a:r>
          </a:p>
          <a:p>
            <a:pPr algn="ctr"/>
            <a:r>
              <a:rPr lang="hr-HR" sz="1800">
                <a:latin typeface="Arial" charset="0"/>
              </a:rPr>
              <a:t>POLITIKA</a:t>
            </a:r>
            <a:endParaRPr lang="en-US" sz="1800">
              <a:latin typeface="Arial" charset="0"/>
            </a:endParaRPr>
          </a:p>
        </p:txBody>
      </p:sp>
      <p:sp>
        <p:nvSpPr>
          <p:cNvPr id="71686" name="Text Box 6"/>
          <p:cNvSpPr txBox="1">
            <a:spLocks noChangeArrowheads="1"/>
          </p:cNvSpPr>
          <p:nvPr/>
        </p:nvSpPr>
        <p:spPr bwMode="auto">
          <a:xfrm>
            <a:off x="3276600" y="1700213"/>
            <a:ext cx="2159000" cy="669925"/>
          </a:xfrm>
          <a:prstGeom prst="rect">
            <a:avLst/>
          </a:prstGeom>
          <a:noFill/>
          <a:ln w="28575">
            <a:solidFill>
              <a:schemeClr val="tx1"/>
            </a:solidFill>
            <a:miter lim="800000"/>
            <a:headEnd/>
            <a:tailEnd/>
          </a:ln>
        </p:spPr>
        <p:txBody>
          <a:bodyPr>
            <a:spAutoFit/>
          </a:bodyPr>
          <a:lstStyle/>
          <a:p>
            <a:pPr algn="ctr"/>
            <a:r>
              <a:rPr lang="hr-HR" sz="1800">
                <a:latin typeface="Arial" charset="0"/>
              </a:rPr>
              <a:t>SIGURNOSNA</a:t>
            </a:r>
          </a:p>
          <a:p>
            <a:pPr algn="ctr"/>
            <a:r>
              <a:rPr lang="hr-HR" sz="1800">
                <a:latin typeface="Arial" charset="0"/>
              </a:rPr>
              <a:t>STRUKTURA</a:t>
            </a:r>
            <a:endParaRPr lang="en-US" sz="1800">
              <a:latin typeface="Arial" charset="0"/>
            </a:endParaRPr>
          </a:p>
        </p:txBody>
      </p:sp>
      <p:sp>
        <p:nvSpPr>
          <p:cNvPr id="71687" name="Text Box 7"/>
          <p:cNvSpPr txBox="1">
            <a:spLocks noChangeArrowheads="1"/>
          </p:cNvSpPr>
          <p:nvPr/>
        </p:nvSpPr>
        <p:spPr bwMode="auto">
          <a:xfrm>
            <a:off x="5940425" y="1700213"/>
            <a:ext cx="2808288" cy="669925"/>
          </a:xfrm>
          <a:prstGeom prst="rect">
            <a:avLst/>
          </a:prstGeom>
          <a:noFill/>
          <a:ln w="28575">
            <a:solidFill>
              <a:schemeClr val="tx1"/>
            </a:solidFill>
            <a:miter lim="800000"/>
            <a:headEnd/>
            <a:tailEnd/>
          </a:ln>
        </p:spPr>
        <p:txBody>
          <a:bodyPr>
            <a:spAutoFit/>
          </a:bodyPr>
          <a:lstStyle/>
          <a:p>
            <a:pPr algn="ctr"/>
            <a:r>
              <a:rPr lang="hr-HR" sz="1800">
                <a:latin typeface="Arial" charset="0"/>
              </a:rPr>
              <a:t>SIGURNOSNO</a:t>
            </a:r>
          </a:p>
          <a:p>
            <a:pPr algn="ctr"/>
            <a:r>
              <a:rPr lang="hr-HR" sz="1800">
                <a:latin typeface="Arial" charset="0"/>
              </a:rPr>
              <a:t>SAMOORGANIZIRANJE</a:t>
            </a:r>
            <a:endParaRPr lang="en-US" sz="1800">
              <a:latin typeface="Arial" charset="0"/>
            </a:endParaRPr>
          </a:p>
        </p:txBody>
      </p:sp>
      <p:sp>
        <p:nvSpPr>
          <p:cNvPr id="71688" name="Text Box 8"/>
          <p:cNvSpPr txBox="1">
            <a:spLocks noChangeArrowheads="1"/>
          </p:cNvSpPr>
          <p:nvPr/>
        </p:nvSpPr>
        <p:spPr bwMode="auto">
          <a:xfrm>
            <a:off x="323850" y="2349500"/>
            <a:ext cx="1963738" cy="2006600"/>
          </a:xfrm>
          <a:prstGeom prst="rect">
            <a:avLst/>
          </a:prstGeom>
          <a:noFill/>
          <a:ln w="9525">
            <a:noFill/>
            <a:miter lim="800000"/>
            <a:headEnd/>
            <a:tailEnd/>
          </a:ln>
        </p:spPr>
        <p:txBody>
          <a:bodyPr>
            <a:spAutoFit/>
          </a:bodyPr>
          <a:lstStyle/>
          <a:p>
            <a:pPr algn="l"/>
            <a:r>
              <a:rPr lang="hr-HR">
                <a:latin typeface="Arial" charset="0"/>
              </a:rPr>
              <a:t>-Vanjska politika</a:t>
            </a:r>
          </a:p>
          <a:p>
            <a:pPr algn="l"/>
            <a:r>
              <a:rPr lang="hr-HR">
                <a:latin typeface="Arial" charset="0"/>
              </a:rPr>
              <a:t>-Odbrambena politika</a:t>
            </a:r>
          </a:p>
          <a:p>
            <a:pPr algn="l"/>
            <a:r>
              <a:rPr lang="hr-HR">
                <a:latin typeface="Arial" charset="0"/>
              </a:rPr>
              <a:t>-Gospodarska politika</a:t>
            </a:r>
          </a:p>
          <a:p>
            <a:pPr algn="l"/>
            <a:r>
              <a:rPr lang="hr-HR">
                <a:latin typeface="Arial" charset="0"/>
              </a:rPr>
              <a:t>-Socijalna politika</a:t>
            </a:r>
          </a:p>
          <a:p>
            <a:pPr algn="l"/>
            <a:r>
              <a:rPr lang="hr-HR">
                <a:latin typeface="Arial" charset="0"/>
              </a:rPr>
              <a:t>-Ekološka politika</a:t>
            </a:r>
          </a:p>
          <a:p>
            <a:pPr algn="l"/>
            <a:r>
              <a:rPr lang="hr-HR">
                <a:latin typeface="Arial" charset="0"/>
              </a:rPr>
              <a:t>-Zdravstvena politika</a:t>
            </a:r>
          </a:p>
          <a:p>
            <a:pPr algn="l"/>
            <a:r>
              <a:rPr lang="hr-HR">
                <a:latin typeface="Arial" charset="0"/>
              </a:rPr>
              <a:t>-Energetska politika</a:t>
            </a:r>
          </a:p>
          <a:p>
            <a:pPr algn="l"/>
            <a:r>
              <a:rPr lang="hr-HR">
                <a:latin typeface="Arial" charset="0"/>
              </a:rPr>
              <a:t>-Obrazovna politika</a:t>
            </a:r>
          </a:p>
          <a:p>
            <a:pPr algn="l"/>
            <a:r>
              <a:rPr lang="hr-HR">
                <a:latin typeface="Arial" charset="0"/>
              </a:rPr>
              <a:t>-Kulturna politika</a:t>
            </a:r>
            <a:endParaRPr lang="en-US">
              <a:latin typeface="Arial" charset="0"/>
            </a:endParaRPr>
          </a:p>
        </p:txBody>
      </p:sp>
      <p:sp>
        <p:nvSpPr>
          <p:cNvPr id="71689" name="Text Box 9"/>
          <p:cNvSpPr txBox="1">
            <a:spLocks noChangeArrowheads="1"/>
          </p:cNvSpPr>
          <p:nvPr/>
        </p:nvSpPr>
        <p:spPr bwMode="auto">
          <a:xfrm>
            <a:off x="2411413" y="2997200"/>
            <a:ext cx="1873250" cy="944563"/>
          </a:xfrm>
          <a:prstGeom prst="rect">
            <a:avLst/>
          </a:prstGeom>
          <a:noFill/>
          <a:ln w="28575">
            <a:solidFill>
              <a:schemeClr val="tx1"/>
            </a:solidFill>
            <a:miter lim="800000"/>
            <a:headEnd/>
            <a:tailEnd/>
          </a:ln>
        </p:spPr>
        <p:txBody>
          <a:bodyPr>
            <a:spAutoFit/>
          </a:bodyPr>
          <a:lstStyle/>
          <a:p>
            <a:pPr algn="ctr"/>
            <a:r>
              <a:rPr lang="hr-HR" sz="1800">
                <a:latin typeface="Arial" charset="0"/>
              </a:rPr>
              <a:t>VANJSKA</a:t>
            </a:r>
          </a:p>
          <a:p>
            <a:pPr algn="ctr"/>
            <a:r>
              <a:rPr lang="hr-HR" sz="1800">
                <a:latin typeface="Arial" charset="0"/>
              </a:rPr>
              <a:t>ODBRAMBENA</a:t>
            </a:r>
          </a:p>
          <a:p>
            <a:pPr algn="ctr"/>
            <a:r>
              <a:rPr lang="hr-HR" sz="1800">
                <a:latin typeface="Arial" charset="0"/>
              </a:rPr>
              <a:t>SIGURNOST</a:t>
            </a:r>
            <a:endParaRPr lang="en-US" sz="1800">
              <a:latin typeface="Arial" charset="0"/>
            </a:endParaRPr>
          </a:p>
        </p:txBody>
      </p:sp>
      <p:sp>
        <p:nvSpPr>
          <p:cNvPr id="71690" name="Text Box 10"/>
          <p:cNvSpPr txBox="1">
            <a:spLocks noChangeArrowheads="1"/>
          </p:cNvSpPr>
          <p:nvPr/>
        </p:nvSpPr>
        <p:spPr bwMode="auto">
          <a:xfrm>
            <a:off x="5148263" y="2997200"/>
            <a:ext cx="3600450" cy="669925"/>
          </a:xfrm>
          <a:prstGeom prst="rect">
            <a:avLst/>
          </a:prstGeom>
          <a:noFill/>
          <a:ln w="28575">
            <a:solidFill>
              <a:schemeClr val="tx1"/>
            </a:solidFill>
            <a:miter lim="800000"/>
            <a:headEnd/>
            <a:tailEnd/>
          </a:ln>
        </p:spPr>
        <p:txBody>
          <a:bodyPr>
            <a:spAutoFit/>
          </a:bodyPr>
          <a:lstStyle/>
          <a:p>
            <a:pPr algn="ctr"/>
            <a:r>
              <a:rPr lang="hr-HR" sz="1800">
                <a:latin typeface="Arial" charset="0"/>
              </a:rPr>
              <a:t>UNUTARNJA </a:t>
            </a:r>
          </a:p>
          <a:p>
            <a:pPr algn="ctr"/>
            <a:r>
              <a:rPr lang="hr-HR" sz="1800">
                <a:latin typeface="Arial" charset="0"/>
              </a:rPr>
              <a:t>SIGURNOST</a:t>
            </a:r>
            <a:endParaRPr lang="en-US" sz="1800">
              <a:latin typeface="Arial" charset="0"/>
            </a:endParaRPr>
          </a:p>
        </p:txBody>
      </p:sp>
      <p:sp>
        <p:nvSpPr>
          <p:cNvPr id="71691" name="Line 11"/>
          <p:cNvSpPr>
            <a:spLocks noChangeShapeType="1"/>
          </p:cNvSpPr>
          <p:nvPr/>
        </p:nvSpPr>
        <p:spPr bwMode="auto">
          <a:xfrm>
            <a:off x="1476375" y="1557338"/>
            <a:ext cx="6119813" cy="0"/>
          </a:xfrm>
          <a:prstGeom prst="line">
            <a:avLst/>
          </a:prstGeom>
          <a:noFill/>
          <a:ln w="28575">
            <a:solidFill>
              <a:schemeClr val="tx1"/>
            </a:solidFill>
            <a:round/>
            <a:headEnd/>
            <a:tailEnd/>
          </a:ln>
        </p:spPr>
        <p:txBody>
          <a:bodyPr/>
          <a:lstStyle/>
          <a:p>
            <a:endParaRPr lang="en-US"/>
          </a:p>
        </p:txBody>
      </p:sp>
      <p:sp>
        <p:nvSpPr>
          <p:cNvPr id="71692" name="Line 12"/>
          <p:cNvSpPr>
            <a:spLocks noChangeShapeType="1"/>
          </p:cNvSpPr>
          <p:nvPr/>
        </p:nvSpPr>
        <p:spPr bwMode="auto">
          <a:xfrm>
            <a:off x="4356100" y="1412875"/>
            <a:ext cx="0" cy="287338"/>
          </a:xfrm>
          <a:prstGeom prst="line">
            <a:avLst/>
          </a:prstGeom>
          <a:noFill/>
          <a:ln w="28575">
            <a:solidFill>
              <a:schemeClr val="tx1"/>
            </a:solidFill>
            <a:round/>
            <a:headEnd/>
            <a:tailEnd/>
          </a:ln>
        </p:spPr>
        <p:txBody>
          <a:bodyPr/>
          <a:lstStyle/>
          <a:p>
            <a:endParaRPr lang="en-US"/>
          </a:p>
        </p:txBody>
      </p:sp>
      <p:sp>
        <p:nvSpPr>
          <p:cNvPr id="71693" name="Line 13"/>
          <p:cNvSpPr>
            <a:spLocks noChangeShapeType="1"/>
          </p:cNvSpPr>
          <p:nvPr/>
        </p:nvSpPr>
        <p:spPr bwMode="auto">
          <a:xfrm>
            <a:off x="1476375" y="1557338"/>
            <a:ext cx="0" cy="142875"/>
          </a:xfrm>
          <a:prstGeom prst="line">
            <a:avLst/>
          </a:prstGeom>
          <a:noFill/>
          <a:ln w="28575">
            <a:solidFill>
              <a:schemeClr val="tx1"/>
            </a:solidFill>
            <a:round/>
            <a:headEnd/>
            <a:tailEnd/>
          </a:ln>
        </p:spPr>
        <p:txBody>
          <a:bodyPr/>
          <a:lstStyle/>
          <a:p>
            <a:endParaRPr lang="en-US"/>
          </a:p>
        </p:txBody>
      </p:sp>
      <p:sp>
        <p:nvSpPr>
          <p:cNvPr id="71694" name="Line 14"/>
          <p:cNvSpPr>
            <a:spLocks noChangeShapeType="1"/>
          </p:cNvSpPr>
          <p:nvPr/>
        </p:nvSpPr>
        <p:spPr bwMode="auto">
          <a:xfrm>
            <a:off x="7596188" y="1557338"/>
            <a:ext cx="0" cy="142875"/>
          </a:xfrm>
          <a:prstGeom prst="line">
            <a:avLst/>
          </a:prstGeom>
          <a:noFill/>
          <a:ln w="28575">
            <a:solidFill>
              <a:schemeClr val="tx1"/>
            </a:solidFill>
            <a:round/>
            <a:headEnd/>
            <a:tailEnd/>
          </a:ln>
        </p:spPr>
        <p:txBody>
          <a:bodyPr/>
          <a:lstStyle/>
          <a:p>
            <a:endParaRPr lang="en-US"/>
          </a:p>
        </p:txBody>
      </p:sp>
      <p:sp>
        <p:nvSpPr>
          <p:cNvPr id="71695" name="Text Box 15"/>
          <p:cNvSpPr txBox="1">
            <a:spLocks noChangeArrowheads="1"/>
          </p:cNvSpPr>
          <p:nvPr/>
        </p:nvSpPr>
        <p:spPr bwMode="auto">
          <a:xfrm>
            <a:off x="1258888" y="4456113"/>
            <a:ext cx="1584325" cy="669925"/>
          </a:xfrm>
          <a:prstGeom prst="rect">
            <a:avLst/>
          </a:prstGeom>
          <a:noFill/>
          <a:ln w="28575">
            <a:solidFill>
              <a:schemeClr val="tx1"/>
            </a:solidFill>
            <a:miter lim="800000"/>
            <a:headEnd/>
            <a:tailEnd/>
          </a:ln>
        </p:spPr>
        <p:txBody>
          <a:bodyPr>
            <a:spAutoFit/>
          </a:bodyPr>
          <a:lstStyle/>
          <a:p>
            <a:pPr algn="ctr"/>
            <a:r>
              <a:rPr lang="hr-HR" sz="1800">
                <a:latin typeface="Arial" charset="0"/>
              </a:rPr>
              <a:t>ORUŽANE</a:t>
            </a:r>
          </a:p>
          <a:p>
            <a:pPr algn="ctr"/>
            <a:r>
              <a:rPr lang="hr-HR" sz="1800">
                <a:latin typeface="Arial" charset="0"/>
              </a:rPr>
              <a:t> SNAGE</a:t>
            </a:r>
            <a:endParaRPr lang="en-US" sz="1800">
              <a:latin typeface="Arial" charset="0"/>
            </a:endParaRPr>
          </a:p>
        </p:txBody>
      </p:sp>
      <p:sp>
        <p:nvSpPr>
          <p:cNvPr id="71696" name="Text Box 16"/>
          <p:cNvSpPr txBox="1">
            <a:spLocks noChangeArrowheads="1"/>
          </p:cNvSpPr>
          <p:nvPr/>
        </p:nvSpPr>
        <p:spPr bwMode="auto">
          <a:xfrm>
            <a:off x="3241675" y="4456113"/>
            <a:ext cx="1835150" cy="669925"/>
          </a:xfrm>
          <a:prstGeom prst="rect">
            <a:avLst/>
          </a:prstGeom>
          <a:noFill/>
          <a:ln w="28575">
            <a:solidFill>
              <a:schemeClr val="tx1"/>
            </a:solidFill>
            <a:miter lim="800000"/>
            <a:headEnd/>
            <a:tailEnd/>
          </a:ln>
        </p:spPr>
        <p:txBody>
          <a:bodyPr>
            <a:spAutoFit/>
          </a:bodyPr>
          <a:lstStyle/>
          <a:p>
            <a:pPr algn="ctr"/>
            <a:r>
              <a:rPr lang="hr-HR" sz="1800">
                <a:latin typeface="Arial" charset="0"/>
              </a:rPr>
              <a:t>CIVILNA </a:t>
            </a:r>
          </a:p>
          <a:p>
            <a:pPr algn="ctr"/>
            <a:r>
              <a:rPr lang="hr-HR" sz="1800">
                <a:latin typeface="Arial" charset="0"/>
              </a:rPr>
              <a:t>ODBRANA</a:t>
            </a:r>
            <a:endParaRPr lang="en-US" sz="1800">
              <a:latin typeface="Arial" charset="0"/>
            </a:endParaRPr>
          </a:p>
        </p:txBody>
      </p:sp>
      <p:sp>
        <p:nvSpPr>
          <p:cNvPr id="71697" name="Text Box 17"/>
          <p:cNvSpPr txBox="1">
            <a:spLocks noChangeArrowheads="1"/>
          </p:cNvSpPr>
          <p:nvPr/>
        </p:nvSpPr>
        <p:spPr bwMode="auto">
          <a:xfrm>
            <a:off x="5148263" y="3644900"/>
            <a:ext cx="3689350" cy="1155700"/>
          </a:xfrm>
          <a:prstGeom prst="rect">
            <a:avLst/>
          </a:prstGeom>
          <a:noFill/>
          <a:ln w="9525">
            <a:noFill/>
            <a:miter lim="800000"/>
            <a:headEnd/>
            <a:tailEnd/>
          </a:ln>
        </p:spPr>
        <p:txBody>
          <a:bodyPr>
            <a:spAutoFit/>
          </a:bodyPr>
          <a:lstStyle/>
          <a:p>
            <a:pPr algn="l"/>
            <a:r>
              <a:rPr lang="hr-HR">
                <a:latin typeface="Arial" charset="0"/>
              </a:rPr>
              <a:t>-POLICIJA</a:t>
            </a:r>
          </a:p>
          <a:p>
            <a:pPr algn="l"/>
            <a:r>
              <a:rPr lang="hr-HR">
                <a:latin typeface="Arial" charset="0"/>
              </a:rPr>
              <a:t>-PRAVOSUDNI ORGANI</a:t>
            </a:r>
          </a:p>
          <a:p>
            <a:pPr algn="l"/>
            <a:r>
              <a:rPr lang="hr-HR">
                <a:latin typeface="Arial" charset="0"/>
              </a:rPr>
              <a:t>-OBAVJEŠTAJNO-SIGURNOSNA SLUŽBA</a:t>
            </a:r>
          </a:p>
          <a:p>
            <a:pPr algn="l"/>
            <a:r>
              <a:rPr lang="hr-HR">
                <a:latin typeface="Arial" charset="0"/>
              </a:rPr>
              <a:t>-INSPEKCIJSKE SLUŽBE</a:t>
            </a:r>
          </a:p>
          <a:p>
            <a:pPr algn="l"/>
            <a:r>
              <a:rPr lang="hr-HR">
                <a:latin typeface="Arial" charset="0"/>
              </a:rPr>
              <a:t>-CARINE</a:t>
            </a:r>
            <a:endParaRPr lang="en-US">
              <a:latin typeface="Arial" charset="0"/>
            </a:endParaRPr>
          </a:p>
        </p:txBody>
      </p:sp>
      <p:sp>
        <p:nvSpPr>
          <p:cNvPr id="71698" name="Line 18"/>
          <p:cNvSpPr>
            <a:spLocks noChangeShapeType="1"/>
          </p:cNvSpPr>
          <p:nvPr/>
        </p:nvSpPr>
        <p:spPr bwMode="auto">
          <a:xfrm>
            <a:off x="3348038" y="2781300"/>
            <a:ext cx="3600450" cy="0"/>
          </a:xfrm>
          <a:prstGeom prst="line">
            <a:avLst/>
          </a:prstGeom>
          <a:noFill/>
          <a:ln w="28575">
            <a:solidFill>
              <a:schemeClr val="tx1"/>
            </a:solidFill>
            <a:round/>
            <a:headEnd/>
            <a:tailEnd/>
          </a:ln>
        </p:spPr>
        <p:txBody>
          <a:bodyPr/>
          <a:lstStyle/>
          <a:p>
            <a:endParaRPr lang="en-US"/>
          </a:p>
        </p:txBody>
      </p:sp>
      <p:sp>
        <p:nvSpPr>
          <p:cNvPr id="71699" name="Line 19"/>
          <p:cNvSpPr>
            <a:spLocks noChangeShapeType="1"/>
          </p:cNvSpPr>
          <p:nvPr/>
        </p:nvSpPr>
        <p:spPr bwMode="auto">
          <a:xfrm>
            <a:off x="3348038" y="2781300"/>
            <a:ext cx="0" cy="215900"/>
          </a:xfrm>
          <a:prstGeom prst="line">
            <a:avLst/>
          </a:prstGeom>
          <a:noFill/>
          <a:ln w="28575">
            <a:solidFill>
              <a:schemeClr val="tx1"/>
            </a:solidFill>
            <a:round/>
            <a:headEnd/>
            <a:tailEnd/>
          </a:ln>
        </p:spPr>
        <p:txBody>
          <a:bodyPr/>
          <a:lstStyle/>
          <a:p>
            <a:endParaRPr lang="en-US"/>
          </a:p>
        </p:txBody>
      </p:sp>
      <p:sp>
        <p:nvSpPr>
          <p:cNvPr id="71700" name="Line 20"/>
          <p:cNvSpPr>
            <a:spLocks noChangeShapeType="1"/>
          </p:cNvSpPr>
          <p:nvPr/>
        </p:nvSpPr>
        <p:spPr bwMode="auto">
          <a:xfrm>
            <a:off x="6948488" y="2781300"/>
            <a:ext cx="0" cy="215900"/>
          </a:xfrm>
          <a:prstGeom prst="line">
            <a:avLst/>
          </a:prstGeom>
          <a:noFill/>
          <a:ln w="28575">
            <a:solidFill>
              <a:schemeClr val="tx1"/>
            </a:solidFill>
            <a:round/>
            <a:headEnd/>
            <a:tailEnd/>
          </a:ln>
        </p:spPr>
        <p:txBody>
          <a:bodyPr/>
          <a:lstStyle/>
          <a:p>
            <a:endParaRPr lang="en-US"/>
          </a:p>
        </p:txBody>
      </p:sp>
      <p:sp>
        <p:nvSpPr>
          <p:cNvPr id="71701" name="Line 21"/>
          <p:cNvSpPr>
            <a:spLocks noChangeShapeType="1"/>
          </p:cNvSpPr>
          <p:nvPr/>
        </p:nvSpPr>
        <p:spPr bwMode="auto">
          <a:xfrm flipV="1">
            <a:off x="4356100" y="2349500"/>
            <a:ext cx="0" cy="431800"/>
          </a:xfrm>
          <a:prstGeom prst="line">
            <a:avLst/>
          </a:prstGeom>
          <a:noFill/>
          <a:ln w="28575">
            <a:solidFill>
              <a:schemeClr val="tx1"/>
            </a:solidFill>
            <a:round/>
            <a:headEnd/>
            <a:tailEnd/>
          </a:ln>
        </p:spPr>
        <p:txBody>
          <a:bodyPr/>
          <a:lstStyle/>
          <a:p>
            <a:endParaRPr lang="en-US"/>
          </a:p>
        </p:txBody>
      </p:sp>
      <p:sp>
        <p:nvSpPr>
          <p:cNvPr id="71702" name="Text Box 22"/>
          <p:cNvSpPr txBox="1">
            <a:spLocks noChangeArrowheads="1"/>
          </p:cNvSpPr>
          <p:nvPr/>
        </p:nvSpPr>
        <p:spPr bwMode="auto">
          <a:xfrm>
            <a:off x="3400425" y="5084763"/>
            <a:ext cx="5786438" cy="1581150"/>
          </a:xfrm>
          <a:prstGeom prst="rect">
            <a:avLst/>
          </a:prstGeom>
          <a:noFill/>
          <a:ln w="9525">
            <a:noFill/>
            <a:miter lim="800000"/>
            <a:headEnd/>
            <a:tailEnd/>
          </a:ln>
        </p:spPr>
        <p:txBody>
          <a:bodyPr>
            <a:spAutoFit/>
          </a:bodyPr>
          <a:lstStyle/>
          <a:p>
            <a:pPr algn="l"/>
            <a:r>
              <a:rPr lang="hr-HR">
                <a:latin typeface="Arial" charset="0"/>
              </a:rPr>
              <a:t>-CIVILNA ZAŠTITA</a:t>
            </a:r>
          </a:p>
          <a:p>
            <a:pPr algn="l"/>
            <a:r>
              <a:rPr lang="hr-HR">
                <a:latin typeface="Arial" charset="0"/>
              </a:rPr>
              <a:t>-GOSPODARSKA ODBRANA (priprema gospodarstva za ratne uvjete)</a:t>
            </a:r>
          </a:p>
          <a:p>
            <a:pPr algn="l"/>
            <a:r>
              <a:rPr lang="hr-HR">
                <a:latin typeface="Arial" charset="0"/>
              </a:rPr>
              <a:t>-MJERE ZA DJELOVANJE POLITIČKOG SISTEMA U IZVANREDNIM </a:t>
            </a:r>
          </a:p>
          <a:p>
            <a:pPr algn="l"/>
            <a:r>
              <a:rPr lang="hr-HR">
                <a:latin typeface="Arial" charset="0"/>
              </a:rPr>
              <a:t>UVJETIMA I RATU</a:t>
            </a:r>
          </a:p>
          <a:p>
            <a:pPr algn="l"/>
            <a:r>
              <a:rPr lang="hr-HR">
                <a:latin typeface="Arial" charset="0"/>
              </a:rPr>
              <a:t>-NEORUŽANO SUPROTSTAVLJANJE AGRESIJI</a:t>
            </a:r>
          </a:p>
          <a:p>
            <a:pPr algn="l"/>
            <a:r>
              <a:rPr lang="hr-HR">
                <a:latin typeface="Arial" charset="0"/>
              </a:rPr>
              <a:t>-INFORMACIONO-KOMUNIKACIJSKA DJELATNOST</a:t>
            </a:r>
          </a:p>
          <a:p>
            <a:pPr algn="l"/>
            <a:r>
              <a:rPr lang="hr-HR">
                <a:latin typeface="Arial" charset="0"/>
              </a:rPr>
              <a:t>-OSMATRANJE I OBAVJEŠTAVANJE</a:t>
            </a:r>
            <a:endParaRPr lang="en-US">
              <a:latin typeface="Arial" charset="0"/>
            </a:endParaRPr>
          </a:p>
        </p:txBody>
      </p:sp>
      <p:sp>
        <p:nvSpPr>
          <p:cNvPr id="71703" name="Line 23"/>
          <p:cNvSpPr>
            <a:spLocks noChangeShapeType="1"/>
          </p:cNvSpPr>
          <p:nvPr/>
        </p:nvSpPr>
        <p:spPr bwMode="auto">
          <a:xfrm>
            <a:off x="2051050" y="4221163"/>
            <a:ext cx="2089150" cy="0"/>
          </a:xfrm>
          <a:prstGeom prst="line">
            <a:avLst/>
          </a:prstGeom>
          <a:noFill/>
          <a:ln w="28575">
            <a:solidFill>
              <a:schemeClr val="tx1"/>
            </a:solidFill>
            <a:round/>
            <a:headEnd/>
            <a:tailEnd/>
          </a:ln>
        </p:spPr>
        <p:txBody>
          <a:bodyPr/>
          <a:lstStyle/>
          <a:p>
            <a:endParaRPr lang="en-US"/>
          </a:p>
        </p:txBody>
      </p:sp>
      <p:sp>
        <p:nvSpPr>
          <p:cNvPr id="71704" name="Line 24"/>
          <p:cNvSpPr>
            <a:spLocks noChangeShapeType="1"/>
          </p:cNvSpPr>
          <p:nvPr/>
        </p:nvSpPr>
        <p:spPr bwMode="auto">
          <a:xfrm>
            <a:off x="3348038" y="3933825"/>
            <a:ext cx="0" cy="287338"/>
          </a:xfrm>
          <a:prstGeom prst="line">
            <a:avLst/>
          </a:prstGeom>
          <a:noFill/>
          <a:ln w="28575">
            <a:solidFill>
              <a:schemeClr val="tx1"/>
            </a:solidFill>
            <a:round/>
            <a:headEnd/>
            <a:tailEnd/>
          </a:ln>
        </p:spPr>
        <p:txBody>
          <a:bodyPr/>
          <a:lstStyle/>
          <a:p>
            <a:endParaRPr lang="en-US"/>
          </a:p>
        </p:txBody>
      </p:sp>
      <p:sp>
        <p:nvSpPr>
          <p:cNvPr id="71705" name="Line 25"/>
          <p:cNvSpPr>
            <a:spLocks noChangeShapeType="1"/>
          </p:cNvSpPr>
          <p:nvPr/>
        </p:nvSpPr>
        <p:spPr bwMode="auto">
          <a:xfrm>
            <a:off x="4140200" y="4221163"/>
            <a:ext cx="0" cy="215900"/>
          </a:xfrm>
          <a:prstGeom prst="line">
            <a:avLst/>
          </a:prstGeom>
          <a:noFill/>
          <a:ln w="28575">
            <a:solidFill>
              <a:schemeClr val="tx1"/>
            </a:solidFill>
            <a:round/>
            <a:headEnd/>
            <a:tailEnd/>
          </a:ln>
        </p:spPr>
        <p:txBody>
          <a:bodyPr/>
          <a:lstStyle/>
          <a:p>
            <a:endParaRPr lang="en-US"/>
          </a:p>
        </p:txBody>
      </p:sp>
      <p:sp>
        <p:nvSpPr>
          <p:cNvPr id="71706" name="Line 26"/>
          <p:cNvSpPr>
            <a:spLocks noChangeShapeType="1"/>
          </p:cNvSpPr>
          <p:nvPr/>
        </p:nvSpPr>
        <p:spPr bwMode="auto">
          <a:xfrm>
            <a:off x="2051050" y="4221163"/>
            <a:ext cx="0" cy="215900"/>
          </a:xfrm>
          <a:prstGeom prst="line">
            <a:avLst/>
          </a:prstGeom>
          <a:noFill/>
          <a:ln w="28575">
            <a:solidFill>
              <a:schemeClr val="tx1"/>
            </a:solidFill>
            <a:round/>
            <a:headEnd/>
            <a:tailEnd/>
          </a:ln>
        </p:spPr>
        <p:txBody>
          <a:bodyPr/>
          <a:lstStyle/>
          <a:p>
            <a:endParaRPr lang="en-US"/>
          </a:p>
        </p:txBody>
      </p:sp>
      <p:sp>
        <p:nvSpPr>
          <p:cNvPr id="71707" name="Line 27"/>
          <p:cNvSpPr>
            <a:spLocks noChangeShapeType="1"/>
          </p:cNvSpPr>
          <p:nvPr/>
        </p:nvSpPr>
        <p:spPr bwMode="auto">
          <a:xfrm>
            <a:off x="395288" y="2349500"/>
            <a:ext cx="0" cy="1871663"/>
          </a:xfrm>
          <a:prstGeom prst="line">
            <a:avLst/>
          </a:prstGeom>
          <a:noFill/>
          <a:ln w="9525">
            <a:solidFill>
              <a:schemeClr val="tx1"/>
            </a:solidFill>
            <a:round/>
            <a:headEnd/>
            <a:tailEnd/>
          </a:ln>
        </p:spPr>
        <p:txBody>
          <a:bodyPr/>
          <a:lstStyle/>
          <a:p>
            <a:endParaRPr lang="en-US"/>
          </a:p>
        </p:txBody>
      </p:sp>
      <p:sp>
        <p:nvSpPr>
          <p:cNvPr id="71708" name="Line 28"/>
          <p:cNvSpPr>
            <a:spLocks noChangeShapeType="1"/>
          </p:cNvSpPr>
          <p:nvPr/>
        </p:nvSpPr>
        <p:spPr bwMode="auto">
          <a:xfrm>
            <a:off x="3492500" y="5157788"/>
            <a:ext cx="0" cy="1366837"/>
          </a:xfrm>
          <a:prstGeom prst="line">
            <a:avLst/>
          </a:prstGeom>
          <a:noFill/>
          <a:ln w="9525">
            <a:solidFill>
              <a:schemeClr val="tx1"/>
            </a:solidFill>
            <a:round/>
            <a:headEnd/>
            <a:tailEnd/>
          </a:ln>
        </p:spPr>
        <p:txBody>
          <a:bodyPr/>
          <a:lstStyle/>
          <a:p>
            <a:endParaRPr lang="en-US"/>
          </a:p>
        </p:txBody>
      </p:sp>
      <p:sp>
        <p:nvSpPr>
          <p:cNvPr id="71709" name="Line 29"/>
          <p:cNvSpPr>
            <a:spLocks noChangeShapeType="1"/>
          </p:cNvSpPr>
          <p:nvPr/>
        </p:nvSpPr>
        <p:spPr bwMode="auto">
          <a:xfrm>
            <a:off x="5219700" y="3644900"/>
            <a:ext cx="0" cy="1008063"/>
          </a:xfrm>
          <a:prstGeom prst="line">
            <a:avLst/>
          </a:prstGeom>
          <a:noFill/>
          <a:ln w="9525">
            <a:solidFill>
              <a:schemeClr val="tx1"/>
            </a:solidFill>
            <a:round/>
            <a:headEnd/>
            <a:tailEnd/>
          </a:ln>
        </p:spPr>
        <p:txBody>
          <a:bodyP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xmlns="" id="{756C9498-8C21-41FF-B209-D502E57BDBFA}"/>
              </a:ext>
            </a:extLst>
          </p:cNvPr>
          <p:cNvSpPr txBox="1">
            <a:spLocks noChangeArrowheads="1"/>
          </p:cNvSpPr>
          <p:nvPr/>
        </p:nvSpPr>
        <p:spPr bwMode="auto">
          <a:xfrm>
            <a:off x="942975" y="628650"/>
            <a:ext cx="6911975" cy="369332"/>
          </a:xfrm>
          <a:prstGeom prst="rect">
            <a:avLst/>
          </a:prstGeom>
          <a:noFill/>
          <a:ln w="38100">
            <a:solidFill>
              <a:schemeClr val="tx1"/>
            </a:solidFill>
            <a:miter lim="800000"/>
            <a:headEnd/>
            <a:tailEnd/>
          </a:ln>
        </p:spPr>
        <p:txBody>
          <a:bodyPr>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dirty="0">
                <a:latin typeface="Arial" charset="0"/>
              </a:rPr>
              <a:t>SISTEM NACIONALNE SIGURNOSTI SAVREMENE DRŽAVE</a:t>
            </a:r>
            <a:endParaRPr lang="en-US" dirty="0">
              <a:latin typeface="Arial" charset="0"/>
            </a:endParaRPr>
          </a:p>
        </p:txBody>
      </p:sp>
      <p:sp>
        <p:nvSpPr>
          <p:cNvPr id="5" name="Text Box 5">
            <a:extLst>
              <a:ext uri="{FF2B5EF4-FFF2-40B4-BE49-F238E27FC236}">
                <a16:creationId xmlns:a16="http://schemas.microsoft.com/office/drawing/2014/main" xmlns="" id="{7E8E66F8-EE69-40E7-B822-6FE40665387F}"/>
              </a:ext>
            </a:extLst>
          </p:cNvPr>
          <p:cNvSpPr txBox="1">
            <a:spLocks noChangeArrowheads="1"/>
          </p:cNvSpPr>
          <p:nvPr/>
        </p:nvSpPr>
        <p:spPr bwMode="auto">
          <a:xfrm>
            <a:off x="373062" y="1439862"/>
            <a:ext cx="2154238" cy="669925"/>
          </a:xfrm>
          <a:prstGeom prst="rect">
            <a:avLst/>
          </a:prstGeom>
          <a:noFill/>
          <a:ln w="28575">
            <a:solidFill>
              <a:schemeClr val="tx1"/>
            </a:solidFill>
            <a:miter lim="800000"/>
            <a:headEnd/>
            <a:tailEnd/>
          </a:ln>
        </p:spPr>
        <p:txBody>
          <a:bodyPr>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a:latin typeface="Arial" charset="0"/>
              </a:rPr>
              <a:t>POLITIKE</a:t>
            </a:r>
          </a:p>
          <a:p>
            <a:pPr algn="ctr"/>
            <a:r>
              <a:rPr lang="hr-HR">
                <a:latin typeface="Arial" charset="0"/>
              </a:rPr>
              <a:t>SIGURNOSTI</a:t>
            </a:r>
            <a:endParaRPr lang="en-US">
              <a:latin typeface="Arial" charset="0"/>
            </a:endParaRPr>
          </a:p>
        </p:txBody>
      </p:sp>
      <p:sp>
        <p:nvSpPr>
          <p:cNvPr id="6" name="Text Box 6">
            <a:extLst>
              <a:ext uri="{FF2B5EF4-FFF2-40B4-BE49-F238E27FC236}">
                <a16:creationId xmlns:a16="http://schemas.microsoft.com/office/drawing/2014/main" xmlns="" id="{B8733C65-92B5-4814-85E2-EB1EB0109129}"/>
              </a:ext>
            </a:extLst>
          </p:cNvPr>
          <p:cNvSpPr txBox="1">
            <a:spLocks noChangeArrowheads="1"/>
          </p:cNvSpPr>
          <p:nvPr/>
        </p:nvSpPr>
        <p:spPr bwMode="auto">
          <a:xfrm>
            <a:off x="3101975" y="1439862"/>
            <a:ext cx="2305050" cy="944563"/>
          </a:xfrm>
          <a:prstGeom prst="rect">
            <a:avLst/>
          </a:prstGeom>
          <a:noFill/>
          <a:ln w="28575">
            <a:solidFill>
              <a:schemeClr val="tx1"/>
            </a:solidFill>
            <a:miter lim="800000"/>
            <a:headEnd/>
            <a:tailEnd/>
          </a:ln>
        </p:spPr>
        <p:txBody>
          <a:bodyPr>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a:latin typeface="Arial" charset="0"/>
              </a:rPr>
              <a:t>SIGURNOSNA</a:t>
            </a:r>
          </a:p>
          <a:p>
            <a:pPr algn="ctr"/>
            <a:r>
              <a:rPr lang="hr-HR">
                <a:latin typeface="Arial" charset="0"/>
              </a:rPr>
              <a:t>STRUKTURA</a:t>
            </a:r>
          </a:p>
          <a:p>
            <a:pPr algn="ctr"/>
            <a:endParaRPr lang="en-US">
              <a:latin typeface="Arial" charset="0"/>
            </a:endParaRPr>
          </a:p>
        </p:txBody>
      </p:sp>
      <p:sp>
        <p:nvSpPr>
          <p:cNvPr id="7" name="Text Box 7">
            <a:extLst>
              <a:ext uri="{FF2B5EF4-FFF2-40B4-BE49-F238E27FC236}">
                <a16:creationId xmlns:a16="http://schemas.microsoft.com/office/drawing/2014/main" xmlns="" id="{5E96D0E2-30F7-4B88-89FB-3F6CF77000FC}"/>
              </a:ext>
            </a:extLst>
          </p:cNvPr>
          <p:cNvSpPr txBox="1">
            <a:spLocks noChangeArrowheads="1"/>
          </p:cNvSpPr>
          <p:nvPr/>
        </p:nvSpPr>
        <p:spPr bwMode="auto">
          <a:xfrm>
            <a:off x="5994400" y="1439862"/>
            <a:ext cx="2803525" cy="944563"/>
          </a:xfrm>
          <a:prstGeom prst="rect">
            <a:avLst/>
          </a:prstGeom>
          <a:noFill/>
          <a:ln w="28575">
            <a:solidFill>
              <a:schemeClr val="tx1"/>
            </a:solidFill>
            <a:miter lim="800000"/>
            <a:headEnd/>
            <a:tailEnd/>
          </a:ln>
        </p:spPr>
        <p:txBody>
          <a:bodyPr wrap="none">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a:latin typeface="Arial" charset="0"/>
              </a:rPr>
              <a:t>SIGURNOSNO</a:t>
            </a:r>
          </a:p>
          <a:p>
            <a:pPr algn="ctr"/>
            <a:r>
              <a:rPr lang="hr-HR">
                <a:latin typeface="Arial" charset="0"/>
              </a:rPr>
              <a:t>SAMOORGANIZIRANJE </a:t>
            </a:r>
          </a:p>
          <a:p>
            <a:pPr algn="ctr"/>
            <a:r>
              <a:rPr lang="hr-HR">
                <a:latin typeface="Arial" charset="0"/>
              </a:rPr>
              <a:t>DRUŠTVA</a:t>
            </a:r>
            <a:endParaRPr lang="en-US">
              <a:latin typeface="Arial" charset="0"/>
            </a:endParaRPr>
          </a:p>
        </p:txBody>
      </p:sp>
      <p:sp>
        <p:nvSpPr>
          <p:cNvPr id="8" name="Text Box 8">
            <a:extLst>
              <a:ext uri="{FF2B5EF4-FFF2-40B4-BE49-F238E27FC236}">
                <a16:creationId xmlns:a16="http://schemas.microsoft.com/office/drawing/2014/main" xmlns="" id="{88C11318-5FEA-45D9-9DE1-3BED2DF78F90}"/>
              </a:ext>
            </a:extLst>
          </p:cNvPr>
          <p:cNvSpPr txBox="1">
            <a:spLocks noChangeArrowheads="1"/>
          </p:cNvSpPr>
          <p:nvPr/>
        </p:nvSpPr>
        <p:spPr bwMode="auto">
          <a:xfrm>
            <a:off x="346075" y="2068512"/>
            <a:ext cx="1617662" cy="1754326"/>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r>
              <a:rPr lang="hr-HR" sz="1200" dirty="0">
                <a:latin typeface="Arial" charset="0"/>
              </a:rPr>
              <a:t>- vanjska,</a:t>
            </a:r>
          </a:p>
          <a:p>
            <a:r>
              <a:rPr lang="hr-HR" sz="1200" dirty="0">
                <a:latin typeface="Arial" charset="0"/>
              </a:rPr>
              <a:t>- odbrambena </a:t>
            </a:r>
          </a:p>
          <a:p>
            <a:r>
              <a:rPr lang="hr-HR" sz="1200" dirty="0">
                <a:latin typeface="Arial" charset="0"/>
              </a:rPr>
              <a:t>- ekonomska,</a:t>
            </a:r>
          </a:p>
          <a:p>
            <a:r>
              <a:rPr lang="hr-HR" sz="1200" dirty="0">
                <a:latin typeface="Arial" charset="0"/>
              </a:rPr>
              <a:t>- socijalna </a:t>
            </a:r>
          </a:p>
          <a:p>
            <a:r>
              <a:rPr lang="hr-HR" sz="1200" dirty="0">
                <a:latin typeface="Arial" charset="0"/>
              </a:rPr>
              <a:t>- ekološka ,</a:t>
            </a:r>
          </a:p>
          <a:p>
            <a:r>
              <a:rPr lang="hr-HR" sz="1200" dirty="0">
                <a:latin typeface="Arial" charset="0"/>
              </a:rPr>
              <a:t>- zdravstvena, </a:t>
            </a:r>
          </a:p>
          <a:p>
            <a:r>
              <a:rPr lang="hr-HR" sz="1200" dirty="0">
                <a:latin typeface="Arial" charset="0"/>
              </a:rPr>
              <a:t>- energetska </a:t>
            </a:r>
          </a:p>
          <a:p>
            <a:r>
              <a:rPr lang="hr-HR" sz="1200" dirty="0">
                <a:latin typeface="Arial" charset="0"/>
              </a:rPr>
              <a:t>- obrazovna </a:t>
            </a:r>
          </a:p>
          <a:p>
            <a:r>
              <a:rPr lang="hr-HR" sz="1200" dirty="0">
                <a:latin typeface="Arial" charset="0"/>
              </a:rPr>
              <a:t>- kulturna </a:t>
            </a:r>
            <a:endParaRPr lang="en-US" sz="1200" dirty="0">
              <a:latin typeface="Arial" charset="0"/>
            </a:endParaRPr>
          </a:p>
        </p:txBody>
      </p:sp>
      <p:sp>
        <p:nvSpPr>
          <p:cNvPr id="9" name="Text Box 9">
            <a:extLst>
              <a:ext uri="{FF2B5EF4-FFF2-40B4-BE49-F238E27FC236}">
                <a16:creationId xmlns:a16="http://schemas.microsoft.com/office/drawing/2014/main" xmlns="" id="{2ACC3FAA-17B1-4ECD-B9B4-BA7FAEFF1C0E}"/>
              </a:ext>
            </a:extLst>
          </p:cNvPr>
          <p:cNvSpPr txBox="1">
            <a:spLocks noChangeArrowheads="1"/>
          </p:cNvSpPr>
          <p:nvPr/>
        </p:nvSpPr>
        <p:spPr bwMode="auto">
          <a:xfrm>
            <a:off x="2051720" y="3221037"/>
            <a:ext cx="2058317" cy="923330"/>
          </a:xfrm>
          <a:prstGeom prst="rect">
            <a:avLst/>
          </a:prstGeom>
          <a:noFill/>
          <a:ln w="28575">
            <a:solidFill>
              <a:schemeClr val="tx1"/>
            </a:solidFill>
            <a:miter lim="800000"/>
            <a:headEnd/>
            <a:tailEnd/>
          </a:ln>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dirty="0">
                <a:latin typeface="Arial" charset="0"/>
              </a:rPr>
              <a:t>VANJSKA</a:t>
            </a:r>
          </a:p>
          <a:p>
            <a:pPr algn="ctr"/>
            <a:r>
              <a:rPr lang="hr-HR" dirty="0">
                <a:latin typeface="Arial" charset="0"/>
              </a:rPr>
              <a:t>(ODBRAMBENA)</a:t>
            </a:r>
          </a:p>
          <a:p>
            <a:pPr algn="ctr"/>
            <a:r>
              <a:rPr lang="hr-HR" dirty="0">
                <a:latin typeface="Arial" charset="0"/>
              </a:rPr>
              <a:t>SIGURNOST</a:t>
            </a:r>
            <a:endParaRPr lang="en-US" dirty="0">
              <a:latin typeface="Arial" charset="0"/>
            </a:endParaRPr>
          </a:p>
        </p:txBody>
      </p:sp>
      <p:sp>
        <p:nvSpPr>
          <p:cNvPr id="10" name="Text Box 10">
            <a:extLst>
              <a:ext uri="{FF2B5EF4-FFF2-40B4-BE49-F238E27FC236}">
                <a16:creationId xmlns:a16="http://schemas.microsoft.com/office/drawing/2014/main" xmlns="" id="{F75F9403-3D7B-48C0-B65F-97404D1E90DB}"/>
              </a:ext>
            </a:extLst>
          </p:cNvPr>
          <p:cNvSpPr txBox="1">
            <a:spLocks noChangeArrowheads="1"/>
          </p:cNvSpPr>
          <p:nvPr/>
        </p:nvSpPr>
        <p:spPr bwMode="auto">
          <a:xfrm>
            <a:off x="4594225" y="3221037"/>
            <a:ext cx="2138015" cy="923330"/>
          </a:xfrm>
          <a:prstGeom prst="rect">
            <a:avLst/>
          </a:prstGeom>
          <a:noFill/>
          <a:ln w="28575">
            <a:solidFill>
              <a:schemeClr val="tx1"/>
            </a:solidFill>
            <a:miter lim="800000"/>
            <a:headEnd/>
            <a:tailEnd/>
          </a:ln>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dirty="0">
                <a:latin typeface="Arial" charset="0"/>
              </a:rPr>
              <a:t>UNUTRAŠNJA SIGURNOST</a:t>
            </a:r>
          </a:p>
          <a:p>
            <a:pPr algn="ctr"/>
            <a:endParaRPr lang="en-US" dirty="0">
              <a:latin typeface="Arial" charset="0"/>
            </a:endParaRPr>
          </a:p>
        </p:txBody>
      </p:sp>
      <p:sp>
        <p:nvSpPr>
          <p:cNvPr id="11" name="Text Box 11">
            <a:extLst>
              <a:ext uri="{FF2B5EF4-FFF2-40B4-BE49-F238E27FC236}">
                <a16:creationId xmlns:a16="http://schemas.microsoft.com/office/drawing/2014/main" xmlns="" id="{AD19999C-BC65-4F43-BB0D-6855E626B1E8}"/>
              </a:ext>
            </a:extLst>
          </p:cNvPr>
          <p:cNvSpPr txBox="1">
            <a:spLocks noChangeArrowheads="1"/>
          </p:cNvSpPr>
          <p:nvPr/>
        </p:nvSpPr>
        <p:spPr bwMode="auto">
          <a:xfrm>
            <a:off x="4572000" y="4293096"/>
            <a:ext cx="2160240" cy="1384995"/>
          </a:xfrm>
          <a:prstGeom prst="rect">
            <a:avLst/>
          </a:prstGeom>
          <a:noFill/>
          <a:ln w="31750">
            <a:solidFill>
              <a:schemeClr val="tx1"/>
            </a:solidFill>
            <a:prstDash val="solid"/>
            <a:miter lim="800000"/>
            <a:headEnd/>
            <a:tailEnd/>
          </a:ln>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r>
              <a:rPr lang="hr-HR" sz="1200" dirty="0">
                <a:latin typeface="Arial" charset="0"/>
              </a:rPr>
              <a:t>- POLICIJA</a:t>
            </a:r>
          </a:p>
          <a:p>
            <a:r>
              <a:rPr lang="hr-HR" sz="1200" dirty="0">
                <a:latin typeface="Arial" charset="0"/>
              </a:rPr>
              <a:t>- PRAVOSUDNI ORGANI</a:t>
            </a:r>
          </a:p>
          <a:p>
            <a:pPr>
              <a:buFontTx/>
              <a:buChar char="-"/>
            </a:pPr>
            <a:r>
              <a:rPr lang="hr-HR" sz="1200" dirty="0">
                <a:latin typeface="Arial" charset="0"/>
              </a:rPr>
              <a:t>OBAVJEŠTAJNE I  </a:t>
            </a:r>
          </a:p>
          <a:p>
            <a:r>
              <a:rPr lang="hr-HR" sz="1200" dirty="0">
                <a:latin typeface="Arial" charset="0"/>
              </a:rPr>
              <a:t>  SIGURNOSNE SLUŽBE</a:t>
            </a:r>
          </a:p>
          <a:p>
            <a:pPr>
              <a:buFontTx/>
              <a:buChar char="-"/>
            </a:pPr>
            <a:r>
              <a:rPr lang="hr-HR" sz="1200" dirty="0">
                <a:latin typeface="Arial" charset="0"/>
              </a:rPr>
              <a:t> INSPEKCIJSKE SLUŽBE, </a:t>
            </a:r>
          </a:p>
          <a:p>
            <a:r>
              <a:rPr lang="hr-HR" sz="1200" dirty="0">
                <a:latin typeface="Arial" charset="0"/>
              </a:rPr>
              <a:t>   CARINA</a:t>
            </a:r>
          </a:p>
          <a:p>
            <a:r>
              <a:rPr lang="hr-HR" sz="1200" dirty="0">
                <a:latin typeface="Arial" charset="0"/>
              </a:rPr>
              <a:t>- CIVILNA ZAŠTITA</a:t>
            </a:r>
            <a:endParaRPr lang="en-US" sz="1200" dirty="0">
              <a:latin typeface="Arial" charset="0"/>
            </a:endParaRPr>
          </a:p>
        </p:txBody>
      </p:sp>
      <p:sp>
        <p:nvSpPr>
          <p:cNvPr id="12" name="Text Box 12">
            <a:extLst>
              <a:ext uri="{FF2B5EF4-FFF2-40B4-BE49-F238E27FC236}">
                <a16:creationId xmlns:a16="http://schemas.microsoft.com/office/drawing/2014/main" xmlns="" id="{A7101757-7B8A-4B62-A9AA-F905507167BF}"/>
              </a:ext>
            </a:extLst>
          </p:cNvPr>
          <p:cNvSpPr txBox="1">
            <a:spLocks noChangeArrowheads="1"/>
          </p:cNvSpPr>
          <p:nvPr/>
        </p:nvSpPr>
        <p:spPr bwMode="auto">
          <a:xfrm>
            <a:off x="1979712" y="4589462"/>
            <a:ext cx="2088232" cy="646331"/>
          </a:xfrm>
          <a:prstGeom prst="rect">
            <a:avLst/>
          </a:prstGeom>
          <a:noFill/>
          <a:ln w="28575">
            <a:solidFill>
              <a:schemeClr val="tx1"/>
            </a:solidFill>
            <a:miter lim="800000"/>
            <a:headEnd/>
            <a:tailEnd/>
          </a:ln>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pPr algn="ctr"/>
            <a:r>
              <a:rPr lang="hr-HR" dirty="0">
                <a:latin typeface="Arial" charset="0"/>
              </a:rPr>
              <a:t>ORUŽANE SNAGE</a:t>
            </a:r>
            <a:endParaRPr lang="en-US" dirty="0">
              <a:latin typeface="Arial" charset="0"/>
            </a:endParaRPr>
          </a:p>
        </p:txBody>
      </p:sp>
      <p:sp>
        <p:nvSpPr>
          <p:cNvPr id="13" name="Line 15">
            <a:extLst>
              <a:ext uri="{FF2B5EF4-FFF2-40B4-BE49-F238E27FC236}">
                <a16:creationId xmlns:a16="http://schemas.microsoft.com/office/drawing/2014/main" xmlns="" id="{648D211E-A673-465B-9E25-70A618D33C52}"/>
              </a:ext>
            </a:extLst>
          </p:cNvPr>
          <p:cNvSpPr>
            <a:spLocks noChangeShapeType="1"/>
          </p:cNvSpPr>
          <p:nvPr/>
        </p:nvSpPr>
        <p:spPr bwMode="auto">
          <a:xfrm>
            <a:off x="1446212" y="1276350"/>
            <a:ext cx="5976938" cy="0"/>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4" name="Line 16">
            <a:extLst>
              <a:ext uri="{FF2B5EF4-FFF2-40B4-BE49-F238E27FC236}">
                <a16:creationId xmlns:a16="http://schemas.microsoft.com/office/drawing/2014/main" xmlns="" id="{D7BD0590-CAFD-491D-89C6-9B48D402959E}"/>
              </a:ext>
            </a:extLst>
          </p:cNvPr>
          <p:cNvSpPr>
            <a:spLocks noChangeShapeType="1"/>
          </p:cNvSpPr>
          <p:nvPr/>
        </p:nvSpPr>
        <p:spPr bwMode="auto">
          <a:xfrm>
            <a:off x="4254500" y="989012"/>
            <a:ext cx="0" cy="431800"/>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5" name="Line 17">
            <a:extLst>
              <a:ext uri="{FF2B5EF4-FFF2-40B4-BE49-F238E27FC236}">
                <a16:creationId xmlns:a16="http://schemas.microsoft.com/office/drawing/2014/main" xmlns="" id="{F4AE0144-E063-465F-B569-1E28DEE5496A}"/>
              </a:ext>
            </a:extLst>
          </p:cNvPr>
          <p:cNvSpPr>
            <a:spLocks noChangeShapeType="1"/>
          </p:cNvSpPr>
          <p:nvPr/>
        </p:nvSpPr>
        <p:spPr bwMode="auto">
          <a:xfrm>
            <a:off x="1446212" y="1276350"/>
            <a:ext cx="0" cy="144462"/>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6" name="Line 18">
            <a:extLst>
              <a:ext uri="{FF2B5EF4-FFF2-40B4-BE49-F238E27FC236}">
                <a16:creationId xmlns:a16="http://schemas.microsoft.com/office/drawing/2014/main" xmlns="" id="{801B43C4-EF57-40DD-84F1-85B9B5BD6790}"/>
              </a:ext>
            </a:extLst>
          </p:cNvPr>
          <p:cNvSpPr>
            <a:spLocks noChangeShapeType="1"/>
          </p:cNvSpPr>
          <p:nvPr/>
        </p:nvSpPr>
        <p:spPr bwMode="auto">
          <a:xfrm>
            <a:off x="7423150" y="1276350"/>
            <a:ext cx="0" cy="144462"/>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7" name="Line 19">
            <a:extLst>
              <a:ext uri="{FF2B5EF4-FFF2-40B4-BE49-F238E27FC236}">
                <a16:creationId xmlns:a16="http://schemas.microsoft.com/office/drawing/2014/main" xmlns="" id="{8B10E6AF-8050-4BD6-8403-B7D45A1F2200}"/>
              </a:ext>
            </a:extLst>
          </p:cNvPr>
          <p:cNvSpPr>
            <a:spLocks noChangeShapeType="1"/>
          </p:cNvSpPr>
          <p:nvPr/>
        </p:nvSpPr>
        <p:spPr bwMode="auto">
          <a:xfrm>
            <a:off x="3030537" y="2860675"/>
            <a:ext cx="2376488" cy="0"/>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8" name="Line 20">
            <a:extLst>
              <a:ext uri="{FF2B5EF4-FFF2-40B4-BE49-F238E27FC236}">
                <a16:creationId xmlns:a16="http://schemas.microsoft.com/office/drawing/2014/main" xmlns="" id="{C234A035-A491-4A68-B8BD-FD71439894EE}"/>
              </a:ext>
            </a:extLst>
          </p:cNvPr>
          <p:cNvSpPr>
            <a:spLocks noChangeShapeType="1"/>
          </p:cNvSpPr>
          <p:nvPr/>
        </p:nvSpPr>
        <p:spPr bwMode="auto">
          <a:xfrm>
            <a:off x="4254500" y="2357437"/>
            <a:ext cx="0" cy="503238"/>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19" name="Line 21">
            <a:extLst>
              <a:ext uri="{FF2B5EF4-FFF2-40B4-BE49-F238E27FC236}">
                <a16:creationId xmlns:a16="http://schemas.microsoft.com/office/drawing/2014/main" xmlns="" id="{B4B1E3B1-2BE4-48A1-AC0C-05BD88E4C3BB}"/>
              </a:ext>
            </a:extLst>
          </p:cNvPr>
          <p:cNvSpPr>
            <a:spLocks noChangeShapeType="1"/>
          </p:cNvSpPr>
          <p:nvPr/>
        </p:nvSpPr>
        <p:spPr bwMode="auto">
          <a:xfrm>
            <a:off x="3030537" y="2860675"/>
            <a:ext cx="0" cy="360362"/>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20" name="Line 22">
            <a:extLst>
              <a:ext uri="{FF2B5EF4-FFF2-40B4-BE49-F238E27FC236}">
                <a16:creationId xmlns:a16="http://schemas.microsoft.com/office/drawing/2014/main" xmlns="" id="{EE923672-2A14-458A-856B-8266F2437D5A}"/>
              </a:ext>
            </a:extLst>
          </p:cNvPr>
          <p:cNvSpPr>
            <a:spLocks noChangeShapeType="1"/>
          </p:cNvSpPr>
          <p:nvPr/>
        </p:nvSpPr>
        <p:spPr bwMode="auto">
          <a:xfrm>
            <a:off x="5407025" y="2860675"/>
            <a:ext cx="0" cy="360362"/>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sp>
        <p:nvSpPr>
          <p:cNvPr id="21" name="Line 24">
            <a:extLst>
              <a:ext uri="{FF2B5EF4-FFF2-40B4-BE49-F238E27FC236}">
                <a16:creationId xmlns:a16="http://schemas.microsoft.com/office/drawing/2014/main" xmlns="" id="{3ABFBA22-8AF6-4EDB-A02B-939A9510005B}"/>
              </a:ext>
            </a:extLst>
          </p:cNvPr>
          <p:cNvSpPr>
            <a:spLocks noChangeShapeType="1"/>
          </p:cNvSpPr>
          <p:nvPr/>
        </p:nvSpPr>
        <p:spPr bwMode="auto">
          <a:xfrm flipH="1">
            <a:off x="2987824" y="4149080"/>
            <a:ext cx="0" cy="432048"/>
          </a:xfrm>
          <a:prstGeom prst="line">
            <a:avLst/>
          </a:prstGeom>
          <a:noFill/>
          <a:ln w="28575">
            <a:solidFill>
              <a:schemeClr val="tx1"/>
            </a:solidFill>
            <a:round/>
            <a:headEnd/>
            <a:tailEnd/>
          </a:ln>
        </p:spPr>
        <p:txBody>
          <a:bodyPr/>
          <a:lstStyle>
            <a:defPPr>
              <a:defRPr lang="en-US"/>
            </a:defPPr>
            <a:lvl1pPr algn="l"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l"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l"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l"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l"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a:lstStyle>
          <a:p>
            <a:endParaRPr lang="en-US"/>
          </a:p>
        </p:txBody>
      </p:sp>
      <p:cxnSp>
        <p:nvCxnSpPr>
          <p:cNvPr id="22" name="Straight Connector 21">
            <a:extLst>
              <a:ext uri="{FF2B5EF4-FFF2-40B4-BE49-F238E27FC236}">
                <a16:creationId xmlns:a16="http://schemas.microsoft.com/office/drawing/2014/main" xmlns="" id="{B192EFC1-8D86-48F7-BFFE-3290C519E825}"/>
              </a:ext>
            </a:extLst>
          </p:cNvPr>
          <p:cNvCxnSpPr>
            <a:stCxn id="10" idx="2"/>
            <a:endCxn id="11" idx="0"/>
          </p:cNvCxnSpPr>
          <p:nvPr/>
        </p:nvCxnSpPr>
        <p:spPr bwMode="auto">
          <a:xfrm flipH="1">
            <a:off x="5652120" y="4144367"/>
            <a:ext cx="11113" cy="148729"/>
          </a:xfrm>
          <a:prstGeom prst="line">
            <a:avLst/>
          </a:prstGeom>
          <a:solidFill>
            <a:schemeClr val="accent1"/>
          </a:solidFill>
          <a:ln w="3175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34916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ZIS:t-4/3</a:t>
            </a:r>
            <a:endParaRPr lang="en-US" sz="1400">
              <a:latin typeface="Arial" charset="0"/>
            </a:endParaRPr>
          </a:p>
        </p:txBody>
      </p:sp>
      <p:sp>
        <p:nvSpPr>
          <p:cNvPr id="483331" name="Rectangle 3"/>
          <p:cNvSpPr>
            <a:spLocks noGrp="1" noChangeArrowheads="1"/>
          </p:cNvSpPr>
          <p:nvPr>
            <p:ph type="body" idx="1"/>
          </p:nvPr>
        </p:nvSpPr>
        <p:spPr>
          <a:xfrm>
            <a:off x="250825" y="620713"/>
            <a:ext cx="8642350" cy="6237287"/>
          </a:xfrm>
        </p:spPr>
        <p:txBody>
          <a:bodyPr/>
          <a:lstStyle/>
          <a:p>
            <a:pPr marL="609600" indent="-609600" algn="ctr" eaLnBrk="1" hangingPunct="1">
              <a:lnSpc>
                <a:spcPct val="80000"/>
              </a:lnSpc>
              <a:buFont typeface="Wingdings" pitchFamily="2" charset="2"/>
              <a:buNone/>
              <a:defRPr/>
            </a:pPr>
            <a:r>
              <a:rPr lang="hr-HR" sz="2400" b="1">
                <a:latin typeface="Arial" charset="0"/>
              </a:rPr>
              <a:t>2. ISKUSTVA NEKIH DRŽAVA U ORGANIZIRANJU CO-CZ</a:t>
            </a:r>
          </a:p>
          <a:p>
            <a:pPr marL="990600" lvl="1" indent="-533400" algn="ctr" eaLnBrk="1" hangingPunct="1">
              <a:lnSpc>
                <a:spcPct val="80000"/>
              </a:lnSpc>
              <a:buFont typeface="Wingdings" pitchFamily="2" charset="2"/>
              <a:buNone/>
              <a:defRPr/>
            </a:pPr>
            <a:endParaRPr lang="hr-HR" sz="2000" b="1">
              <a:latin typeface="Arial" charset="0"/>
            </a:endParaRPr>
          </a:p>
          <a:p>
            <a:pPr marL="990600" lvl="1" indent="-533400" algn="ctr" eaLnBrk="1" hangingPunct="1">
              <a:lnSpc>
                <a:spcPct val="80000"/>
              </a:lnSpc>
              <a:buFont typeface="Wingdings" pitchFamily="2" charset="2"/>
              <a:buNone/>
              <a:defRPr/>
            </a:pPr>
            <a:r>
              <a:rPr lang="hr-HR" sz="2400" b="1">
                <a:latin typeface="Arial" charset="0"/>
              </a:rPr>
              <a:t>2.1. UK VELIKA BRITANIJA</a:t>
            </a:r>
          </a:p>
          <a:p>
            <a:pPr marL="990600" lvl="1" indent="-533400" algn="ctr" eaLnBrk="1" hangingPunct="1">
              <a:lnSpc>
                <a:spcPct val="80000"/>
              </a:lnSpc>
              <a:buFont typeface="Wingdings" pitchFamily="2" charset="2"/>
              <a:buNone/>
              <a:defRPr/>
            </a:pPr>
            <a:endParaRPr lang="hr-HR" sz="2400" b="1">
              <a:latin typeface="Arial" charset="0"/>
            </a:endParaRPr>
          </a:p>
          <a:p>
            <a:pPr marL="609600" indent="-609600" eaLnBrk="1" hangingPunct="1">
              <a:lnSpc>
                <a:spcPct val="80000"/>
              </a:lnSpc>
              <a:buFont typeface="Wingdings" pitchFamily="2" charset="2"/>
              <a:buNone/>
              <a:defRPr/>
            </a:pPr>
            <a:r>
              <a:rPr lang="hr-HR" sz="2400" b="1">
                <a:latin typeface="Arial" charset="0"/>
              </a:rPr>
              <a:t>Prva u Europi i u svijetu 1924.g.formirala CO.</a:t>
            </a:r>
          </a:p>
          <a:p>
            <a:pPr marL="609600" indent="-609600" eaLnBrk="1" hangingPunct="1">
              <a:lnSpc>
                <a:spcPct val="80000"/>
              </a:lnSpc>
              <a:buFont typeface="Wingdings" pitchFamily="2" charset="2"/>
              <a:buNone/>
              <a:defRPr/>
            </a:pPr>
            <a:r>
              <a:rPr lang="hr-HR" sz="2400" b="1">
                <a:latin typeface="Arial" charset="0"/>
              </a:rPr>
              <a:t>Do poč. 2. svjetskog rata dostigla visok step.razvoja</a:t>
            </a:r>
          </a:p>
          <a:p>
            <a:pPr marL="609600" indent="-609600" eaLnBrk="1" hangingPunct="1">
              <a:lnSpc>
                <a:spcPct val="80000"/>
              </a:lnSpc>
              <a:buFont typeface="Wingdings" pitchFamily="2" charset="2"/>
              <a:buNone/>
              <a:defRPr/>
            </a:pPr>
            <a:r>
              <a:rPr lang="hr-HR" sz="2400" b="1">
                <a:latin typeface="Arial" charset="0"/>
              </a:rPr>
              <a:t>Nakon 2. svjetskog rata počinje nova epoha razvoja:</a:t>
            </a:r>
          </a:p>
          <a:p>
            <a:pPr marL="609600" indent="-609600" eaLnBrk="1" hangingPunct="1">
              <a:lnSpc>
                <a:spcPct val="80000"/>
              </a:lnSpc>
              <a:buFont typeface="Wingdings" pitchFamily="2" charset="2"/>
              <a:buNone/>
              <a:defRPr/>
            </a:pPr>
            <a:r>
              <a:rPr lang="hr-HR" sz="2400" b="1">
                <a:latin typeface="Arial" charset="0"/>
              </a:rPr>
              <a:t>            -organizacija dobrovoljne samopomoći,</a:t>
            </a:r>
          </a:p>
          <a:p>
            <a:pPr marL="609600" indent="-609600" eaLnBrk="1" hangingPunct="1">
              <a:lnSpc>
                <a:spcPct val="80000"/>
              </a:lnSpc>
              <a:buFont typeface="Wingdings" pitchFamily="2" charset="2"/>
              <a:buNone/>
              <a:defRPr/>
            </a:pPr>
            <a:r>
              <a:rPr lang="hr-HR" sz="2400" b="1">
                <a:latin typeface="Arial" charset="0"/>
              </a:rPr>
              <a:t>            -izgradnja improviziranih skloništa,</a:t>
            </a:r>
          </a:p>
          <a:p>
            <a:pPr marL="609600" indent="-609600" eaLnBrk="1" hangingPunct="1">
              <a:lnSpc>
                <a:spcPct val="80000"/>
              </a:lnSpc>
              <a:buFont typeface="Wingdings" pitchFamily="2" charset="2"/>
              <a:buNone/>
              <a:defRPr/>
            </a:pPr>
            <a:r>
              <a:rPr lang="hr-HR" sz="2400" b="1">
                <a:latin typeface="Arial" charset="0"/>
              </a:rPr>
              <a:t>            -izgradnja podzemnih skloništa,</a:t>
            </a:r>
          </a:p>
          <a:p>
            <a:pPr marL="609600" indent="-609600" eaLnBrk="1" hangingPunct="1">
              <a:lnSpc>
                <a:spcPct val="80000"/>
              </a:lnSpc>
              <a:buFont typeface="Wingdings" pitchFamily="2" charset="2"/>
              <a:buNone/>
              <a:defRPr/>
            </a:pPr>
            <a:r>
              <a:rPr lang="hr-HR" sz="2400" b="1">
                <a:latin typeface="Arial" charset="0"/>
              </a:rPr>
              <a:t>            -promovirano načelo „ostati kod kuće“,</a:t>
            </a:r>
          </a:p>
          <a:p>
            <a:pPr marL="609600" indent="-609600" eaLnBrk="1" hangingPunct="1">
              <a:lnSpc>
                <a:spcPct val="80000"/>
              </a:lnSpc>
              <a:buFont typeface="Wingdings" pitchFamily="2" charset="2"/>
              <a:buNone/>
              <a:defRPr/>
            </a:pPr>
            <a:r>
              <a:rPr lang="hr-HR" sz="2400" b="1">
                <a:latin typeface="Arial" charset="0"/>
              </a:rPr>
              <a:t>            -zaštita Vlade i privrede „opstanak države“,</a:t>
            </a:r>
          </a:p>
          <a:p>
            <a:pPr marL="609600" indent="-609600" eaLnBrk="1" hangingPunct="1">
              <a:lnSpc>
                <a:spcPct val="80000"/>
              </a:lnSpc>
              <a:buFont typeface="Wingdings" pitchFamily="2" charset="2"/>
              <a:buNone/>
              <a:defRPr/>
            </a:pPr>
            <a:r>
              <a:rPr lang="hr-HR" sz="2400" b="1">
                <a:latin typeface="Arial" charset="0"/>
              </a:rPr>
              <a:t>            -dobra CO – faktor odvraćanja.</a:t>
            </a:r>
          </a:p>
          <a:p>
            <a:pPr marL="609600" indent="-609600" eaLnBrk="1" hangingPunct="1">
              <a:lnSpc>
                <a:spcPct val="80000"/>
              </a:lnSpc>
              <a:buFont typeface="Wingdings" pitchFamily="2" charset="2"/>
              <a:buNone/>
              <a:defRPr/>
            </a:pPr>
            <a:r>
              <a:rPr lang="hr-HR" sz="2400" b="1">
                <a:latin typeface="Arial" charset="0"/>
              </a:rPr>
              <a:t>FAZE RAZVOJA:</a:t>
            </a:r>
          </a:p>
          <a:p>
            <a:pPr marL="609600" indent="-609600" eaLnBrk="1" hangingPunct="1">
              <a:lnSpc>
                <a:spcPct val="80000"/>
              </a:lnSpc>
              <a:buFont typeface="Wingdings" pitchFamily="2" charset="2"/>
              <a:buNone/>
              <a:defRPr/>
            </a:pPr>
            <a:r>
              <a:rPr lang="hr-HR" sz="2400" b="1">
                <a:latin typeface="Arial" charset="0"/>
              </a:rPr>
              <a:t>            -donešen Zakon o CO 1948. god.,</a:t>
            </a:r>
          </a:p>
          <a:p>
            <a:pPr marL="609600" indent="-609600" eaLnBrk="1" hangingPunct="1">
              <a:lnSpc>
                <a:spcPct val="80000"/>
              </a:lnSpc>
              <a:buFont typeface="Wingdings" pitchFamily="2" charset="2"/>
              <a:buNone/>
              <a:defRPr/>
            </a:pPr>
            <a:r>
              <a:rPr lang="hr-HR" sz="2400" b="1">
                <a:latin typeface="Arial" charset="0"/>
              </a:rPr>
              <a:t>            -rasformirana je CO 1968.godine,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ZIS:t-4/3</a:t>
            </a:r>
            <a:endParaRPr lang="en-US" sz="1400">
              <a:latin typeface="Arial" charset="0"/>
            </a:endParaRPr>
          </a:p>
        </p:txBody>
      </p:sp>
      <p:sp>
        <p:nvSpPr>
          <p:cNvPr id="484355" name="Rectangle 3"/>
          <p:cNvSpPr>
            <a:spLocks noGrp="1" noChangeArrowheads="1"/>
          </p:cNvSpPr>
          <p:nvPr>
            <p:ph type="body" idx="1"/>
          </p:nvPr>
        </p:nvSpPr>
        <p:spPr>
          <a:xfrm>
            <a:off x="323850" y="620713"/>
            <a:ext cx="8569325" cy="6237287"/>
          </a:xfrm>
        </p:spPr>
        <p:txBody>
          <a:bodyPr/>
          <a:lstStyle/>
          <a:p>
            <a:pPr algn="ctr" eaLnBrk="1" hangingPunct="1">
              <a:lnSpc>
                <a:spcPct val="80000"/>
              </a:lnSpc>
              <a:buFont typeface="Wingdings" pitchFamily="2" charset="2"/>
              <a:buNone/>
              <a:defRPr/>
            </a:pPr>
            <a:r>
              <a:rPr lang="hr-HR" sz="2000" b="1">
                <a:latin typeface="Arial" charset="0"/>
              </a:rPr>
              <a:t>KONFRONTACIJE STAVOVA O CO:</a:t>
            </a:r>
          </a:p>
          <a:p>
            <a:pPr algn="ct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PROTIVNICI CO TVRDILI SU:</a:t>
            </a:r>
          </a:p>
          <a:p>
            <a:pPr eaLnBrk="1" hangingPunct="1">
              <a:lnSpc>
                <a:spcPct val="80000"/>
              </a:lnSpc>
              <a:buFont typeface="Wingdings" pitchFamily="2" charset="2"/>
              <a:buNone/>
              <a:defRPr/>
            </a:pPr>
            <a:r>
              <a:rPr lang="hr-HR" sz="2000" b="1">
                <a:latin typeface="Arial" charset="0"/>
              </a:rPr>
              <a:t>a) CO je “hladna, neosjetljiva, okrutna prevara“,</a:t>
            </a:r>
          </a:p>
          <a:p>
            <a:pPr eaLnBrk="1" hangingPunct="1">
              <a:lnSpc>
                <a:spcPct val="80000"/>
              </a:lnSpc>
              <a:buFont typeface="Wingdings" pitchFamily="2" charset="2"/>
              <a:buNone/>
              <a:defRPr/>
            </a:pPr>
            <a:r>
              <a:rPr lang="hr-HR" sz="2000" b="1">
                <a:latin typeface="Arial" charset="0"/>
              </a:rPr>
              <a:t>b) CO je “politika masovnog samoubistva“,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     PRISTALICE CO TVRDILI SU: </a:t>
            </a:r>
          </a:p>
          <a:p>
            <a:pPr eaLnBrk="1" hangingPunct="1">
              <a:lnSpc>
                <a:spcPct val="80000"/>
              </a:lnSpc>
              <a:buFont typeface="Wingdings" pitchFamily="2" charset="2"/>
              <a:buNone/>
              <a:defRPr/>
            </a:pPr>
            <a:r>
              <a:rPr lang="hr-HR" sz="2000" b="1">
                <a:latin typeface="Arial" charset="0"/>
              </a:rPr>
              <a:t>a) CO ima važnu ulogu u planir. odbrane,</a:t>
            </a:r>
          </a:p>
          <a:p>
            <a:pPr eaLnBrk="1" hangingPunct="1">
              <a:lnSpc>
                <a:spcPct val="80000"/>
              </a:lnSpc>
              <a:buFont typeface="Wingdings" pitchFamily="2" charset="2"/>
              <a:buNone/>
              <a:defRPr/>
            </a:pPr>
            <a:r>
              <a:rPr lang="hr-HR" sz="2000" b="1">
                <a:latin typeface="Arial" charset="0"/>
              </a:rPr>
              <a:t>b) ona je faktor očuvanja morala,</a:t>
            </a:r>
          </a:p>
          <a:p>
            <a:pPr eaLnBrk="1" hangingPunct="1">
              <a:lnSpc>
                <a:spcPct val="80000"/>
              </a:lnSpc>
              <a:buFont typeface="Wingdings" pitchFamily="2" charset="2"/>
              <a:buNone/>
              <a:defRPr/>
            </a:pPr>
            <a:r>
              <a:rPr lang="hr-HR" sz="2000" b="1">
                <a:latin typeface="Arial" charset="0"/>
              </a:rPr>
              <a:t>c) ona je dio politike odvraćanja.</a:t>
            </a:r>
          </a:p>
          <a:p>
            <a:pPr eaLnBrk="1" hangingPunct="1">
              <a:lnSpc>
                <a:spcPct val="80000"/>
              </a:lnSpc>
              <a:buFont typeface="Wingdings" pitchFamily="2" charset="2"/>
              <a:buNone/>
              <a:defRPr/>
            </a:pPr>
            <a:endParaRPr lang="hr-HR" sz="2000" b="1">
              <a:latin typeface="Arial" charset="0"/>
            </a:endParaRPr>
          </a:p>
          <a:p>
            <a:pPr eaLnBrk="1" hangingPunct="1">
              <a:lnSpc>
                <a:spcPct val="80000"/>
              </a:lnSpc>
              <a:buFont typeface="Wingdings" pitchFamily="2" charset="2"/>
              <a:buNone/>
              <a:defRPr/>
            </a:pPr>
            <a:r>
              <a:rPr lang="hr-HR" sz="2000" b="1">
                <a:latin typeface="Arial" charset="0"/>
              </a:rPr>
              <a:t>1972.g. PONOVO JE USPOSTAVLJENA CO PRI MINISTARSTVU UNUTARNJIH POSLOVA</a:t>
            </a:r>
          </a:p>
          <a:p>
            <a:pPr eaLnBrk="1" hangingPunct="1">
              <a:lnSpc>
                <a:spcPct val="80000"/>
              </a:lnSpc>
              <a:buFont typeface="Wingdings" pitchFamily="2" charset="2"/>
              <a:buNone/>
              <a:defRPr/>
            </a:pPr>
            <a:r>
              <a:rPr lang="hr-HR" sz="2000" b="1">
                <a:latin typeface="Arial" charset="0"/>
              </a:rPr>
              <a:t>   OBNOVLJENA CO IMALA JE  4 CILJA:</a:t>
            </a:r>
          </a:p>
          <a:p>
            <a:pPr eaLnBrk="1" hangingPunct="1">
              <a:lnSpc>
                <a:spcPct val="80000"/>
              </a:lnSpc>
              <a:buFont typeface="Wingdings" pitchFamily="2" charset="2"/>
              <a:buNone/>
              <a:defRPr/>
            </a:pPr>
            <a:r>
              <a:rPr lang="hr-HR" sz="2000" b="1">
                <a:latin typeface="Arial" charset="0"/>
              </a:rPr>
              <a:t>1. osiguranje od svih oblika unutarnjih opasnosti,</a:t>
            </a:r>
          </a:p>
          <a:p>
            <a:pPr eaLnBrk="1" hangingPunct="1">
              <a:lnSpc>
                <a:spcPct val="80000"/>
              </a:lnSpc>
              <a:buFont typeface="Wingdings" pitchFamily="2" charset="2"/>
              <a:buNone/>
              <a:defRPr/>
            </a:pPr>
            <a:r>
              <a:rPr lang="hr-HR" sz="2000" b="1">
                <a:latin typeface="Arial" charset="0"/>
              </a:rPr>
              <a:t>2. ublažavanje efekata djelovanja konvencionalnog i </a:t>
            </a:r>
          </a:p>
          <a:p>
            <a:pPr eaLnBrk="1" hangingPunct="1">
              <a:lnSpc>
                <a:spcPct val="80000"/>
              </a:lnSpc>
              <a:buFont typeface="Wingdings" pitchFamily="2" charset="2"/>
              <a:buNone/>
              <a:defRPr/>
            </a:pPr>
            <a:r>
              <a:rPr lang="hr-HR" sz="2000" b="1">
                <a:latin typeface="Arial" charset="0"/>
              </a:rPr>
              <a:t>   nekonvencionalnog oružja,</a:t>
            </a:r>
          </a:p>
          <a:p>
            <a:pPr eaLnBrk="1" hangingPunct="1">
              <a:lnSpc>
                <a:spcPct val="80000"/>
              </a:lnSpc>
              <a:buFont typeface="Wingdings" pitchFamily="2" charset="2"/>
              <a:buNone/>
              <a:defRPr/>
            </a:pPr>
            <a:r>
              <a:rPr lang="hr-HR" sz="2000" b="1">
                <a:latin typeface="Arial" charset="0"/>
              </a:rPr>
              <a:t>3. osiguranje Vlade, ustavnog poretka i opstanak države,</a:t>
            </a:r>
          </a:p>
          <a:p>
            <a:pPr eaLnBrk="1" hangingPunct="1">
              <a:lnSpc>
                <a:spcPct val="80000"/>
              </a:lnSpc>
              <a:buFont typeface="Wingdings" pitchFamily="2" charset="2"/>
              <a:buNone/>
              <a:defRPr/>
            </a:pPr>
            <a:r>
              <a:rPr lang="hr-HR" sz="2000" b="1">
                <a:latin typeface="Arial" charset="0"/>
              </a:rPr>
              <a:t>4. povećanje mogućnosti oporavka države od</a:t>
            </a:r>
          </a:p>
          <a:p>
            <a:pPr eaLnBrk="1" hangingPunct="1">
              <a:lnSpc>
                <a:spcPct val="80000"/>
              </a:lnSpc>
              <a:buFont typeface="Wingdings" pitchFamily="2" charset="2"/>
              <a:buNone/>
              <a:defRPr/>
            </a:pPr>
            <a:r>
              <a:rPr lang="hr-HR" sz="2000" b="1">
                <a:latin typeface="Arial" charset="0"/>
              </a:rPr>
              <a:t>   katastrofa prirodnog i antroploškog porijekla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ZIS:t-4/4</a:t>
            </a:r>
            <a:endParaRPr lang="en-US" sz="1400">
              <a:latin typeface="Arial" charset="0"/>
            </a:endParaRPr>
          </a:p>
        </p:txBody>
      </p:sp>
      <p:sp>
        <p:nvSpPr>
          <p:cNvPr id="485379" name="Rectangle 3"/>
          <p:cNvSpPr>
            <a:spLocks noGrp="1" noChangeArrowheads="1"/>
          </p:cNvSpPr>
          <p:nvPr>
            <p:ph type="body" idx="1"/>
          </p:nvPr>
        </p:nvSpPr>
        <p:spPr>
          <a:xfrm>
            <a:off x="250825" y="620713"/>
            <a:ext cx="8713788" cy="6237287"/>
          </a:xfrm>
        </p:spPr>
        <p:txBody>
          <a:bodyPr/>
          <a:lstStyle/>
          <a:p>
            <a:pPr algn="ctr" eaLnBrk="1" hangingPunct="1">
              <a:lnSpc>
                <a:spcPct val="80000"/>
              </a:lnSpc>
              <a:buFont typeface="Wingdings" pitchFamily="2" charset="2"/>
              <a:buNone/>
              <a:defRPr/>
            </a:pPr>
            <a:r>
              <a:rPr lang="hr-HR" sz="2400" b="1">
                <a:latin typeface="Arial" charset="0"/>
              </a:rPr>
              <a:t>2.2. BIVŠI SSSR–RUSKA FEDERACIJA</a:t>
            </a:r>
          </a:p>
          <a:p>
            <a:pPr eaLnBrk="1" hangingPunct="1">
              <a:lnSpc>
                <a:spcPct val="80000"/>
              </a:lnSpc>
              <a:buFont typeface="Wingdings" pitchFamily="2" charset="2"/>
              <a:buNone/>
              <a:defRPr/>
            </a:pPr>
            <a:r>
              <a:rPr lang="hr-HR" sz="2400" b="1">
                <a:latin typeface="Arial" charset="0"/>
              </a:rPr>
              <a:t>Na iskustvima 1. svjetskog rata 1926. g. formirana CZ,</a:t>
            </a:r>
          </a:p>
          <a:p>
            <a:pPr eaLnBrk="1" hangingPunct="1">
              <a:lnSpc>
                <a:spcPct val="80000"/>
              </a:lnSpc>
              <a:buFont typeface="Wingdings" pitchFamily="2" charset="2"/>
              <a:buNone/>
              <a:defRPr/>
            </a:pPr>
            <a:r>
              <a:rPr lang="hr-HR" sz="2400" b="1">
                <a:latin typeface="Arial" charset="0"/>
              </a:rPr>
              <a:t>           Ključni zadaci:</a:t>
            </a:r>
          </a:p>
          <a:p>
            <a:pPr eaLnBrk="1" hangingPunct="1">
              <a:lnSpc>
                <a:spcPct val="80000"/>
              </a:lnSpc>
              <a:buFont typeface="Wingdings" pitchFamily="2" charset="2"/>
              <a:buNone/>
              <a:defRPr/>
            </a:pPr>
            <a:r>
              <a:rPr lang="hr-HR" sz="2400" b="1">
                <a:latin typeface="Arial" charset="0"/>
              </a:rPr>
              <a:t>-da osigura stabilno funkcioniranje ekonomije u ratu,</a:t>
            </a:r>
          </a:p>
          <a:p>
            <a:pPr eaLnBrk="1" hangingPunct="1">
              <a:lnSpc>
                <a:spcPct val="80000"/>
              </a:lnSpc>
              <a:buFont typeface="Wingdings" pitchFamily="2" charset="2"/>
              <a:buNone/>
              <a:defRPr/>
            </a:pPr>
            <a:r>
              <a:rPr lang="hr-HR" sz="2400" b="1">
                <a:latin typeface="Arial" charset="0"/>
              </a:rPr>
              <a:t>-da zaštiti objekate i javni život u ratu,</a:t>
            </a:r>
          </a:p>
          <a:p>
            <a:pPr eaLnBrk="1" hangingPunct="1">
              <a:lnSpc>
                <a:spcPct val="80000"/>
              </a:lnSpc>
              <a:buFont typeface="Wingdings" pitchFamily="2" charset="2"/>
              <a:buNone/>
              <a:defRPr/>
            </a:pPr>
            <a:r>
              <a:rPr lang="hr-HR" sz="2400" b="1">
                <a:latin typeface="Arial" charset="0"/>
              </a:rPr>
              <a:t>-da osigura uvjete za život civilnog stanovništva u ratu,</a:t>
            </a:r>
          </a:p>
          <a:p>
            <a:pPr eaLnBrk="1" hangingPunct="1">
              <a:lnSpc>
                <a:spcPct val="80000"/>
              </a:lnSpc>
              <a:buFont typeface="Wingdings" pitchFamily="2" charset="2"/>
              <a:buNone/>
              <a:defRPr/>
            </a:pPr>
            <a:r>
              <a:rPr lang="hr-HR" sz="2400" b="1">
                <a:latin typeface="Arial" charset="0"/>
              </a:rPr>
              <a:t> a naročito zaštitu od djelovanja OMU,</a:t>
            </a:r>
          </a:p>
          <a:p>
            <a:pPr eaLnBrk="1" hangingPunct="1">
              <a:lnSpc>
                <a:spcPct val="80000"/>
              </a:lnSpc>
              <a:buFont typeface="Wingdings" pitchFamily="2" charset="2"/>
              <a:buNone/>
              <a:defRPr/>
            </a:pPr>
            <a:r>
              <a:rPr lang="hr-HR" sz="2400" b="1">
                <a:latin typeface="Arial" charset="0"/>
              </a:rPr>
              <a:t>-da osigura pomoć i spašavanje u kontaminiran. zonama. </a:t>
            </a:r>
          </a:p>
          <a:p>
            <a:pPr eaLnBrk="1" hangingPunct="1">
              <a:lnSpc>
                <a:spcPct val="80000"/>
              </a:lnSpc>
              <a:buFont typeface="Wingdings" pitchFamily="2" charset="2"/>
              <a:buNone/>
              <a:defRPr/>
            </a:pPr>
            <a:r>
              <a:rPr lang="hr-HR" sz="2400" b="1">
                <a:latin typeface="Arial" charset="0"/>
              </a:rPr>
              <a:t>-u miru CZ se MOŽE BAVITI OTKLANJANJEM KATASTROFA.</a:t>
            </a:r>
          </a:p>
          <a:p>
            <a:pPr eaLnBrk="1" hangingPunct="1">
              <a:lnSpc>
                <a:spcPct val="80000"/>
              </a:lnSpc>
              <a:buFont typeface="Wingdings" pitchFamily="2" charset="2"/>
              <a:buNone/>
              <a:defRPr/>
            </a:pPr>
            <a:r>
              <a:rPr lang="hr-HR" sz="2400" b="1">
                <a:latin typeface="Arial" charset="0"/>
              </a:rPr>
              <a:t>    Ključni uticaj na CZ imalo je:</a:t>
            </a:r>
          </a:p>
          <a:p>
            <a:pPr eaLnBrk="1" hangingPunct="1">
              <a:lnSpc>
                <a:spcPct val="80000"/>
              </a:lnSpc>
              <a:buFont typeface="Wingdings" pitchFamily="2" charset="2"/>
              <a:buNone/>
              <a:defRPr/>
            </a:pPr>
            <a:r>
              <a:rPr lang="hr-HR" sz="2400" b="1">
                <a:latin typeface="Arial" charset="0"/>
              </a:rPr>
              <a:t>-centralizirano upravljanje,</a:t>
            </a:r>
          </a:p>
          <a:p>
            <a:pPr eaLnBrk="1" hangingPunct="1">
              <a:lnSpc>
                <a:spcPct val="80000"/>
              </a:lnSpc>
              <a:buFont typeface="Wingdings" pitchFamily="2" charset="2"/>
              <a:buNone/>
              <a:defRPr/>
            </a:pPr>
            <a:r>
              <a:rPr lang="hr-HR" sz="2400" b="1">
                <a:latin typeface="Arial" charset="0"/>
              </a:rPr>
              <a:t>-Komunistička partija SSSR-a,</a:t>
            </a:r>
          </a:p>
          <a:p>
            <a:pPr eaLnBrk="1" hangingPunct="1">
              <a:lnSpc>
                <a:spcPct val="80000"/>
              </a:lnSpc>
              <a:buFont typeface="Wingdings" pitchFamily="2" charset="2"/>
              <a:buNone/>
              <a:defRPr/>
            </a:pPr>
            <a:r>
              <a:rPr lang="hr-HR" sz="2400" b="1">
                <a:latin typeface="Arial" charset="0"/>
              </a:rPr>
              <a:t>-vojno upravljanje.</a:t>
            </a:r>
          </a:p>
          <a:p>
            <a:pPr eaLnBrk="1" hangingPunct="1">
              <a:lnSpc>
                <a:spcPct val="80000"/>
              </a:lnSpc>
              <a:buFont typeface="Wingdings" pitchFamily="2" charset="2"/>
              <a:buNone/>
              <a:defRPr/>
            </a:pPr>
            <a:r>
              <a:rPr lang="hr-HR" sz="2400" b="1">
                <a:latin typeface="Arial" charset="0"/>
              </a:rPr>
              <a:t> </a:t>
            </a:r>
          </a:p>
          <a:p>
            <a:pPr eaLnBrk="1" hangingPunct="1">
              <a:lnSpc>
                <a:spcPct val="80000"/>
              </a:lnSpc>
              <a:buFont typeface="Wingdings" pitchFamily="2" charset="2"/>
              <a:buNone/>
              <a:defRPr/>
            </a:pPr>
            <a:r>
              <a:rPr lang="hr-HR" sz="2400" b="1">
                <a:latin typeface="Arial" charset="0"/>
              </a:rPr>
              <a:t>    Od 1961. god. CZ je promovirana kao strategijska snaga Sovjetske države.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ZIS:t-4/4</a:t>
            </a:r>
            <a:endParaRPr lang="en-US" sz="1400">
              <a:latin typeface="Arial" charset="0"/>
            </a:endParaRPr>
          </a:p>
        </p:txBody>
      </p:sp>
      <p:sp>
        <p:nvSpPr>
          <p:cNvPr id="486403" name="Rectangle 3"/>
          <p:cNvSpPr>
            <a:spLocks noGrp="1" noChangeArrowheads="1"/>
          </p:cNvSpPr>
          <p:nvPr>
            <p:ph type="body" idx="1"/>
          </p:nvPr>
        </p:nvSpPr>
        <p:spPr>
          <a:xfrm>
            <a:off x="250825" y="620713"/>
            <a:ext cx="8713788" cy="6237287"/>
          </a:xfrm>
        </p:spPr>
        <p:txBody>
          <a:bodyPr/>
          <a:lstStyle/>
          <a:p>
            <a:pPr eaLnBrk="1" hangingPunct="1">
              <a:lnSpc>
                <a:spcPct val="90000"/>
              </a:lnSpc>
              <a:buFont typeface="Wingdings" pitchFamily="2" charset="2"/>
              <a:buNone/>
              <a:defRPr/>
            </a:pPr>
            <a:r>
              <a:rPr lang="hr-HR" sz="2800" b="1">
                <a:latin typeface="Arial" charset="0"/>
              </a:rPr>
              <a:t>CZ je imala VOJNO - CIVILNI KARAKTER.</a:t>
            </a:r>
          </a:p>
          <a:p>
            <a:pPr eaLnBrk="1" hangingPunct="1">
              <a:lnSpc>
                <a:spcPct val="90000"/>
              </a:lnSpc>
              <a:buFont typeface="Wingdings" pitchFamily="2" charset="2"/>
              <a:buNone/>
              <a:defRPr/>
            </a:pPr>
            <a:r>
              <a:rPr lang="hr-HR" sz="2800" b="1">
                <a:latin typeface="Arial" charset="0"/>
              </a:rPr>
              <a:t>VOJNA ORGANIZACIJA CZ ispoljavala se  sistemom vojnog rukovođenja i komandovanja i sistemom vojnih jedinica CZ.</a:t>
            </a:r>
          </a:p>
          <a:p>
            <a:pPr eaLnBrk="1" hangingPunct="1">
              <a:lnSpc>
                <a:spcPct val="90000"/>
              </a:lnSpc>
              <a:buFont typeface="Wingdings" pitchFamily="2" charset="2"/>
              <a:buNone/>
              <a:defRPr/>
            </a:pPr>
            <a:r>
              <a:rPr lang="hr-HR" sz="2800" b="1">
                <a:latin typeface="Arial" charset="0"/>
              </a:rPr>
              <a:t>Civilnom zaštitom UPRAVLJA VLADA preko Ministarstva odbrane.</a:t>
            </a:r>
          </a:p>
          <a:p>
            <a:pPr eaLnBrk="1" hangingPunct="1">
              <a:lnSpc>
                <a:spcPct val="90000"/>
              </a:lnSpc>
              <a:buFont typeface="Wingdings" pitchFamily="2" charset="2"/>
              <a:buNone/>
              <a:defRPr/>
            </a:pPr>
            <a:r>
              <a:rPr lang="hr-HR" sz="2800" b="1">
                <a:latin typeface="Arial" charset="0"/>
              </a:rPr>
              <a:t>Predstavnici politike i države su izuzetno mnogo govorili o Civilnoj zaštiti. To je država koja je razvila najljepšu RETORIKU i prema VERBALIZMU imala najbolju CZ na svijetu.</a:t>
            </a:r>
          </a:p>
          <a:p>
            <a:pPr eaLnBrk="1" hangingPunct="1">
              <a:lnSpc>
                <a:spcPct val="90000"/>
              </a:lnSpc>
              <a:buFont typeface="Wingdings" pitchFamily="2" charset="2"/>
              <a:buNone/>
              <a:defRPr/>
            </a:pPr>
            <a:r>
              <a:rPr lang="hr-HR" sz="2800" b="1">
                <a:latin typeface="Arial" charset="0"/>
              </a:rPr>
              <a:t>        Činilo se sve da se u stanovništvu stvori uvjerenje da vlast misli na svoje građane.</a:t>
            </a:r>
          </a:p>
          <a:p>
            <a:pPr eaLnBrk="1" hangingPunct="1">
              <a:lnSpc>
                <a:spcPct val="90000"/>
              </a:lnSpc>
              <a:buFont typeface="Wingdings" pitchFamily="2" charset="2"/>
              <a:buNone/>
              <a:defRPr/>
            </a:pPr>
            <a:r>
              <a:rPr lang="hr-HR" sz="2800" b="1">
                <a:latin typeface="Arial" charset="0"/>
              </a:rPr>
              <a:t>        Takvu retoriku slijedile su sve socijalist. države, pa tako i bivša Jugoslavija.</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ZIS:t-4/5</a:t>
            </a:r>
            <a:endParaRPr lang="en-US" sz="1400">
              <a:latin typeface="Arial" charset="0"/>
            </a:endParaRPr>
          </a:p>
        </p:txBody>
      </p:sp>
      <p:sp>
        <p:nvSpPr>
          <p:cNvPr id="487427" name="Rectangle 3"/>
          <p:cNvSpPr>
            <a:spLocks noGrp="1" noChangeArrowheads="1"/>
          </p:cNvSpPr>
          <p:nvPr>
            <p:ph type="body" idx="1"/>
          </p:nvPr>
        </p:nvSpPr>
        <p:spPr>
          <a:xfrm>
            <a:off x="250825" y="549275"/>
            <a:ext cx="8642350" cy="6308725"/>
          </a:xfrm>
        </p:spPr>
        <p:txBody>
          <a:bodyPr/>
          <a:lstStyle/>
          <a:p>
            <a:pPr marL="990600" lvl="1" indent="-533400" algn="ctr" eaLnBrk="1" hangingPunct="1">
              <a:lnSpc>
                <a:spcPct val="90000"/>
              </a:lnSpc>
              <a:buFont typeface="Wingdings" pitchFamily="2" charset="2"/>
              <a:buNone/>
              <a:defRPr/>
            </a:pPr>
            <a:r>
              <a:rPr lang="hr-HR" sz="2400" b="1">
                <a:latin typeface="Arial" charset="0"/>
              </a:rPr>
              <a:t>2.3.  Š V I C A R S K A</a:t>
            </a:r>
          </a:p>
          <a:p>
            <a:pPr marL="990600" lvl="1" indent="-533400" algn="ctr" eaLnBrk="1" hangingPunct="1">
              <a:lnSpc>
                <a:spcPct val="90000"/>
              </a:lnSpc>
              <a:buFont typeface="Wingdings" pitchFamily="2" charset="2"/>
              <a:buNone/>
              <a:defRPr/>
            </a:pPr>
            <a:endParaRPr lang="hr-HR" sz="2400" b="1">
              <a:latin typeface="Arial" charset="0"/>
            </a:endParaRPr>
          </a:p>
          <a:p>
            <a:pPr marL="609600" indent="-609600" eaLnBrk="1" hangingPunct="1">
              <a:lnSpc>
                <a:spcPct val="90000"/>
              </a:lnSpc>
              <a:buFont typeface="Wingdings" pitchFamily="2" charset="2"/>
              <a:buNone/>
              <a:defRPr/>
            </a:pPr>
            <a:r>
              <a:rPr lang="hr-HR" sz="2400" b="1">
                <a:latin typeface="Arial" charset="0"/>
              </a:rPr>
              <a:t>Najbolju CO imaju neutralne države. Švicarska je neutralna od 1815.g.</a:t>
            </a:r>
          </a:p>
          <a:p>
            <a:pPr marL="609600" indent="-609600" eaLnBrk="1" hangingPunct="1">
              <a:lnSpc>
                <a:spcPct val="90000"/>
              </a:lnSpc>
              <a:buFont typeface="Wingdings" pitchFamily="2" charset="2"/>
              <a:buNone/>
              <a:defRPr/>
            </a:pPr>
            <a:r>
              <a:rPr lang="hr-HR" sz="2400" b="1">
                <a:latin typeface="Arial" charset="0"/>
              </a:rPr>
              <a:t>Politika CO Švicarske sumirana je u koncept  iz 1971.god. i imala je smisao u slijedećim obrazloženjima:</a:t>
            </a:r>
          </a:p>
          <a:p>
            <a:pPr marL="609600" indent="-609600" eaLnBrk="1" hangingPunct="1">
              <a:lnSpc>
                <a:spcPct val="90000"/>
              </a:lnSpc>
              <a:buFont typeface="Wingdings" pitchFamily="2" charset="2"/>
              <a:buNone/>
              <a:defRPr/>
            </a:pPr>
            <a:r>
              <a:rPr lang="hr-HR" sz="2400" b="1">
                <a:latin typeface="Arial" charset="0"/>
              </a:rPr>
              <a:t>     1. Odvraćanje kao obrazloženje i </a:t>
            </a:r>
          </a:p>
          <a:p>
            <a:pPr marL="609600" indent="-609600" eaLnBrk="1" hangingPunct="1">
              <a:lnSpc>
                <a:spcPct val="90000"/>
              </a:lnSpc>
              <a:buFont typeface="Wingdings" pitchFamily="2" charset="2"/>
              <a:buNone/>
              <a:defRPr/>
            </a:pPr>
            <a:r>
              <a:rPr lang="hr-HR" sz="2400" b="1">
                <a:latin typeface="Arial" charset="0"/>
              </a:rPr>
              <a:t>         zavještanje Drugog svjetskog rata; </a:t>
            </a:r>
          </a:p>
          <a:p>
            <a:pPr marL="609600" indent="-609600" eaLnBrk="1" hangingPunct="1">
              <a:lnSpc>
                <a:spcPct val="90000"/>
              </a:lnSpc>
              <a:buFont typeface="Wingdings" pitchFamily="2" charset="2"/>
              <a:buNone/>
              <a:defRPr/>
            </a:pPr>
            <a:r>
              <a:rPr lang="hr-HR" sz="2400" b="1">
                <a:latin typeface="Arial" charset="0"/>
              </a:rPr>
              <a:t>     </a:t>
            </a:r>
          </a:p>
          <a:p>
            <a:pPr marL="609600" indent="-609600" eaLnBrk="1" hangingPunct="1">
              <a:lnSpc>
                <a:spcPct val="90000"/>
              </a:lnSpc>
              <a:buFont typeface="Wingdings" pitchFamily="2" charset="2"/>
              <a:buNone/>
              <a:defRPr/>
            </a:pPr>
            <a:r>
              <a:rPr lang="hr-HR" sz="2400" b="1">
                <a:latin typeface="Arial" charset="0"/>
              </a:rPr>
              <a:t>     2. Zakon iz 1962./63. i humanitarno osiguranje;</a:t>
            </a:r>
          </a:p>
          <a:p>
            <a:pPr marL="609600" indent="-609600" eaLnBrk="1" hangingPunct="1">
              <a:lnSpc>
                <a:spcPct val="90000"/>
              </a:lnSpc>
              <a:buFont typeface="Wingdings" pitchFamily="2" charset="2"/>
              <a:buNone/>
              <a:defRPr/>
            </a:pPr>
            <a:r>
              <a:rPr lang="hr-HR" sz="2400" b="1">
                <a:latin typeface="Arial" charset="0"/>
              </a:rPr>
              <a:t>   3.“Preventivno korištenje skloništa“</a:t>
            </a:r>
          </a:p>
          <a:p>
            <a:pPr marL="609600" indent="-609600" eaLnBrk="1" hangingPunct="1">
              <a:lnSpc>
                <a:spcPct val="90000"/>
              </a:lnSpc>
              <a:buFont typeface="Wingdings" pitchFamily="2" charset="2"/>
              <a:buNone/>
              <a:defRPr/>
            </a:pPr>
            <a:r>
              <a:rPr lang="hr-HR" sz="2400" b="1">
                <a:latin typeface="Arial" charset="0"/>
              </a:rPr>
              <a:t>        i kontroliranje krize, kao obrazloženje;</a:t>
            </a:r>
          </a:p>
          <a:p>
            <a:pPr marL="609600" indent="-609600" eaLnBrk="1" hangingPunct="1">
              <a:lnSpc>
                <a:spcPct val="90000"/>
              </a:lnSpc>
              <a:buFont typeface="Wingdings" pitchFamily="2" charset="2"/>
              <a:buNone/>
              <a:defRPr/>
            </a:pPr>
            <a:r>
              <a:rPr lang="hr-HR" sz="2400" b="1">
                <a:latin typeface="Arial" charset="0"/>
              </a:rPr>
              <a:t>      4.“Jednaka zaštita za sve“, kao obrazloženje,</a:t>
            </a:r>
          </a:p>
          <a:p>
            <a:pPr marL="609600" indent="-609600" eaLnBrk="1" hangingPunct="1">
              <a:lnSpc>
                <a:spcPct val="90000"/>
              </a:lnSpc>
              <a:buFont typeface="Wingdings" pitchFamily="2" charset="2"/>
              <a:buNone/>
              <a:defRPr/>
            </a:pPr>
            <a:r>
              <a:rPr lang="hr-HR" sz="2400" b="1">
                <a:latin typeface="Arial" charset="0"/>
              </a:rPr>
              <a:t>      5. Švicarska CO je namijenjena za mirnodopske</a:t>
            </a:r>
          </a:p>
          <a:p>
            <a:pPr marL="609600" indent="-609600" eaLnBrk="1" hangingPunct="1">
              <a:lnSpc>
                <a:spcPct val="90000"/>
              </a:lnSpc>
              <a:buFont typeface="Wingdings" pitchFamily="2" charset="2"/>
              <a:buNone/>
              <a:defRPr/>
            </a:pPr>
            <a:r>
              <a:rPr lang="hr-HR" sz="2400" b="1">
                <a:latin typeface="Arial" charset="0"/>
              </a:rPr>
              <a:t>         katastrofe i dijeli ih na: prirodne i tehničke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2"/>
          <p:cNvSpPr>
            <a:spLocks noGrp="1" noRot="1" noChangeArrowheads="1"/>
          </p:cNvSpPr>
          <p:nvPr>
            <p:ph type="title"/>
          </p:nvPr>
        </p:nvSpPr>
        <p:spPr>
          <a:xfrm>
            <a:off x="457200" y="274638"/>
            <a:ext cx="8229600" cy="561975"/>
          </a:xfrm>
        </p:spPr>
        <p:txBody>
          <a:bodyPr/>
          <a:lstStyle/>
          <a:p>
            <a:pPr eaLnBrk="1" hangingPunct="1">
              <a:defRPr/>
            </a:pPr>
            <a:r>
              <a:rPr lang="pl-PL" sz="2400">
                <a:latin typeface="Arial" charset="0"/>
              </a:rPr>
              <a:t>GEOGRAFSKI PROSTOR JUGOISTOČNE EUROPE</a:t>
            </a:r>
            <a:endParaRPr lang="en-US" sz="2400">
              <a:latin typeface="Arial" charset="0"/>
            </a:endParaRPr>
          </a:p>
        </p:txBody>
      </p:sp>
      <p:sp>
        <p:nvSpPr>
          <p:cNvPr id="638979" name="Rectangle 3"/>
          <p:cNvSpPr>
            <a:spLocks noGrp="1" noChangeArrowheads="1"/>
          </p:cNvSpPr>
          <p:nvPr>
            <p:ph type="body" idx="1"/>
          </p:nvPr>
        </p:nvSpPr>
        <p:spPr>
          <a:xfrm>
            <a:off x="457200" y="6165850"/>
            <a:ext cx="8229600" cy="692150"/>
          </a:xfrm>
        </p:spPr>
        <p:txBody>
          <a:bodyPr/>
          <a:lstStyle/>
          <a:p>
            <a:pPr algn="ctr" eaLnBrk="1" hangingPunct="1">
              <a:buFont typeface="Wingdings" pitchFamily="2" charset="2"/>
              <a:buNone/>
              <a:defRPr/>
            </a:pPr>
            <a:r>
              <a:rPr lang="hr-HR"/>
              <a:t> </a:t>
            </a:r>
            <a:r>
              <a:rPr lang="hr-HR" b="1" i="1"/>
              <a:t>a)   Šire područje Jugoistočne Europe</a:t>
            </a:r>
            <a:endParaRPr lang="en-US" b="1" i="1"/>
          </a:p>
        </p:txBody>
      </p:sp>
      <p:pic>
        <p:nvPicPr>
          <p:cNvPr id="10244" name="Picture 4"/>
          <p:cNvPicPr>
            <a:picLocks noChangeAspect="1" noChangeArrowheads="1"/>
          </p:cNvPicPr>
          <p:nvPr/>
        </p:nvPicPr>
        <p:blipFill>
          <a:blip r:embed="rId2" cstate="print"/>
          <a:srcRect/>
          <a:stretch>
            <a:fillRect/>
          </a:stretch>
        </p:blipFill>
        <p:spPr bwMode="auto">
          <a:xfrm>
            <a:off x="827088" y="765175"/>
            <a:ext cx="7489825" cy="5256213"/>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ZIS:t-4/5</a:t>
            </a:r>
            <a:endParaRPr lang="en-US" sz="1400">
              <a:latin typeface="Arial" charset="0"/>
            </a:endParaRPr>
          </a:p>
        </p:txBody>
      </p:sp>
      <p:sp>
        <p:nvSpPr>
          <p:cNvPr id="488451" name="Rectangle 3"/>
          <p:cNvSpPr>
            <a:spLocks noGrp="1" noChangeArrowheads="1"/>
          </p:cNvSpPr>
          <p:nvPr>
            <p:ph type="body" idx="1"/>
          </p:nvPr>
        </p:nvSpPr>
        <p:spPr>
          <a:xfrm>
            <a:off x="250825" y="692150"/>
            <a:ext cx="8642350" cy="6165850"/>
          </a:xfrm>
        </p:spPr>
        <p:txBody>
          <a:bodyPr/>
          <a:lstStyle/>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endParaRPr lang="hr-HR" sz="2000" b="1">
              <a:latin typeface="Arial" charset="0"/>
            </a:endParaRPr>
          </a:p>
          <a:p>
            <a:pPr eaLnBrk="1" hangingPunct="1">
              <a:buFont typeface="Wingdings" pitchFamily="2" charset="2"/>
              <a:buNone/>
              <a:defRPr/>
            </a:pPr>
            <a:r>
              <a:rPr lang="hr-HR" sz="2000" b="1">
                <a:latin typeface="Arial" charset="0"/>
              </a:rPr>
              <a:t>VOJNA ODBRANA se nalazi u Ministarstvu odbrane,</a:t>
            </a:r>
          </a:p>
          <a:p>
            <a:pPr eaLnBrk="1" hangingPunct="1">
              <a:buFont typeface="Wingdings" pitchFamily="2" charset="2"/>
              <a:buNone/>
              <a:defRPr/>
            </a:pPr>
            <a:r>
              <a:rPr lang="hr-HR" sz="2000" b="1">
                <a:latin typeface="Arial" charset="0"/>
              </a:rPr>
              <a:t>CIVILNA ODBRANA je konstituirana kao Federalna uprava i nalazi se u Ministarstvu pravde i policije Švicarske,</a:t>
            </a:r>
          </a:p>
          <a:p>
            <a:pPr eaLnBrk="1" hangingPunct="1">
              <a:buFont typeface="Wingdings" pitchFamily="2" charset="2"/>
              <a:buNone/>
              <a:defRPr/>
            </a:pPr>
            <a:r>
              <a:rPr lang="hr-HR" sz="2000" b="1">
                <a:latin typeface="Arial" charset="0"/>
              </a:rPr>
              <a:t>PRIVREDNA ODBRANA (TERITORIJALNA ORGANIZACIJA) je u Ministarstvu finansija i carina Švicarske.</a:t>
            </a:r>
          </a:p>
          <a:p>
            <a:pPr eaLnBrk="1" hangingPunct="1">
              <a:buFont typeface="Wingdings" pitchFamily="2" charset="2"/>
              <a:buNone/>
              <a:defRPr/>
            </a:pPr>
            <a:r>
              <a:rPr lang="hr-HR" sz="2000" b="1">
                <a:latin typeface="Arial" charset="0"/>
              </a:rPr>
              <a:t>Većina aktivnosti u Civiln. odbrani ostvaruje se po načelu DOBROVOLJNOSTI:</a:t>
            </a:r>
          </a:p>
          <a:p>
            <a:pPr eaLnBrk="1" hangingPunct="1">
              <a:buFont typeface="Wingdings" pitchFamily="2" charset="2"/>
              <a:buNone/>
              <a:defRPr/>
            </a:pPr>
            <a:r>
              <a:rPr lang="hr-HR" sz="2000" b="1">
                <a:latin typeface="Arial" charset="0"/>
              </a:rPr>
              <a:t>           -uključivanje u organizaciju CO,</a:t>
            </a:r>
          </a:p>
          <a:p>
            <a:pPr eaLnBrk="1" hangingPunct="1">
              <a:buFont typeface="Wingdings" pitchFamily="2" charset="2"/>
              <a:buNone/>
              <a:defRPr/>
            </a:pPr>
            <a:r>
              <a:rPr lang="hr-HR" sz="2000" b="1">
                <a:latin typeface="Arial" charset="0"/>
              </a:rPr>
              <a:t>           -obuka i osposobljavanje,</a:t>
            </a:r>
          </a:p>
          <a:p>
            <a:pPr eaLnBrk="1" hangingPunct="1">
              <a:buFont typeface="Wingdings" pitchFamily="2" charset="2"/>
              <a:buNone/>
              <a:defRPr/>
            </a:pPr>
            <a:r>
              <a:rPr lang="hr-HR" sz="2000" b="1">
                <a:latin typeface="Arial" charset="0"/>
              </a:rPr>
              <a:t>           -finansiranje skloništa.</a:t>
            </a:r>
          </a:p>
        </p:txBody>
      </p:sp>
      <p:sp>
        <p:nvSpPr>
          <p:cNvPr id="77828" name="Text Box 4"/>
          <p:cNvSpPr txBox="1">
            <a:spLocks noChangeArrowheads="1"/>
          </p:cNvSpPr>
          <p:nvPr/>
        </p:nvSpPr>
        <p:spPr bwMode="auto">
          <a:xfrm>
            <a:off x="1692275" y="720725"/>
            <a:ext cx="5222875" cy="404813"/>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OPĆA ODBRANA ŠVICARSKE</a:t>
            </a:r>
            <a:endParaRPr lang="en-US" sz="1800">
              <a:latin typeface="Arial Black" pitchFamily="34" charset="0"/>
            </a:endParaRPr>
          </a:p>
        </p:txBody>
      </p:sp>
      <p:sp>
        <p:nvSpPr>
          <p:cNvPr id="77829" name="Text Box 5"/>
          <p:cNvSpPr txBox="1">
            <a:spLocks noChangeArrowheads="1"/>
          </p:cNvSpPr>
          <p:nvPr/>
        </p:nvSpPr>
        <p:spPr bwMode="auto">
          <a:xfrm>
            <a:off x="158750" y="1628775"/>
            <a:ext cx="2457450" cy="404813"/>
          </a:xfrm>
          <a:prstGeom prst="rect">
            <a:avLst/>
          </a:prstGeom>
          <a:noFill/>
          <a:ln w="38100">
            <a:solidFill>
              <a:schemeClr val="tx1"/>
            </a:solidFill>
            <a:miter lim="800000"/>
            <a:headEnd/>
            <a:tailEnd/>
          </a:ln>
        </p:spPr>
        <p:txBody>
          <a:bodyPr>
            <a:spAutoFit/>
          </a:bodyPr>
          <a:lstStyle/>
          <a:p>
            <a:pPr algn="l"/>
            <a:r>
              <a:rPr lang="hr-HR" sz="1800">
                <a:latin typeface="Arial Black" pitchFamily="34" charset="0"/>
              </a:rPr>
              <a:t>VOJNA ODBRANA</a:t>
            </a:r>
            <a:endParaRPr lang="en-US" sz="1800">
              <a:latin typeface="Arial Black" pitchFamily="34" charset="0"/>
            </a:endParaRPr>
          </a:p>
        </p:txBody>
      </p:sp>
      <p:sp>
        <p:nvSpPr>
          <p:cNvPr id="77830" name="Text Box 6"/>
          <p:cNvSpPr txBox="1">
            <a:spLocks noChangeArrowheads="1"/>
          </p:cNvSpPr>
          <p:nvPr/>
        </p:nvSpPr>
        <p:spPr bwMode="auto">
          <a:xfrm>
            <a:off x="2916238" y="1628775"/>
            <a:ext cx="2663825" cy="404813"/>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CIVILNA ODBRANA</a:t>
            </a:r>
            <a:endParaRPr lang="en-US" sz="1800">
              <a:latin typeface="Arial Black" pitchFamily="34" charset="0"/>
            </a:endParaRPr>
          </a:p>
        </p:txBody>
      </p:sp>
      <p:sp>
        <p:nvSpPr>
          <p:cNvPr id="77831" name="Text Box 7"/>
          <p:cNvSpPr txBox="1">
            <a:spLocks noChangeArrowheads="1"/>
          </p:cNvSpPr>
          <p:nvPr/>
        </p:nvSpPr>
        <p:spPr bwMode="auto">
          <a:xfrm>
            <a:off x="5867400" y="1628775"/>
            <a:ext cx="3097213" cy="404813"/>
          </a:xfrm>
          <a:prstGeom prst="rect">
            <a:avLst/>
          </a:prstGeom>
          <a:noFill/>
          <a:ln w="38100">
            <a:solidFill>
              <a:schemeClr val="tx1"/>
            </a:solidFill>
            <a:miter lim="800000"/>
            <a:headEnd/>
            <a:tailEnd/>
          </a:ln>
        </p:spPr>
        <p:txBody>
          <a:bodyPr>
            <a:spAutoFit/>
          </a:bodyPr>
          <a:lstStyle/>
          <a:p>
            <a:pPr algn="l"/>
            <a:r>
              <a:rPr lang="hr-HR" sz="1800">
                <a:latin typeface="Arial Black" pitchFamily="34" charset="0"/>
              </a:rPr>
              <a:t>PRIVREDNA ODBRANA</a:t>
            </a:r>
            <a:endParaRPr lang="en-US" sz="1800">
              <a:latin typeface="Arial Black" pitchFamily="34" charset="0"/>
            </a:endParaRPr>
          </a:p>
        </p:txBody>
      </p:sp>
      <p:sp>
        <p:nvSpPr>
          <p:cNvPr id="77832" name="Line 8"/>
          <p:cNvSpPr>
            <a:spLocks noChangeShapeType="1"/>
          </p:cNvSpPr>
          <p:nvPr/>
        </p:nvSpPr>
        <p:spPr bwMode="auto">
          <a:xfrm>
            <a:off x="1258888" y="1341438"/>
            <a:ext cx="6192837" cy="0"/>
          </a:xfrm>
          <a:prstGeom prst="line">
            <a:avLst/>
          </a:prstGeom>
          <a:noFill/>
          <a:ln w="38100">
            <a:solidFill>
              <a:schemeClr val="tx1"/>
            </a:solidFill>
            <a:round/>
            <a:headEnd/>
            <a:tailEnd/>
          </a:ln>
        </p:spPr>
        <p:txBody>
          <a:bodyPr/>
          <a:lstStyle/>
          <a:p>
            <a:endParaRPr lang="en-US"/>
          </a:p>
        </p:txBody>
      </p:sp>
      <p:sp>
        <p:nvSpPr>
          <p:cNvPr id="77833" name="Line 9"/>
          <p:cNvSpPr>
            <a:spLocks noChangeShapeType="1"/>
          </p:cNvSpPr>
          <p:nvPr/>
        </p:nvSpPr>
        <p:spPr bwMode="auto">
          <a:xfrm>
            <a:off x="1258888" y="1341438"/>
            <a:ext cx="0" cy="287337"/>
          </a:xfrm>
          <a:prstGeom prst="line">
            <a:avLst/>
          </a:prstGeom>
          <a:noFill/>
          <a:ln w="38100">
            <a:solidFill>
              <a:schemeClr val="tx1"/>
            </a:solidFill>
            <a:round/>
            <a:headEnd/>
            <a:tailEnd/>
          </a:ln>
        </p:spPr>
        <p:txBody>
          <a:bodyPr/>
          <a:lstStyle/>
          <a:p>
            <a:endParaRPr lang="en-US"/>
          </a:p>
        </p:txBody>
      </p:sp>
      <p:sp>
        <p:nvSpPr>
          <p:cNvPr id="77834" name="Line 10"/>
          <p:cNvSpPr>
            <a:spLocks noChangeShapeType="1"/>
          </p:cNvSpPr>
          <p:nvPr/>
        </p:nvSpPr>
        <p:spPr bwMode="auto">
          <a:xfrm>
            <a:off x="7451725" y="1341438"/>
            <a:ext cx="0" cy="287337"/>
          </a:xfrm>
          <a:prstGeom prst="line">
            <a:avLst/>
          </a:prstGeom>
          <a:noFill/>
          <a:ln w="38100">
            <a:solidFill>
              <a:schemeClr val="tx1"/>
            </a:solidFill>
            <a:round/>
            <a:headEnd/>
            <a:tailEnd/>
          </a:ln>
        </p:spPr>
        <p:txBody>
          <a:bodyPr/>
          <a:lstStyle/>
          <a:p>
            <a:endParaRPr lang="en-US"/>
          </a:p>
        </p:txBody>
      </p:sp>
      <p:sp>
        <p:nvSpPr>
          <p:cNvPr id="77835" name="Line 11"/>
          <p:cNvSpPr>
            <a:spLocks noChangeShapeType="1"/>
          </p:cNvSpPr>
          <p:nvPr/>
        </p:nvSpPr>
        <p:spPr bwMode="auto">
          <a:xfrm>
            <a:off x="4284663" y="1125538"/>
            <a:ext cx="0" cy="503237"/>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2"/>
          <p:cNvSpPr>
            <a:spLocks noGrp="1" noRot="1" noChangeArrowheads="1"/>
          </p:cNvSpPr>
          <p:nvPr>
            <p:ph type="title"/>
          </p:nvPr>
        </p:nvSpPr>
        <p:spPr>
          <a:xfrm>
            <a:off x="457200" y="274638"/>
            <a:ext cx="8229600" cy="490537"/>
          </a:xfrm>
        </p:spPr>
        <p:txBody>
          <a:bodyPr/>
          <a:lstStyle/>
          <a:p>
            <a:pPr algn="r" eaLnBrk="1" hangingPunct="1">
              <a:defRPr/>
            </a:pPr>
            <a:r>
              <a:rPr lang="hr-HR" sz="1400">
                <a:latin typeface="Arial" charset="0"/>
              </a:rPr>
              <a:t>ZIS:t-4/6</a:t>
            </a:r>
            <a:endParaRPr lang="en-US" sz="1400">
              <a:latin typeface="Arial" charset="0"/>
            </a:endParaRPr>
          </a:p>
        </p:txBody>
      </p:sp>
      <p:sp>
        <p:nvSpPr>
          <p:cNvPr id="489475" name="Rectangle 3"/>
          <p:cNvSpPr>
            <a:spLocks noGrp="1" noChangeArrowheads="1"/>
          </p:cNvSpPr>
          <p:nvPr>
            <p:ph type="body" idx="1"/>
          </p:nvPr>
        </p:nvSpPr>
        <p:spPr>
          <a:xfrm>
            <a:off x="250825" y="620713"/>
            <a:ext cx="8713788" cy="6237287"/>
          </a:xfrm>
        </p:spPr>
        <p:txBody>
          <a:bodyPr/>
          <a:lstStyle/>
          <a:p>
            <a:pPr algn="ctr" eaLnBrk="1" hangingPunct="1">
              <a:lnSpc>
                <a:spcPct val="80000"/>
              </a:lnSpc>
              <a:buFont typeface="Wingdings" pitchFamily="2" charset="2"/>
              <a:buNone/>
              <a:defRPr/>
            </a:pPr>
            <a:r>
              <a:rPr lang="hr-HR" sz="2400" b="1">
                <a:latin typeface="Arial" charset="0"/>
              </a:rPr>
              <a:t>2.4. JUGOSLAVIJA</a:t>
            </a:r>
          </a:p>
          <a:p>
            <a:pPr algn="ct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2400" b="1">
                <a:latin typeface="Arial" charset="0"/>
              </a:rPr>
              <a:t>        Kraljevina SHS je relativno rano, 1932.godine, formirala Civilnu zaštitu.</a:t>
            </a:r>
          </a:p>
          <a:p>
            <a:pPr eaLnBrk="1" hangingPunct="1">
              <a:lnSpc>
                <a:spcPct val="80000"/>
              </a:lnSpc>
              <a:buFont typeface="Wingdings" pitchFamily="2" charset="2"/>
              <a:buNone/>
              <a:defRPr/>
            </a:pPr>
            <a:r>
              <a:rPr lang="hr-HR" sz="2400" b="1">
                <a:latin typeface="Arial" charset="0"/>
              </a:rPr>
              <a:t>Raspad države 1939.g.,uzrokovao je raspad Civilne zaštite, kada je bila najpotrebnija.</a:t>
            </a:r>
          </a:p>
          <a:p>
            <a:pPr eaLnBrk="1" hangingPunct="1">
              <a:lnSpc>
                <a:spcPct val="80000"/>
              </a:lnSpc>
              <a:buFont typeface="Wingdings" pitchFamily="2" charset="2"/>
              <a:buNone/>
              <a:defRPr/>
            </a:pPr>
            <a:r>
              <a:rPr lang="hr-HR" sz="2400" b="1">
                <a:latin typeface="Arial" charset="0"/>
              </a:rPr>
              <a:t>        U ratu 1941.-1945.g. neke  forme zaštite i spašav. civil. stanovništva nalazimo u aktivnostima</a:t>
            </a:r>
          </a:p>
          <a:p>
            <a:pPr eaLnBrk="1" hangingPunct="1">
              <a:lnSpc>
                <a:spcPct val="80000"/>
              </a:lnSpc>
              <a:buFont typeface="Wingdings" pitchFamily="2" charset="2"/>
              <a:buNone/>
              <a:defRPr/>
            </a:pPr>
            <a:r>
              <a:rPr lang="hr-HR" sz="2400" b="1">
                <a:latin typeface="Arial" charset="0"/>
              </a:rPr>
              <a:t>Narodnooslobodilačkih odbora,</a:t>
            </a:r>
          </a:p>
          <a:p>
            <a:pPr eaLnBrk="1" hangingPunct="1">
              <a:lnSpc>
                <a:spcPct val="80000"/>
              </a:lnSpc>
              <a:buFont typeface="Wingdings" pitchFamily="2" charset="2"/>
              <a:buNone/>
              <a:defRPr/>
            </a:pPr>
            <a:r>
              <a:rPr lang="hr-HR" sz="2400" b="1">
                <a:latin typeface="Arial" charset="0"/>
              </a:rPr>
              <a:t>Najveća stradanja civil. stanovništva u II svj. ratu dogodila su se djelovanjem avijacije.</a:t>
            </a:r>
          </a:p>
          <a:p>
            <a:pPr eaLnBrk="1" hangingPunct="1">
              <a:lnSpc>
                <a:spcPct val="80000"/>
              </a:lnSpc>
              <a:buFont typeface="Wingdings" pitchFamily="2" charset="2"/>
              <a:buNone/>
              <a:defRPr/>
            </a:pPr>
            <a:r>
              <a:rPr lang="hr-HR" sz="2400" b="1">
                <a:latin typeface="Arial" charset="0"/>
              </a:rPr>
              <a:t>        Novooslobođena DFJ 1948.g. formirala je pri Ministarstvu unutarnjih poslova PROTIVAVIONSKU ZAŠTITU (PAZ).</a:t>
            </a:r>
          </a:p>
          <a:p>
            <a:pPr eaLnBrk="1" hangingPunct="1">
              <a:lnSpc>
                <a:spcPct val="80000"/>
              </a:lnSpc>
              <a:buFont typeface="Wingdings" pitchFamily="2" charset="2"/>
              <a:buNone/>
              <a:defRPr/>
            </a:pPr>
            <a:r>
              <a:rPr lang="hr-HR" sz="2400" b="1">
                <a:latin typeface="Arial" charset="0"/>
              </a:rPr>
              <a:t>Kada se smirila politička i ekonomska kriza sa bivšim SSSR-om zbog Rezolucije Inform- biroa, FNRJ, a kasnije SFRJ slijedila je razvoj odbrane i Civilne zaštite SSSR-a do njegovog raspada 1989. i raspada SFRJ 1991./92.god.</a:t>
            </a:r>
            <a:r>
              <a:rPr lang="hr-HR" sz="2400">
                <a:latin typeface="Arial" charset="0"/>
              </a:rPr>
              <a:t>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ZIS:t-4/7</a:t>
            </a:r>
            <a:endParaRPr lang="en-US" sz="1400">
              <a:latin typeface="Arial" charset="0"/>
            </a:endParaRPr>
          </a:p>
        </p:txBody>
      </p:sp>
      <p:sp>
        <p:nvSpPr>
          <p:cNvPr id="490499" name="Rectangle 3"/>
          <p:cNvSpPr>
            <a:spLocks noGrp="1" noChangeArrowheads="1"/>
          </p:cNvSpPr>
          <p:nvPr>
            <p:ph type="body" idx="1"/>
          </p:nvPr>
        </p:nvSpPr>
        <p:spPr>
          <a:xfrm>
            <a:off x="179388" y="620713"/>
            <a:ext cx="8785225" cy="6237287"/>
          </a:xfrm>
        </p:spPr>
        <p:txBody>
          <a:bodyPr/>
          <a:lstStyle/>
          <a:p>
            <a:pPr algn="ctr" eaLnBrk="1" hangingPunct="1">
              <a:lnSpc>
                <a:spcPct val="90000"/>
              </a:lnSpc>
              <a:buFont typeface="Wingdings" pitchFamily="2" charset="2"/>
              <a:buNone/>
              <a:defRPr/>
            </a:pPr>
            <a:r>
              <a:rPr lang="hr-HR" b="1">
                <a:latin typeface="Arial" charset="0"/>
              </a:rPr>
              <a:t>2.5. S   A   D</a:t>
            </a:r>
          </a:p>
          <a:p>
            <a:pPr eaLnBrk="1" hangingPunct="1">
              <a:lnSpc>
                <a:spcPct val="90000"/>
              </a:lnSpc>
              <a:buFont typeface="Wingdings" pitchFamily="2" charset="2"/>
              <a:buNone/>
              <a:defRPr/>
            </a:pPr>
            <a:r>
              <a:rPr lang="hr-HR" b="1">
                <a:latin typeface="Arial" charset="0"/>
              </a:rPr>
              <a:t>             Zašto se kasnilo?</a:t>
            </a:r>
          </a:p>
          <a:p>
            <a:pPr eaLnBrk="1" hangingPunct="1">
              <a:lnSpc>
                <a:spcPct val="90000"/>
              </a:lnSpc>
              <a:buFont typeface="Wingdings" pitchFamily="2" charset="2"/>
              <a:buNone/>
              <a:defRPr/>
            </a:pPr>
            <a:r>
              <a:rPr lang="hr-HR" b="1">
                <a:latin typeface="Arial" charset="0"/>
              </a:rPr>
              <a:t>1. Nepoznata metoda „vlastite kože“ </a:t>
            </a:r>
          </a:p>
          <a:p>
            <a:pPr eaLnBrk="1" hangingPunct="1">
              <a:lnSpc>
                <a:spcPct val="90000"/>
              </a:lnSpc>
              <a:buFont typeface="Wingdings" pitchFamily="2" charset="2"/>
              <a:buNone/>
              <a:defRPr/>
            </a:pPr>
            <a:r>
              <a:rPr lang="hr-HR" b="1">
                <a:latin typeface="Arial" charset="0"/>
              </a:rPr>
              <a:t>2. Izvoz „prljavih tehnologija“,</a:t>
            </a:r>
          </a:p>
          <a:p>
            <a:pPr eaLnBrk="1" hangingPunct="1">
              <a:lnSpc>
                <a:spcPct val="90000"/>
              </a:lnSpc>
              <a:buFont typeface="Wingdings" pitchFamily="2" charset="2"/>
              <a:buNone/>
              <a:defRPr/>
            </a:pPr>
            <a:r>
              <a:rPr lang="hr-HR" b="1">
                <a:latin typeface="Arial" charset="0"/>
              </a:rPr>
              <a:t>3. Moćno konvencionalno oružje, prvi imalac i korisnik NUKLEARNOG</a:t>
            </a:r>
          </a:p>
          <a:p>
            <a:pPr eaLnBrk="1" hangingPunct="1">
              <a:lnSpc>
                <a:spcPct val="90000"/>
              </a:lnSpc>
              <a:buFont typeface="Wingdings" pitchFamily="2" charset="2"/>
              <a:buNone/>
              <a:defRPr/>
            </a:pPr>
            <a:r>
              <a:rPr lang="hr-HR" b="1">
                <a:latin typeface="Arial" charset="0"/>
              </a:rPr>
              <a:t>   ORUŽJA (faktor odvraćanja),</a:t>
            </a:r>
          </a:p>
          <a:p>
            <a:pPr eaLnBrk="1" hangingPunct="1">
              <a:lnSpc>
                <a:spcPct val="90000"/>
              </a:lnSpc>
              <a:buFont typeface="Wingdings" pitchFamily="2" charset="2"/>
              <a:buNone/>
              <a:defRPr/>
            </a:pPr>
            <a:r>
              <a:rPr lang="hr-HR" b="1">
                <a:latin typeface="Arial" charset="0"/>
              </a:rPr>
              <a:t>4. Vodeća vojna sila NATO,</a:t>
            </a:r>
          </a:p>
          <a:p>
            <a:pPr eaLnBrk="1" hangingPunct="1">
              <a:lnSpc>
                <a:spcPct val="90000"/>
              </a:lnSpc>
              <a:buFont typeface="Wingdings" pitchFamily="2" charset="2"/>
              <a:buNone/>
              <a:defRPr/>
            </a:pPr>
            <a:r>
              <a:rPr lang="hr-HR" b="1">
                <a:latin typeface="Arial" charset="0"/>
              </a:rPr>
              <a:t>5. Nestabilna federalna struktura CO.</a:t>
            </a:r>
          </a:p>
          <a:p>
            <a:pPr eaLnBrk="1" hangingPunct="1">
              <a:lnSpc>
                <a:spcPct val="90000"/>
              </a:lnSpc>
              <a:buFont typeface="Wingdings" pitchFamily="2" charset="2"/>
              <a:buNone/>
              <a:defRPr/>
            </a:pPr>
            <a:r>
              <a:rPr lang="hr-HR" b="1">
                <a:latin typeface="Arial" charset="0"/>
              </a:rPr>
              <a:t>PRVI ZAKON O CO DONESEN 1950.</a:t>
            </a:r>
          </a:p>
          <a:p>
            <a:pPr eaLnBrk="1" hangingPunct="1">
              <a:lnSpc>
                <a:spcPct val="90000"/>
              </a:lnSpc>
              <a:buFont typeface="Wingdings" pitchFamily="2" charset="2"/>
              <a:buNone/>
              <a:defRPr/>
            </a:pPr>
            <a:r>
              <a:rPr lang="hr-HR" b="1">
                <a:latin typeface="Arial" charset="0"/>
              </a:rPr>
              <a:t>Od 1970.g. naglašava se „dvojna upotreba CO“: u prirodnim nesrećama i u ratu.</a:t>
            </a:r>
            <a:r>
              <a:rPr lang="hr-HR">
                <a:latin typeface="Arial" charset="0"/>
              </a:rPr>
              <a:t>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ZIS:t-4/8</a:t>
            </a:r>
            <a:endParaRPr lang="en-US" sz="1400">
              <a:latin typeface="Arial" charset="0"/>
            </a:endParaRPr>
          </a:p>
        </p:txBody>
      </p:sp>
      <p:sp>
        <p:nvSpPr>
          <p:cNvPr id="491523" name="Rectangle 3"/>
          <p:cNvSpPr>
            <a:spLocks noGrp="1" noChangeArrowheads="1"/>
          </p:cNvSpPr>
          <p:nvPr>
            <p:ph type="body" idx="1"/>
          </p:nvPr>
        </p:nvSpPr>
        <p:spPr>
          <a:xfrm>
            <a:off x="179388" y="620713"/>
            <a:ext cx="8713787" cy="6237287"/>
          </a:xfrm>
        </p:spPr>
        <p:txBody>
          <a:bodyPr/>
          <a:lstStyle/>
          <a:p>
            <a:pPr algn="ctr" eaLnBrk="1" hangingPunct="1">
              <a:lnSpc>
                <a:spcPct val="80000"/>
              </a:lnSpc>
              <a:buFont typeface="Wingdings" pitchFamily="2" charset="2"/>
              <a:buNone/>
              <a:defRPr/>
            </a:pPr>
            <a:r>
              <a:rPr lang="hr-HR" sz="2400" b="1">
                <a:latin typeface="Arial" charset="0"/>
              </a:rPr>
              <a:t>2.6. REPUBLIKA HRVATSKA</a:t>
            </a:r>
          </a:p>
          <a:p>
            <a:pPr algn="ct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1800" b="1">
                <a:latin typeface="Arial" charset="0"/>
              </a:rPr>
              <a:t>Do 2005.g.CZ u sastavu MUP-a, a od 2006.g. DRŽAVNA UPRAVA ZA ZAŠTITU I SPAŠAVANJE RH</a:t>
            </a:r>
          </a:p>
          <a:p>
            <a:pPr eaLnBrk="1" hangingPunct="1">
              <a:lnSpc>
                <a:spcPct val="80000"/>
              </a:lnSpc>
              <a:buFont typeface="Wingdings" pitchFamily="2" charset="2"/>
              <a:buNone/>
              <a:defRPr/>
            </a:pPr>
            <a:r>
              <a:rPr lang="hr-HR" sz="1800" b="1">
                <a:latin typeface="Arial" charset="0"/>
              </a:rPr>
              <a:t>   -objedinjava sistem ZiS;</a:t>
            </a:r>
          </a:p>
          <a:p>
            <a:pPr eaLnBrk="1" hangingPunct="1">
              <a:lnSpc>
                <a:spcPct val="80000"/>
              </a:lnSpc>
              <a:buFont typeface="Wingdings" pitchFamily="2" charset="2"/>
              <a:buNone/>
              <a:defRPr/>
            </a:pPr>
            <a:r>
              <a:rPr lang="hr-HR" sz="1800" b="1">
                <a:latin typeface="Arial" charset="0"/>
              </a:rPr>
              <a:t>   -vrši jedinstvene pripreme, planiranje, postupanje, opremanje i osposobljavanje;</a:t>
            </a:r>
          </a:p>
          <a:p>
            <a:pPr eaLnBrk="1" hangingPunct="1">
              <a:lnSpc>
                <a:spcPct val="80000"/>
              </a:lnSpc>
              <a:buFont typeface="Wingdings" pitchFamily="2" charset="2"/>
              <a:buNone/>
              <a:defRPr/>
            </a:pPr>
            <a:r>
              <a:rPr lang="hr-HR" sz="1800" b="1">
                <a:latin typeface="Arial" charset="0"/>
              </a:rPr>
              <a:t>   -uspostavlja jasne ovlasti i nadležnosti;</a:t>
            </a:r>
          </a:p>
          <a:p>
            <a:pPr eaLnBrk="1" hangingPunct="1">
              <a:lnSpc>
                <a:spcPct val="80000"/>
              </a:lnSpc>
              <a:buFont typeface="Wingdings" pitchFamily="2" charset="2"/>
              <a:buNone/>
              <a:defRPr/>
            </a:pPr>
            <a:r>
              <a:rPr lang="hr-HR" sz="1800" b="1">
                <a:latin typeface="Arial" charset="0"/>
              </a:rPr>
              <a:t>   -vrši jedinstv. koordinac. djelovanje i upravljanje sistemom zaštite i spašavanja;</a:t>
            </a:r>
          </a:p>
          <a:p>
            <a:pPr eaLnBrk="1" hangingPunct="1">
              <a:lnSpc>
                <a:spcPct val="80000"/>
              </a:lnSpc>
              <a:buFont typeface="Wingdings" pitchFamily="2" charset="2"/>
              <a:buNone/>
              <a:defRPr/>
            </a:pPr>
            <a:r>
              <a:rPr lang="hr-HR" sz="1800" b="1">
                <a:latin typeface="Arial" charset="0"/>
              </a:rPr>
              <a:t>   -vrši učinkovitu i racion. upotrebu resursa;</a:t>
            </a:r>
          </a:p>
          <a:p>
            <a:pPr eaLnBrk="1" hangingPunct="1">
              <a:lnSpc>
                <a:spcPct val="80000"/>
              </a:lnSpc>
              <a:buFont typeface="Wingdings" pitchFamily="2" charset="2"/>
              <a:buNone/>
              <a:defRPr/>
            </a:pPr>
            <a:r>
              <a:rPr lang="hr-HR" sz="1800" b="1">
                <a:latin typeface="Arial" charset="0"/>
              </a:rPr>
              <a:t>   -skraćuje vrijeme reagiranja;</a:t>
            </a:r>
          </a:p>
          <a:p>
            <a:pPr eaLnBrk="1" hangingPunct="1">
              <a:lnSpc>
                <a:spcPct val="80000"/>
              </a:lnSpc>
              <a:buFont typeface="Wingdings" pitchFamily="2" charset="2"/>
              <a:buNone/>
              <a:defRPr/>
            </a:pPr>
            <a:r>
              <a:rPr lang="hr-HR" sz="1800" b="1">
                <a:latin typeface="Arial" charset="0"/>
              </a:rPr>
              <a:t>   -vrši efikasan nadzor spremnosti.</a:t>
            </a:r>
          </a:p>
          <a:p>
            <a:pPr eaLnBrk="1" hangingPunct="1">
              <a:lnSpc>
                <a:spcPct val="80000"/>
              </a:lnSpc>
              <a:buFont typeface="Wingdings" pitchFamily="2" charset="2"/>
              <a:buNone/>
              <a:defRPr/>
            </a:pPr>
            <a:r>
              <a:rPr lang="hr-HR" sz="1800" b="1">
                <a:latin typeface="Arial" charset="0"/>
              </a:rPr>
              <a:t>DUZS JE NADLEŽNA DA:</a:t>
            </a:r>
          </a:p>
          <a:p>
            <a:pPr eaLnBrk="1" hangingPunct="1">
              <a:lnSpc>
                <a:spcPct val="80000"/>
              </a:lnSpc>
              <a:buFont typeface="Wingdings" pitchFamily="2" charset="2"/>
              <a:buNone/>
              <a:defRPr/>
            </a:pPr>
            <a:r>
              <a:rPr lang="hr-HR" sz="1800" b="1">
                <a:latin typeface="Arial" charset="0"/>
              </a:rPr>
              <a:t>   -priprema, planira i rukovodi operativnim snagama;</a:t>
            </a:r>
          </a:p>
          <a:p>
            <a:pPr eaLnBrk="1" hangingPunct="1">
              <a:lnSpc>
                <a:spcPct val="80000"/>
              </a:lnSpc>
              <a:buFont typeface="Wingdings" pitchFamily="2" charset="2"/>
              <a:buNone/>
              <a:defRPr/>
            </a:pPr>
            <a:r>
              <a:rPr lang="hr-HR" sz="1800" b="1">
                <a:latin typeface="Arial" charset="0"/>
              </a:rPr>
              <a:t>   -koordinira djelovanje svih subjekata ZiS.</a:t>
            </a:r>
          </a:p>
          <a:p>
            <a:pPr eaLnBrk="1" hangingPunct="1">
              <a:lnSpc>
                <a:spcPct val="80000"/>
              </a:lnSpc>
              <a:buFont typeface="Wingdings" pitchFamily="2" charset="2"/>
              <a:buNone/>
              <a:defRPr/>
            </a:pPr>
            <a:r>
              <a:rPr lang="hr-HR" sz="1800" b="1">
                <a:latin typeface="Arial" charset="0"/>
              </a:rPr>
              <a:t>ORGANIZACIJSKA  STRUKTURA DUZS:</a:t>
            </a:r>
          </a:p>
          <a:p>
            <a:pPr eaLnBrk="1" hangingPunct="1">
              <a:lnSpc>
                <a:spcPct val="80000"/>
              </a:lnSpc>
              <a:buFont typeface="Wingdings" pitchFamily="2" charset="2"/>
              <a:buNone/>
              <a:defRPr/>
            </a:pPr>
            <a:r>
              <a:rPr lang="hr-HR" sz="1800" b="1">
                <a:latin typeface="Arial" charset="0"/>
              </a:rPr>
              <a:t>   -Služba za CZ,</a:t>
            </a:r>
          </a:p>
          <a:p>
            <a:pPr eaLnBrk="1" hangingPunct="1">
              <a:lnSpc>
                <a:spcPct val="80000"/>
              </a:lnSpc>
              <a:buFont typeface="Wingdings" pitchFamily="2" charset="2"/>
              <a:buNone/>
              <a:defRPr/>
            </a:pPr>
            <a:r>
              <a:rPr lang="hr-HR" sz="1800" b="1">
                <a:latin typeface="Arial" charset="0"/>
              </a:rPr>
              <a:t>   -Služba za sistem 112,</a:t>
            </a:r>
          </a:p>
          <a:p>
            <a:pPr eaLnBrk="1" hangingPunct="1">
              <a:lnSpc>
                <a:spcPct val="80000"/>
              </a:lnSpc>
              <a:buFont typeface="Wingdings" pitchFamily="2" charset="2"/>
              <a:buNone/>
              <a:defRPr/>
            </a:pPr>
            <a:r>
              <a:rPr lang="hr-HR" sz="1800" b="1">
                <a:latin typeface="Arial" charset="0"/>
              </a:rPr>
              <a:t>   -Učilište vatrogastva i ZiS,</a:t>
            </a:r>
          </a:p>
          <a:p>
            <a:pPr eaLnBrk="1" hangingPunct="1">
              <a:lnSpc>
                <a:spcPct val="80000"/>
              </a:lnSpc>
              <a:buFont typeface="Wingdings" pitchFamily="2" charset="2"/>
              <a:buNone/>
              <a:defRPr/>
            </a:pPr>
            <a:r>
              <a:rPr lang="hr-HR" sz="1800" b="1">
                <a:latin typeface="Arial" charset="0"/>
              </a:rPr>
              <a:t>   -Služba za vatrogastvo i</a:t>
            </a:r>
          </a:p>
          <a:p>
            <a:pPr eaLnBrk="1" hangingPunct="1">
              <a:lnSpc>
                <a:spcPct val="80000"/>
              </a:lnSpc>
              <a:buFont typeface="Wingdings" pitchFamily="2" charset="2"/>
              <a:buNone/>
              <a:defRPr/>
            </a:pPr>
            <a:r>
              <a:rPr lang="hr-HR" sz="1800" b="1">
                <a:latin typeface="Arial" charset="0"/>
              </a:rPr>
              <a:t>   -Služba zajedničkih poslova.</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ZIS:t-4/9</a:t>
            </a:r>
            <a:endParaRPr lang="en-US" sz="1400">
              <a:latin typeface="Arial" charset="0"/>
            </a:endParaRPr>
          </a:p>
        </p:txBody>
      </p:sp>
      <p:sp>
        <p:nvSpPr>
          <p:cNvPr id="492547" name="Rectangle 3"/>
          <p:cNvSpPr>
            <a:spLocks noGrp="1" noChangeArrowheads="1"/>
          </p:cNvSpPr>
          <p:nvPr>
            <p:ph type="body" idx="1"/>
          </p:nvPr>
        </p:nvSpPr>
        <p:spPr>
          <a:xfrm>
            <a:off x="179388" y="620713"/>
            <a:ext cx="8713787" cy="6237287"/>
          </a:xfrm>
        </p:spPr>
        <p:txBody>
          <a:bodyPr/>
          <a:lstStyle/>
          <a:p>
            <a:pPr marL="609600" indent="-609600" algn="ctr" eaLnBrk="1" hangingPunct="1">
              <a:lnSpc>
                <a:spcPct val="80000"/>
              </a:lnSpc>
              <a:buFont typeface="Wingdings" pitchFamily="2" charset="2"/>
              <a:buNone/>
              <a:defRPr/>
            </a:pPr>
            <a:r>
              <a:rPr lang="hr-HR" sz="2000" b="1">
                <a:latin typeface="Arial" charset="0"/>
              </a:rPr>
              <a:t>ZAJEDNIČKE AKTIVNOSTI CO U ANALIZIRANIM DRŽAVAMA</a:t>
            </a:r>
          </a:p>
          <a:p>
            <a:pPr marL="609600" indent="-609600" algn="ctr" eaLnBrk="1" hangingPunct="1">
              <a:lnSpc>
                <a:spcPct val="80000"/>
              </a:lnSpc>
              <a:buFont typeface="Wingdings" pitchFamily="2" charset="2"/>
              <a:buNone/>
              <a:defRPr/>
            </a:pPr>
            <a:endParaRPr lang="hr-HR" sz="2000" b="1">
              <a:latin typeface="Arial" charset="0"/>
            </a:endParaRPr>
          </a:p>
          <a:p>
            <a:pPr marL="609600" indent="-609600" eaLnBrk="1" hangingPunct="1">
              <a:lnSpc>
                <a:spcPct val="80000"/>
              </a:lnSpc>
              <a:buFont typeface="Wingdings" pitchFamily="2" charset="2"/>
              <a:buNone/>
              <a:defRPr/>
            </a:pPr>
            <a:r>
              <a:rPr lang="hr-HR" sz="1800" b="1">
                <a:latin typeface="Arial" charset="0"/>
              </a:rPr>
              <a:t> 1. Samozaštita, smaoodbrana, osobna i uzajamna zaštita;</a:t>
            </a:r>
          </a:p>
          <a:p>
            <a:pPr marL="609600" indent="-609600" eaLnBrk="1" hangingPunct="1">
              <a:lnSpc>
                <a:spcPct val="80000"/>
              </a:lnSpc>
              <a:buFont typeface="Wingdings" pitchFamily="2" charset="2"/>
              <a:buNone/>
              <a:defRPr/>
            </a:pPr>
            <a:r>
              <a:rPr lang="hr-HR" sz="1800" b="1">
                <a:latin typeface="Arial" charset="0"/>
              </a:rPr>
              <a:t> 2. Uzbunjivanje u slučaju opasnosti;</a:t>
            </a:r>
          </a:p>
          <a:p>
            <a:pPr marL="609600" indent="-609600" eaLnBrk="1" hangingPunct="1">
              <a:lnSpc>
                <a:spcPct val="80000"/>
              </a:lnSpc>
              <a:buFont typeface="Wingdings" pitchFamily="2" charset="2"/>
              <a:buNone/>
              <a:defRPr/>
            </a:pPr>
            <a:r>
              <a:rPr lang="hr-HR" sz="1800" b="1">
                <a:latin typeface="Arial" charset="0"/>
              </a:rPr>
              <a:t> 3. Zaštita od požara;</a:t>
            </a:r>
          </a:p>
          <a:p>
            <a:pPr marL="609600" indent="-609600" eaLnBrk="1" hangingPunct="1">
              <a:lnSpc>
                <a:spcPct val="80000"/>
              </a:lnSpc>
              <a:buFont typeface="Wingdings" pitchFamily="2" charset="2"/>
              <a:buNone/>
              <a:defRPr/>
            </a:pPr>
            <a:r>
              <a:rPr lang="hr-HR" sz="1800" b="1">
                <a:latin typeface="Arial" charset="0"/>
              </a:rPr>
              <a:t> 4. Spašavanje od različitih opasnosti;</a:t>
            </a:r>
          </a:p>
          <a:p>
            <a:pPr marL="609600" indent="-609600" eaLnBrk="1" hangingPunct="1">
              <a:lnSpc>
                <a:spcPct val="80000"/>
              </a:lnSpc>
              <a:buFont typeface="Wingdings" pitchFamily="2" charset="2"/>
              <a:buNone/>
              <a:defRPr/>
            </a:pPr>
            <a:r>
              <a:rPr lang="hr-HR" sz="1800" b="1">
                <a:latin typeface="Arial" charset="0"/>
              </a:rPr>
              <a:t> 5. Raščišćavanje ruševina;</a:t>
            </a:r>
          </a:p>
          <a:p>
            <a:pPr marL="609600" indent="-609600" eaLnBrk="1" hangingPunct="1">
              <a:lnSpc>
                <a:spcPct val="80000"/>
              </a:lnSpc>
              <a:buFont typeface="Wingdings" pitchFamily="2" charset="2"/>
              <a:buNone/>
              <a:defRPr/>
            </a:pPr>
            <a:r>
              <a:rPr lang="hr-HR" sz="1800" b="1">
                <a:latin typeface="Arial" charset="0"/>
              </a:rPr>
              <a:t> 6. Prva medicinska i sanitetska pomoć;</a:t>
            </a:r>
          </a:p>
          <a:p>
            <a:pPr marL="609600" indent="-609600" eaLnBrk="1" hangingPunct="1">
              <a:lnSpc>
                <a:spcPct val="80000"/>
              </a:lnSpc>
              <a:buFont typeface="Wingdings" pitchFamily="2" charset="2"/>
              <a:buNone/>
              <a:defRPr/>
            </a:pPr>
            <a:r>
              <a:rPr lang="hr-HR" sz="1800" b="1">
                <a:latin typeface="Arial" charset="0"/>
              </a:rPr>
              <a:t> 7. Zaštita od ABH ugrožavanja;</a:t>
            </a:r>
          </a:p>
          <a:p>
            <a:pPr marL="609600" indent="-609600" eaLnBrk="1" hangingPunct="1">
              <a:lnSpc>
                <a:spcPct val="80000"/>
              </a:lnSpc>
              <a:buFont typeface="Wingdings" pitchFamily="2" charset="2"/>
              <a:buNone/>
              <a:defRPr/>
            </a:pPr>
            <a:r>
              <a:rPr lang="hr-HR" sz="1800" b="1">
                <a:latin typeface="Arial" charset="0"/>
              </a:rPr>
              <a:t> 8. Zbrinjavanje nastradalih;</a:t>
            </a:r>
          </a:p>
          <a:p>
            <a:pPr marL="609600" indent="-609600" eaLnBrk="1" hangingPunct="1">
              <a:lnSpc>
                <a:spcPct val="80000"/>
              </a:lnSpc>
              <a:buFont typeface="Wingdings" pitchFamily="2" charset="2"/>
              <a:buNone/>
              <a:defRPr/>
            </a:pPr>
            <a:r>
              <a:rPr lang="hr-HR" sz="1800" b="1">
                <a:latin typeface="Arial" charset="0"/>
              </a:rPr>
              <a:t> 9. Zaštita stoke i drugih životinja;</a:t>
            </a:r>
          </a:p>
          <a:p>
            <a:pPr marL="609600" indent="-609600" eaLnBrk="1" hangingPunct="1">
              <a:lnSpc>
                <a:spcPct val="80000"/>
              </a:lnSpc>
              <a:buFont typeface="Wingdings" pitchFamily="2" charset="2"/>
              <a:buNone/>
              <a:defRPr/>
            </a:pPr>
            <a:r>
              <a:rPr lang="hr-HR" sz="1800" b="1">
                <a:latin typeface="Arial" charset="0"/>
              </a:rPr>
              <a:t>10.Zaštita prirode: flore i faune;</a:t>
            </a:r>
          </a:p>
          <a:p>
            <a:pPr marL="609600" indent="-609600" eaLnBrk="1" hangingPunct="1">
              <a:lnSpc>
                <a:spcPct val="80000"/>
              </a:lnSpc>
              <a:buFont typeface="Wingdings" pitchFamily="2" charset="2"/>
              <a:buNone/>
              <a:defRPr/>
            </a:pPr>
            <a:r>
              <a:rPr lang="hr-HR" sz="1800" b="1">
                <a:latin typeface="Arial" charset="0"/>
              </a:rPr>
              <a:t>11.Obavještavanje stanovništva o mogućim opasnostima</a:t>
            </a:r>
          </a:p>
          <a:p>
            <a:pPr marL="609600" indent="-609600" eaLnBrk="1" hangingPunct="1">
              <a:lnSpc>
                <a:spcPct val="80000"/>
              </a:lnSpc>
              <a:buFont typeface="Wingdings" pitchFamily="2" charset="2"/>
              <a:buNone/>
              <a:defRPr/>
            </a:pPr>
            <a:r>
              <a:rPr lang="hr-HR" sz="1800" b="1">
                <a:latin typeface="Arial" charset="0"/>
              </a:rPr>
              <a:t>12.Sklanjanje ljudi, životinja i vrijednosti;</a:t>
            </a:r>
          </a:p>
          <a:p>
            <a:pPr marL="609600" indent="-609600" eaLnBrk="1" hangingPunct="1">
              <a:lnSpc>
                <a:spcPct val="80000"/>
              </a:lnSpc>
              <a:buFont typeface="Wingdings" pitchFamily="2" charset="2"/>
              <a:buNone/>
              <a:defRPr/>
            </a:pPr>
            <a:r>
              <a:rPr lang="hr-HR" sz="1800" b="1">
                <a:latin typeface="Arial" charset="0"/>
              </a:rPr>
              <a:t>13.Zaštita zdravlja ljudi;</a:t>
            </a:r>
          </a:p>
          <a:p>
            <a:pPr marL="609600" indent="-609600" eaLnBrk="1" hangingPunct="1">
              <a:lnSpc>
                <a:spcPct val="80000"/>
              </a:lnSpc>
              <a:buFont typeface="Wingdings" pitchFamily="2" charset="2"/>
              <a:buNone/>
              <a:defRPr/>
            </a:pPr>
            <a:r>
              <a:rPr lang="hr-HR" sz="1800" b="1">
                <a:latin typeface="Arial" charset="0"/>
              </a:rPr>
              <a:t>14.Zaštita kulturnih dobara;</a:t>
            </a:r>
          </a:p>
          <a:p>
            <a:pPr marL="609600" indent="-609600" eaLnBrk="1" hangingPunct="1">
              <a:lnSpc>
                <a:spcPct val="80000"/>
              </a:lnSpc>
              <a:buFont typeface="Wingdings" pitchFamily="2" charset="2"/>
              <a:buNone/>
              <a:defRPr/>
            </a:pPr>
            <a:r>
              <a:rPr lang="hr-HR" sz="1800" b="1">
                <a:latin typeface="Arial" charset="0"/>
              </a:rPr>
              <a:t>15.Osiguranje snabdijevanja stanovništva i privrede;</a:t>
            </a:r>
          </a:p>
          <a:p>
            <a:pPr marL="609600" indent="-609600" eaLnBrk="1" hangingPunct="1">
              <a:lnSpc>
                <a:spcPct val="80000"/>
              </a:lnSpc>
              <a:buFont typeface="Wingdings" pitchFamily="2" charset="2"/>
              <a:buNone/>
              <a:defRPr/>
            </a:pPr>
            <a:r>
              <a:rPr lang="hr-HR" sz="1800" b="1">
                <a:latin typeface="Arial" charset="0"/>
              </a:rPr>
              <a:t>16.Osiguranje i čuvanje Ustavnog poretka i funkcioniranje legalne vlasti;</a:t>
            </a:r>
          </a:p>
          <a:p>
            <a:pPr marL="609600" indent="-609600" eaLnBrk="1" hangingPunct="1">
              <a:lnSpc>
                <a:spcPct val="80000"/>
              </a:lnSpc>
              <a:buFont typeface="Wingdings" pitchFamily="2" charset="2"/>
              <a:buNone/>
              <a:defRPr/>
            </a:pPr>
            <a:r>
              <a:rPr lang="hr-HR" sz="1800" b="1">
                <a:latin typeface="Arial" charset="0"/>
              </a:rPr>
              <a:t>17.Pomoć vojnim snagama;</a:t>
            </a:r>
          </a:p>
          <a:p>
            <a:pPr marL="609600" indent="-609600" eaLnBrk="1" hangingPunct="1">
              <a:lnSpc>
                <a:spcPct val="80000"/>
              </a:lnSpc>
              <a:buFont typeface="Wingdings" pitchFamily="2" charset="2"/>
              <a:buNone/>
              <a:defRPr/>
            </a:pPr>
            <a:r>
              <a:rPr lang="hr-HR" sz="1800" b="1">
                <a:latin typeface="Arial" charset="0"/>
              </a:rPr>
              <a:t>18.Funkcioniranje privrede u različitim uvjetima;</a:t>
            </a:r>
          </a:p>
          <a:p>
            <a:pPr marL="609600" indent="-609600" eaLnBrk="1" hangingPunct="1">
              <a:lnSpc>
                <a:spcPct val="80000"/>
              </a:lnSpc>
              <a:buFont typeface="Wingdings" pitchFamily="2" charset="2"/>
              <a:buNone/>
              <a:defRPr/>
            </a:pPr>
            <a:r>
              <a:rPr lang="hr-HR" sz="1800" b="1">
                <a:latin typeface="Arial" charset="0"/>
              </a:rPr>
              <a:t>19.Organiziranje evakuacije stanovništva i njihov smještaj na sigurnija mjesta.</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CD7E00B-D4FF-40DA-9E4E-04F24D3FDBDF}"/>
              </a:ext>
            </a:extLst>
          </p:cNvPr>
          <p:cNvSpPr>
            <a:spLocks noGrp="1"/>
          </p:cNvSpPr>
          <p:nvPr>
            <p:ph idx="1"/>
          </p:nvPr>
        </p:nvSpPr>
        <p:spPr>
          <a:xfrm>
            <a:off x="457200" y="332656"/>
            <a:ext cx="8229600" cy="5793507"/>
          </a:xfrm>
        </p:spPr>
        <p:txBody>
          <a:bodyPr/>
          <a:lstStyle/>
          <a:p>
            <a:pPr marL="609600" indent="-609600" algn="ctr" eaLnBrk="1" hangingPunct="1">
              <a:lnSpc>
                <a:spcPct val="90000"/>
              </a:lnSpc>
              <a:buNone/>
              <a:defRPr/>
            </a:pPr>
            <a:r>
              <a:rPr lang="hr-HR" b="1" dirty="0">
                <a:latin typeface="Arial" charset="0"/>
              </a:rPr>
              <a:t>P I T A N J A: </a:t>
            </a:r>
          </a:p>
          <a:p>
            <a:pPr marL="609600" indent="-609600" algn="ctr" eaLnBrk="1" hangingPunct="1">
              <a:lnSpc>
                <a:spcPct val="90000"/>
              </a:lnSpc>
              <a:buNone/>
              <a:defRPr/>
            </a:pPr>
            <a:endParaRPr lang="hr-HR" b="1" dirty="0">
              <a:latin typeface="Arial" charset="0"/>
            </a:endParaRPr>
          </a:p>
          <a:p>
            <a:pPr marL="609600" indent="-609600" eaLnBrk="1" hangingPunct="1">
              <a:lnSpc>
                <a:spcPct val="90000"/>
              </a:lnSpc>
              <a:buNone/>
              <a:defRPr/>
            </a:pPr>
            <a:r>
              <a:rPr lang="hr-HR" b="1" dirty="0">
                <a:latin typeface="Arial" charset="0"/>
              </a:rPr>
              <a:t>1. Šta je ICDO?</a:t>
            </a:r>
          </a:p>
          <a:p>
            <a:pPr marL="609600" indent="-609600" eaLnBrk="1" hangingPunct="1">
              <a:lnSpc>
                <a:spcPct val="90000"/>
              </a:lnSpc>
              <a:buNone/>
              <a:defRPr/>
            </a:pPr>
            <a:r>
              <a:rPr lang="hr-HR" b="1" dirty="0">
                <a:latin typeface="Arial" charset="0"/>
              </a:rPr>
              <a:t>2. Koji su uvjeti za prijem u ICDO?</a:t>
            </a:r>
          </a:p>
          <a:p>
            <a:pPr marL="609600" indent="-609600" eaLnBrk="1" hangingPunct="1">
              <a:lnSpc>
                <a:spcPct val="90000"/>
              </a:lnSpc>
              <a:buNone/>
              <a:defRPr/>
            </a:pPr>
            <a:r>
              <a:rPr lang="hr-HR" b="1" dirty="0">
                <a:latin typeface="Arial" charset="0"/>
              </a:rPr>
              <a:t>    a) domicilna legislativa,</a:t>
            </a:r>
          </a:p>
          <a:p>
            <a:pPr marL="609600" indent="-609600" eaLnBrk="1" hangingPunct="1">
              <a:lnSpc>
                <a:spcPct val="90000"/>
              </a:lnSpc>
              <a:buNone/>
              <a:defRPr/>
            </a:pPr>
            <a:r>
              <a:rPr lang="hr-HR" b="1" dirty="0">
                <a:latin typeface="Arial" charset="0"/>
              </a:rPr>
              <a:t>    b) prihvatanje akata MHP,</a:t>
            </a:r>
          </a:p>
          <a:p>
            <a:pPr marL="609600" indent="-609600" eaLnBrk="1" hangingPunct="1">
              <a:lnSpc>
                <a:spcPct val="90000"/>
              </a:lnSpc>
              <a:buNone/>
              <a:defRPr/>
            </a:pPr>
            <a:r>
              <a:rPr lang="hr-HR" b="1" dirty="0">
                <a:latin typeface="Arial" charset="0"/>
              </a:rPr>
              <a:t>    c) poštovanje akata MHP,</a:t>
            </a:r>
          </a:p>
          <a:p>
            <a:pPr marL="609600" indent="-609600" eaLnBrk="1" hangingPunct="1">
              <a:lnSpc>
                <a:spcPct val="90000"/>
              </a:lnSpc>
              <a:buNone/>
              <a:defRPr/>
            </a:pPr>
            <a:r>
              <a:rPr lang="hr-HR" b="1" dirty="0">
                <a:latin typeface="Arial" charset="0"/>
              </a:rPr>
              <a:t>    d) prihvatanje Ustava ICDO.</a:t>
            </a:r>
          </a:p>
          <a:p>
            <a:pPr marL="609600" indent="-609600" eaLnBrk="1" hangingPunct="1">
              <a:lnSpc>
                <a:spcPct val="90000"/>
              </a:lnSpc>
              <a:buNone/>
              <a:defRPr/>
            </a:pPr>
            <a:r>
              <a:rPr lang="hr-HR" b="1" dirty="0">
                <a:latin typeface="Arial" charset="0"/>
              </a:rPr>
              <a:t>3. Šta je Tuniška deklaracija i zašto je važna za CZ?</a:t>
            </a:r>
          </a:p>
          <a:p>
            <a:pPr marL="609600" indent="-609600" eaLnBrk="1" hangingPunct="1">
              <a:lnSpc>
                <a:spcPct val="90000"/>
              </a:lnSpc>
              <a:buNone/>
              <a:defRPr/>
            </a:pPr>
            <a:r>
              <a:rPr lang="hr-HR" b="1" dirty="0">
                <a:latin typeface="Arial" charset="0"/>
              </a:rPr>
              <a:t>4. Kada se obilježava Svjetski Dan CZ?</a:t>
            </a:r>
          </a:p>
          <a:p>
            <a:pPr marL="0" indent="0">
              <a:buNone/>
            </a:pPr>
            <a:endParaRPr lang="bs-Latn-BA" dirty="0"/>
          </a:p>
        </p:txBody>
      </p:sp>
    </p:spTree>
    <p:extLst>
      <p:ext uri="{BB962C8B-B14F-4D97-AF65-F5344CB8AC3E}">
        <p14:creationId xmlns:p14="http://schemas.microsoft.com/office/powerpoint/2010/main" val="33696660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438967A-BF47-4B46-99AE-87E74B8693B5}"/>
              </a:ext>
            </a:extLst>
          </p:cNvPr>
          <p:cNvSpPr>
            <a:spLocks noGrp="1"/>
          </p:cNvSpPr>
          <p:nvPr>
            <p:ph idx="1"/>
          </p:nvPr>
        </p:nvSpPr>
        <p:spPr>
          <a:xfrm>
            <a:off x="457200" y="332656"/>
            <a:ext cx="8229600" cy="5793507"/>
          </a:xfrm>
        </p:spPr>
        <p:txBody>
          <a:bodyPr/>
          <a:lstStyle/>
          <a:p>
            <a:pPr algn="ctr" eaLnBrk="1" hangingPunct="1">
              <a:buNone/>
              <a:defRPr/>
            </a:pPr>
            <a:r>
              <a:rPr lang="hr-HR" b="1" dirty="0">
                <a:latin typeface="Arial" charset="0"/>
              </a:rPr>
              <a:t>ŠTA JE ICDO?</a:t>
            </a:r>
          </a:p>
          <a:p>
            <a:pPr eaLnBrk="1" hangingPunct="1">
              <a:buNone/>
              <a:defRPr/>
            </a:pPr>
            <a:r>
              <a:rPr lang="hr-HR" b="1" dirty="0">
                <a:latin typeface="Arial" charset="0"/>
              </a:rPr>
              <a:t>   </a:t>
            </a:r>
          </a:p>
          <a:p>
            <a:pPr eaLnBrk="1" hangingPunct="1">
              <a:buNone/>
              <a:defRPr/>
            </a:pPr>
            <a:r>
              <a:rPr lang="hr-HR" b="1" dirty="0">
                <a:latin typeface="Arial" charset="0"/>
              </a:rPr>
              <a:t>   Međunarodna organizacija Civilne odbrane (ICDO).</a:t>
            </a:r>
          </a:p>
          <a:p>
            <a:pPr eaLnBrk="1" hangingPunct="1">
              <a:buNone/>
              <a:defRPr/>
            </a:pPr>
            <a:r>
              <a:rPr lang="hr-HR" b="1" dirty="0">
                <a:latin typeface="Arial" charset="0"/>
              </a:rPr>
              <a:t>   Međudržavni, vladin sektor, okuplja države koje su za oblast Civilne odbrane / zaštite donijele vlastitu legislativu, prihvatile međunarodna akta humanitarnog prava i poštuju ih, te prihvatile Ustav Međunarodne organizacije civilne odbrane (ICDO).</a:t>
            </a:r>
          </a:p>
          <a:p>
            <a:pPr marL="0" indent="0">
              <a:buNone/>
            </a:pPr>
            <a:endParaRPr lang="bs-Latn-BA" dirty="0"/>
          </a:p>
        </p:txBody>
      </p:sp>
    </p:spTree>
    <p:extLst>
      <p:ext uri="{BB962C8B-B14F-4D97-AF65-F5344CB8AC3E}">
        <p14:creationId xmlns:p14="http://schemas.microsoft.com/office/powerpoint/2010/main" val="23491626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90B2BE2-2F5F-4692-BFF1-0C4749121F43}"/>
              </a:ext>
            </a:extLst>
          </p:cNvPr>
          <p:cNvSpPr>
            <a:spLocks noGrp="1"/>
          </p:cNvSpPr>
          <p:nvPr>
            <p:ph idx="1"/>
          </p:nvPr>
        </p:nvSpPr>
        <p:spPr>
          <a:xfrm>
            <a:off x="457200" y="332656"/>
            <a:ext cx="8229600" cy="6264696"/>
          </a:xfrm>
        </p:spPr>
        <p:txBody>
          <a:bodyPr/>
          <a:lstStyle/>
          <a:p>
            <a:pPr lvl="0" algn="ctr" eaLnBrk="1" hangingPunct="1">
              <a:lnSpc>
                <a:spcPct val="90000"/>
              </a:lnSpc>
              <a:buClr>
                <a:srgbClr val="FFCC00"/>
              </a:buClr>
              <a:buNone/>
              <a:defRPr/>
            </a:pPr>
            <a:r>
              <a:rPr lang="hr-HR" sz="2400" b="1" dirty="0">
                <a:solidFill>
                  <a:srgbClr val="FFFFFF"/>
                </a:solidFill>
                <a:latin typeface="Arial" charset="0"/>
              </a:rPr>
              <a:t>BiH JE ČLANICA ICDO ZATO ŠTO JE:</a:t>
            </a:r>
          </a:p>
          <a:p>
            <a:pPr lvl="0" eaLnBrk="1" hangingPunct="1">
              <a:lnSpc>
                <a:spcPct val="90000"/>
              </a:lnSpc>
              <a:buClr>
                <a:srgbClr val="FFCC00"/>
              </a:buClr>
              <a:buNone/>
              <a:defRPr/>
            </a:pPr>
            <a:r>
              <a:rPr lang="hr-HR" sz="2400" b="1" dirty="0">
                <a:solidFill>
                  <a:srgbClr val="FFFFFF"/>
                </a:solidFill>
                <a:latin typeface="Arial" charset="0"/>
              </a:rPr>
              <a:t> </a:t>
            </a:r>
          </a:p>
          <a:p>
            <a:pPr lvl="0" eaLnBrk="1" hangingPunct="1">
              <a:lnSpc>
                <a:spcPct val="90000"/>
              </a:lnSpc>
              <a:buClr>
                <a:srgbClr val="FFCC00"/>
              </a:buClr>
              <a:buNone/>
              <a:defRPr/>
            </a:pPr>
            <a:r>
              <a:rPr lang="hr-HR" sz="2400" b="1" dirty="0">
                <a:solidFill>
                  <a:srgbClr val="FFFFFF"/>
                </a:solidFill>
                <a:latin typeface="Arial" charset="0"/>
              </a:rPr>
              <a:t>1. Donijela Uredbu sa zakonskom snagom o odbrani, Službeni list  RBiH, broj:4/92 od 20.05.1992. godine;</a:t>
            </a:r>
          </a:p>
          <a:p>
            <a:pPr lvl="0" eaLnBrk="1" hangingPunct="1">
              <a:lnSpc>
                <a:spcPct val="90000"/>
              </a:lnSpc>
              <a:buClr>
                <a:srgbClr val="FFCC00"/>
              </a:buClr>
              <a:buNone/>
              <a:defRPr/>
            </a:pPr>
            <a:r>
              <a:rPr lang="hr-HR" sz="2400" b="1" dirty="0">
                <a:solidFill>
                  <a:srgbClr val="FFFFFF"/>
                </a:solidFill>
                <a:latin typeface="Arial" charset="0"/>
              </a:rPr>
              <a:t>2. Predsjedništvo BiH donijelo Uredbu sa zakonskom snagom o ratifikaciji međunarodnih ugovora, konvencija i protokola, Sl.list RBiH, broj:16/92;</a:t>
            </a:r>
          </a:p>
          <a:p>
            <a:pPr lvl="0" eaLnBrk="1" hangingPunct="1">
              <a:lnSpc>
                <a:spcPct val="90000"/>
              </a:lnSpc>
              <a:buClr>
                <a:srgbClr val="FFCC00"/>
              </a:buClr>
              <a:buNone/>
              <a:defRPr/>
            </a:pPr>
            <a:r>
              <a:rPr lang="hr-HR" sz="2400" b="1" dirty="0">
                <a:solidFill>
                  <a:srgbClr val="FFFFFF"/>
                </a:solidFill>
                <a:latin typeface="Arial" charset="0"/>
              </a:rPr>
              <a:t>3. Do 30.08.1993.g. u BiH je prekršen Dopunski protokol o statusu pripadnika Civilne zaštite.</a:t>
            </a:r>
          </a:p>
          <a:p>
            <a:pPr lvl="0" eaLnBrk="1" hangingPunct="1">
              <a:lnSpc>
                <a:spcPct val="90000"/>
              </a:lnSpc>
              <a:buClr>
                <a:srgbClr val="FFCC00"/>
              </a:buClr>
              <a:buNone/>
              <a:defRPr/>
            </a:pPr>
            <a:r>
              <a:rPr lang="hr-HR" sz="2400" b="1" dirty="0">
                <a:solidFill>
                  <a:srgbClr val="FFFFFF"/>
                </a:solidFill>
                <a:latin typeface="Arial" charset="0"/>
              </a:rPr>
              <a:t>    Instrukcijom o međusobnim odnosima Vojne i Civilne odbrane, koju su donijeli Generalštab ARBiH i Ministarstvo odbrane BiH, izvršena je korekcija odnosa.</a:t>
            </a:r>
          </a:p>
          <a:p>
            <a:pPr lvl="0" eaLnBrk="1" hangingPunct="1">
              <a:lnSpc>
                <a:spcPct val="90000"/>
              </a:lnSpc>
              <a:buClr>
                <a:srgbClr val="FFCC00"/>
              </a:buClr>
              <a:buNone/>
              <a:defRPr/>
            </a:pPr>
            <a:r>
              <a:rPr lang="hr-HR" sz="2400" b="1" dirty="0">
                <a:solidFill>
                  <a:srgbClr val="FFFFFF"/>
                </a:solidFill>
                <a:latin typeface="Arial" charset="0"/>
              </a:rPr>
              <a:t>4. Vlada BiH, 29.03.1994.g. prihvatila je Ustav ICDO, pa je na Konferenc.ICDO u   Amanu 03.-05.04.1994.g. primljena za 43.  punopravnu članicu ove svjetske organizacije.</a:t>
            </a:r>
          </a:p>
          <a:p>
            <a:pPr marL="0" indent="0">
              <a:buNone/>
            </a:pPr>
            <a:endParaRPr lang="bs-Latn-BA" dirty="0"/>
          </a:p>
        </p:txBody>
      </p:sp>
    </p:spTree>
    <p:extLst>
      <p:ext uri="{BB962C8B-B14F-4D97-AF65-F5344CB8AC3E}">
        <p14:creationId xmlns:p14="http://schemas.microsoft.com/office/powerpoint/2010/main" val="29293434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E28C4E6-6696-4F23-9122-095EAAED053F}"/>
              </a:ext>
            </a:extLst>
          </p:cNvPr>
          <p:cNvSpPr>
            <a:spLocks noGrp="1"/>
          </p:cNvSpPr>
          <p:nvPr>
            <p:ph idx="1"/>
          </p:nvPr>
        </p:nvSpPr>
        <p:spPr>
          <a:xfrm>
            <a:off x="457200" y="260648"/>
            <a:ext cx="8229600" cy="6408712"/>
          </a:xfrm>
        </p:spPr>
        <p:txBody>
          <a:bodyPr/>
          <a:lstStyle/>
          <a:p>
            <a:pPr lvl="0" algn="ctr" eaLnBrk="1" hangingPunct="1">
              <a:lnSpc>
                <a:spcPct val="90000"/>
              </a:lnSpc>
              <a:buClr>
                <a:srgbClr val="FFCC00"/>
              </a:buClr>
              <a:buNone/>
              <a:defRPr/>
            </a:pPr>
            <a:r>
              <a:rPr lang="hr-HR" sz="2400" b="1" dirty="0">
                <a:solidFill>
                  <a:srgbClr val="FFFFFF"/>
                </a:solidFill>
                <a:latin typeface="Arial" charset="0"/>
              </a:rPr>
              <a:t>DOKUMENTA ICDO:</a:t>
            </a:r>
          </a:p>
          <a:p>
            <a:pPr lvl="0" eaLnBrk="1" hangingPunct="1">
              <a:lnSpc>
                <a:spcPct val="90000"/>
              </a:lnSpc>
              <a:buClr>
                <a:srgbClr val="FFCC00"/>
              </a:buClr>
              <a:buNone/>
              <a:defRPr/>
            </a:pPr>
            <a:endParaRPr lang="hr-HR" sz="2400" b="1" dirty="0">
              <a:solidFill>
                <a:srgbClr val="FFFFFF"/>
              </a:solidFill>
              <a:latin typeface="Arial" charset="0"/>
            </a:endParaRPr>
          </a:p>
          <a:p>
            <a:pPr lvl="0" eaLnBrk="1" hangingPunct="1">
              <a:lnSpc>
                <a:spcPct val="90000"/>
              </a:lnSpc>
              <a:buClr>
                <a:srgbClr val="FFCC00"/>
              </a:buClr>
              <a:buNone/>
              <a:defRPr/>
            </a:pPr>
            <a:r>
              <a:rPr lang="hr-HR" sz="2400" b="1" dirty="0">
                <a:solidFill>
                  <a:srgbClr val="FFFFFF"/>
                </a:solidFill>
                <a:latin typeface="Arial" charset="0"/>
              </a:rPr>
              <a:t>a) Tuniška deklaracija – dokument donesen na Konferencij ICDO u Tunisu od 14. - 18. septembra 1999. godine, pod nazivom „DOBROVOLJNA SLUŽBA UNUTAR CIVILNE ZAŠTITE – ČIN SOLIDARNOSTI I GRAĐANSTVA“.</a:t>
            </a:r>
          </a:p>
          <a:p>
            <a:pPr lvl="0" eaLnBrk="1" hangingPunct="1">
              <a:lnSpc>
                <a:spcPct val="90000"/>
              </a:lnSpc>
              <a:buClr>
                <a:srgbClr val="FFCC00"/>
              </a:buClr>
              <a:buNone/>
              <a:defRPr/>
            </a:pPr>
            <a:endParaRPr lang="hr-HR" sz="2400" b="1" dirty="0">
              <a:solidFill>
                <a:srgbClr val="FFFFFF"/>
              </a:solidFill>
              <a:latin typeface="Arial" charset="0"/>
            </a:endParaRPr>
          </a:p>
          <a:p>
            <a:pPr lvl="0" eaLnBrk="1" hangingPunct="1">
              <a:lnSpc>
                <a:spcPct val="90000"/>
              </a:lnSpc>
              <a:buClr>
                <a:srgbClr val="FFCC00"/>
              </a:buClr>
              <a:buNone/>
              <a:defRPr/>
            </a:pPr>
            <a:r>
              <a:rPr lang="hr-HR" sz="2400" b="1" dirty="0">
                <a:solidFill>
                  <a:srgbClr val="FFFFFF"/>
                </a:solidFill>
                <a:latin typeface="Arial" charset="0"/>
              </a:rPr>
              <a:t>       Učesnici Konferencije su podsjetili sve države da je:</a:t>
            </a:r>
          </a:p>
          <a:p>
            <a:pPr lvl="0" eaLnBrk="1" hangingPunct="1">
              <a:lnSpc>
                <a:spcPct val="90000"/>
              </a:lnSpc>
              <a:buClr>
                <a:srgbClr val="FFCC00"/>
              </a:buClr>
              <a:buNone/>
              <a:defRPr/>
            </a:pPr>
            <a:r>
              <a:rPr lang="hr-HR" sz="2400" b="1" dirty="0">
                <a:solidFill>
                  <a:srgbClr val="FFFFFF"/>
                </a:solidFill>
                <a:latin typeface="Arial" charset="0"/>
              </a:rPr>
              <a:t>- Civilna zaštita odgovornost svih nas;</a:t>
            </a:r>
          </a:p>
          <a:p>
            <a:pPr lvl="0" eaLnBrk="1" hangingPunct="1">
              <a:lnSpc>
                <a:spcPct val="90000"/>
              </a:lnSpc>
              <a:buClr>
                <a:srgbClr val="FFCC00"/>
              </a:buClr>
              <a:buNone/>
              <a:defRPr/>
            </a:pPr>
            <a:r>
              <a:rPr lang="hr-HR" sz="2400" b="1" dirty="0">
                <a:solidFill>
                  <a:srgbClr val="FFFFFF"/>
                </a:solidFill>
                <a:latin typeface="Arial" charset="0"/>
              </a:rPr>
              <a:t>- Da je potrebno razviti odgovarajuće politike i sisteme;</a:t>
            </a:r>
          </a:p>
          <a:p>
            <a:pPr lvl="0" eaLnBrk="1" hangingPunct="1">
              <a:lnSpc>
                <a:spcPct val="90000"/>
              </a:lnSpc>
              <a:buClr>
                <a:srgbClr val="FFCC00"/>
              </a:buClr>
              <a:buNone/>
              <a:defRPr/>
            </a:pPr>
            <a:r>
              <a:rPr lang="hr-HR" sz="2400" b="1" dirty="0">
                <a:solidFill>
                  <a:srgbClr val="FFFFFF"/>
                </a:solidFill>
                <a:latin typeface="Arial" charset="0"/>
              </a:rPr>
              <a:t>- Uočavanje nesreća i katastrofa je suštinska potreba unaprjeđenja sigurn. kulture na svjetskom nivou; </a:t>
            </a:r>
          </a:p>
          <a:p>
            <a:pPr lvl="0" eaLnBrk="1" hangingPunct="1">
              <a:lnSpc>
                <a:spcPct val="90000"/>
              </a:lnSpc>
              <a:buClr>
                <a:srgbClr val="FFCC00"/>
              </a:buClr>
              <a:buNone/>
              <a:defRPr/>
            </a:pPr>
            <a:r>
              <a:rPr lang="hr-HR" sz="2400" b="1" dirty="0">
                <a:solidFill>
                  <a:srgbClr val="FFFFFF"/>
                </a:solidFill>
                <a:latin typeface="Arial" charset="0"/>
              </a:rPr>
              <a:t>- Akcija vlade moguća  ako ima podršku stanovništva;</a:t>
            </a:r>
          </a:p>
          <a:p>
            <a:pPr lvl="0" eaLnBrk="1" hangingPunct="1">
              <a:lnSpc>
                <a:spcPct val="90000"/>
              </a:lnSpc>
              <a:buClr>
                <a:srgbClr val="FFCC00"/>
              </a:buClr>
              <a:buNone/>
              <a:defRPr/>
            </a:pPr>
            <a:r>
              <a:rPr lang="hr-HR" sz="2400" b="1" dirty="0">
                <a:solidFill>
                  <a:srgbClr val="FFFFFF"/>
                </a:solidFill>
                <a:latin typeface="Arial" charset="0"/>
              </a:rPr>
              <a:t>- Solidarnost i građanstvo-fundamentalne vrijednosti </a:t>
            </a:r>
          </a:p>
          <a:p>
            <a:pPr lvl="0" eaLnBrk="1" hangingPunct="1">
              <a:lnSpc>
                <a:spcPct val="90000"/>
              </a:lnSpc>
              <a:buClr>
                <a:srgbClr val="FFCC00"/>
              </a:buClr>
              <a:buNone/>
              <a:defRPr/>
            </a:pPr>
            <a:r>
              <a:rPr lang="hr-HR" sz="2400" b="1" dirty="0">
                <a:solidFill>
                  <a:srgbClr val="FFFFFF"/>
                </a:solidFill>
                <a:latin typeface="Arial" charset="0"/>
              </a:rPr>
              <a:t>    koje treba odraziti kroz dobrovoljnu službu.</a:t>
            </a:r>
            <a:r>
              <a:rPr lang="hr-HR" sz="2400" dirty="0">
                <a:solidFill>
                  <a:srgbClr val="FFFFFF"/>
                </a:solidFill>
                <a:latin typeface="Arial" charset="0"/>
              </a:rPr>
              <a:t> </a:t>
            </a:r>
          </a:p>
          <a:p>
            <a:pPr marL="0" indent="0">
              <a:buNone/>
            </a:pPr>
            <a:endParaRPr lang="bs-Latn-BA" dirty="0"/>
          </a:p>
        </p:txBody>
      </p:sp>
    </p:spTree>
    <p:extLst>
      <p:ext uri="{BB962C8B-B14F-4D97-AF65-F5344CB8AC3E}">
        <p14:creationId xmlns:p14="http://schemas.microsoft.com/office/powerpoint/2010/main" val="28841350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792C2FE-0011-42E3-BE3E-4ED556C23C59}"/>
              </a:ext>
            </a:extLst>
          </p:cNvPr>
          <p:cNvSpPr>
            <a:spLocks noGrp="1"/>
          </p:cNvSpPr>
          <p:nvPr>
            <p:ph idx="1"/>
          </p:nvPr>
        </p:nvSpPr>
        <p:spPr>
          <a:xfrm>
            <a:off x="457200" y="332656"/>
            <a:ext cx="8229600" cy="5793507"/>
          </a:xfrm>
        </p:spPr>
        <p:txBody>
          <a:bodyPr/>
          <a:lstStyle/>
          <a:p>
            <a:pPr lvl="0" algn="ctr" eaLnBrk="1" hangingPunct="1">
              <a:lnSpc>
                <a:spcPct val="80000"/>
              </a:lnSpc>
              <a:buClr>
                <a:srgbClr val="FFCC00"/>
              </a:buClr>
              <a:buNone/>
              <a:defRPr/>
            </a:pPr>
            <a:r>
              <a:rPr lang="hr-HR" sz="2000" b="1" dirty="0">
                <a:solidFill>
                  <a:srgbClr val="FFFFFF"/>
                </a:solidFill>
                <a:latin typeface="Arial" charset="0"/>
              </a:rPr>
              <a:t>SVJETSKI DAN CIVILNE ZAŠTITE- 1. mart</a:t>
            </a:r>
          </a:p>
          <a:p>
            <a:pPr lvl="0" eaLnBrk="1" hangingPunct="1">
              <a:lnSpc>
                <a:spcPct val="80000"/>
              </a:lnSpc>
              <a:buClr>
                <a:srgbClr val="FFCC00"/>
              </a:buClr>
              <a:buNone/>
              <a:defRPr/>
            </a:pPr>
            <a:endParaRPr lang="hr-HR" sz="2000" b="1" dirty="0">
              <a:solidFill>
                <a:srgbClr val="FFFFFF"/>
              </a:solidFill>
              <a:latin typeface="Arial" charset="0"/>
            </a:endParaRPr>
          </a:p>
          <a:p>
            <a:pPr lvl="0" eaLnBrk="1" hangingPunct="1">
              <a:lnSpc>
                <a:spcPct val="80000"/>
              </a:lnSpc>
              <a:buClr>
                <a:srgbClr val="FFCC00"/>
              </a:buClr>
              <a:buNone/>
              <a:defRPr/>
            </a:pPr>
            <a:r>
              <a:rPr lang="hr-HR" sz="2000" b="1" dirty="0">
                <a:solidFill>
                  <a:srgbClr val="FFFFFF"/>
                </a:solidFill>
                <a:latin typeface="Arial" charset="0"/>
              </a:rPr>
              <a:t>     Određen je Rezolucijom 9. Generalne skupštine ICDO u Ženevi.</a:t>
            </a:r>
          </a:p>
          <a:p>
            <a:pPr lvl="0" eaLnBrk="1" hangingPunct="1">
              <a:lnSpc>
                <a:spcPct val="80000"/>
              </a:lnSpc>
              <a:buClr>
                <a:srgbClr val="FFCC00"/>
              </a:buClr>
              <a:buNone/>
              <a:defRPr/>
            </a:pPr>
            <a:r>
              <a:rPr lang="hr-HR" sz="2000" b="1" dirty="0">
                <a:solidFill>
                  <a:srgbClr val="FFFFFF"/>
                </a:solidFill>
                <a:latin typeface="Arial" charset="0"/>
              </a:rPr>
              <a:t>     Toga dana 1972. godine, u Ženevi je formirana ICDO,kao svjetska međudržavna vladina organizacija.</a:t>
            </a:r>
          </a:p>
          <a:p>
            <a:pPr lvl="0" eaLnBrk="1" hangingPunct="1">
              <a:lnSpc>
                <a:spcPct val="80000"/>
              </a:lnSpc>
              <a:buClr>
                <a:srgbClr val="FFCC00"/>
              </a:buClr>
              <a:buNone/>
              <a:defRPr/>
            </a:pPr>
            <a:r>
              <a:rPr lang="hr-HR" sz="2000" b="1" dirty="0">
                <a:solidFill>
                  <a:srgbClr val="FFFFFF"/>
                </a:solidFill>
                <a:latin typeface="Arial" charset="0"/>
              </a:rPr>
              <a:t>     </a:t>
            </a:r>
          </a:p>
          <a:p>
            <a:pPr lvl="0" eaLnBrk="1" hangingPunct="1">
              <a:lnSpc>
                <a:spcPct val="80000"/>
              </a:lnSpc>
              <a:buClr>
                <a:srgbClr val="FFCC00"/>
              </a:buClr>
              <a:buNone/>
              <a:defRPr/>
            </a:pPr>
            <a:r>
              <a:rPr lang="hr-HR" sz="2000" b="1" dirty="0">
                <a:solidFill>
                  <a:srgbClr val="FFFFFF"/>
                </a:solidFill>
                <a:latin typeface="Arial" charset="0"/>
              </a:rPr>
              <a:t>     Utvrđivanjem ovoga datuma za svoj dan, ICDO želi da se probudi svijest o zadacima ove organizacije: zaštita imovine i okoline.</a:t>
            </a:r>
          </a:p>
          <a:p>
            <a:pPr lvl="0" eaLnBrk="1" hangingPunct="1">
              <a:lnSpc>
                <a:spcPct val="80000"/>
              </a:lnSpc>
              <a:buClr>
                <a:srgbClr val="FFCC00"/>
              </a:buClr>
              <a:buNone/>
              <a:defRPr/>
            </a:pPr>
            <a:r>
              <a:rPr lang="hr-HR" sz="2000" b="1" dirty="0">
                <a:solidFill>
                  <a:srgbClr val="FFFFFF"/>
                </a:solidFill>
                <a:latin typeface="Arial" charset="0"/>
              </a:rPr>
              <a:t>     </a:t>
            </a:r>
          </a:p>
          <a:p>
            <a:pPr lvl="0" eaLnBrk="1" hangingPunct="1">
              <a:lnSpc>
                <a:spcPct val="80000"/>
              </a:lnSpc>
              <a:buClr>
                <a:srgbClr val="FFCC00"/>
              </a:buClr>
              <a:buNone/>
              <a:defRPr/>
            </a:pPr>
            <a:r>
              <a:rPr lang="hr-HR" sz="2000" b="1" dirty="0">
                <a:solidFill>
                  <a:srgbClr val="FFFFFF"/>
                </a:solidFill>
                <a:latin typeface="Arial" charset="0"/>
              </a:rPr>
              <a:t>     ICDO je dala primjere događ. koje bi trebalo organizirati:</a:t>
            </a:r>
          </a:p>
          <a:p>
            <a:pPr lvl="0" eaLnBrk="1" hangingPunct="1">
              <a:lnSpc>
                <a:spcPct val="80000"/>
              </a:lnSpc>
              <a:buClr>
                <a:srgbClr val="FFCC00"/>
              </a:buClr>
              <a:buNone/>
              <a:defRPr/>
            </a:pPr>
            <a:endParaRPr lang="hr-HR" sz="2000" b="1" dirty="0">
              <a:solidFill>
                <a:srgbClr val="FFFFFF"/>
              </a:solidFill>
              <a:latin typeface="Arial" charset="0"/>
            </a:endParaRPr>
          </a:p>
          <a:p>
            <a:pPr lvl="0" eaLnBrk="1" hangingPunct="1">
              <a:lnSpc>
                <a:spcPct val="80000"/>
              </a:lnSpc>
              <a:buClr>
                <a:srgbClr val="FFCC00"/>
              </a:buClr>
              <a:buNone/>
              <a:defRPr/>
            </a:pPr>
            <a:r>
              <a:rPr lang="hr-HR" sz="2000" b="1" dirty="0">
                <a:solidFill>
                  <a:srgbClr val="FFFFFF"/>
                </a:solidFill>
                <a:latin typeface="Arial" charset="0"/>
              </a:rPr>
              <a:t>       - dati izjave za štampu i objaviti prigodne članke; </a:t>
            </a:r>
          </a:p>
          <a:p>
            <a:pPr lvl="0" eaLnBrk="1" hangingPunct="1">
              <a:lnSpc>
                <a:spcPct val="80000"/>
              </a:lnSpc>
              <a:buClr>
                <a:srgbClr val="FFCC00"/>
              </a:buClr>
              <a:buNone/>
              <a:defRPr/>
            </a:pPr>
            <a:r>
              <a:rPr lang="hr-HR" sz="2000" b="1" dirty="0">
                <a:solidFill>
                  <a:srgbClr val="FFFFFF"/>
                </a:solidFill>
                <a:latin typeface="Arial" charset="0"/>
              </a:rPr>
              <a:t>       - emitirati radio i TV poruke, govore državnih autoriteta  </a:t>
            </a:r>
          </a:p>
          <a:p>
            <a:pPr lvl="0" eaLnBrk="1" hangingPunct="1">
              <a:lnSpc>
                <a:spcPct val="80000"/>
              </a:lnSpc>
              <a:buClr>
                <a:srgbClr val="FFCC00"/>
              </a:buClr>
              <a:buNone/>
              <a:defRPr/>
            </a:pPr>
            <a:r>
              <a:rPr lang="hr-HR" sz="2000" b="1" dirty="0">
                <a:solidFill>
                  <a:srgbClr val="FFFFFF"/>
                </a:solidFill>
                <a:latin typeface="Arial" charset="0"/>
              </a:rPr>
              <a:t>         odgovornih za CZ;</a:t>
            </a:r>
          </a:p>
          <a:p>
            <a:pPr lvl="0" eaLnBrk="1" hangingPunct="1">
              <a:lnSpc>
                <a:spcPct val="80000"/>
              </a:lnSpc>
              <a:buClr>
                <a:srgbClr val="FFCC00"/>
              </a:buClr>
              <a:buNone/>
              <a:defRPr/>
            </a:pPr>
            <a:r>
              <a:rPr lang="hr-HR" sz="2000" b="1" dirty="0">
                <a:solidFill>
                  <a:srgbClr val="FFFFFF"/>
                </a:solidFill>
                <a:latin typeface="Arial" charset="0"/>
              </a:rPr>
              <a:t>       - održati simpozije,konferenc.i debate,</a:t>
            </a:r>
          </a:p>
          <a:p>
            <a:pPr lvl="0" eaLnBrk="1" hangingPunct="1">
              <a:lnSpc>
                <a:spcPct val="80000"/>
              </a:lnSpc>
              <a:buClr>
                <a:srgbClr val="FFCC00"/>
              </a:buClr>
              <a:buNone/>
              <a:defRPr/>
            </a:pPr>
            <a:r>
              <a:rPr lang="hr-HR" sz="2000" b="1" dirty="0">
                <a:solidFill>
                  <a:srgbClr val="FFFFFF"/>
                </a:solidFill>
                <a:latin typeface="Arial" charset="0"/>
              </a:rPr>
              <a:t>       - održati „Otvorene dane“ o strukturi,</a:t>
            </a:r>
          </a:p>
          <a:p>
            <a:pPr lvl="0" eaLnBrk="1" hangingPunct="1">
              <a:lnSpc>
                <a:spcPct val="80000"/>
              </a:lnSpc>
              <a:buClr>
                <a:srgbClr val="FFCC00"/>
              </a:buClr>
              <a:buNone/>
              <a:defRPr/>
            </a:pPr>
            <a:r>
              <a:rPr lang="hr-HR" sz="2000" b="1" dirty="0">
                <a:solidFill>
                  <a:srgbClr val="FFFFFF"/>
                </a:solidFill>
                <a:latin typeface="Arial" charset="0"/>
              </a:rPr>
              <a:t>       - projicirati filmove i izložbe, radi informiranja javnosti;</a:t>
            </a:r>
          </a:p>
          <a:p>
            <a:pPr lvl="0" eaLnBrk="1" hangingPunct="1">
              <a:lnSpc>
                <a:spcPct val="80000"/>
              </a:lnSpc>
              <a:buClr>
                <a:srgbClr val="FFCC00"/>
              </a:buClr>
              <a:buNone/>
              <a:defRPr/>
            </a:pPr>
            <a:r>
              <a:rPr lang="hr-HR" sz="2000" b="1" dirty="0">
                <a:solidFill>
                  <a:srgbClr val="FFFFFF"/>
                </a:solidFill>
                <a:latin typeface="Arial" charset="0"/>
              </a:rPr>
              <a:t>       - vršiti simulaciju katastrofa i izvoditi vježbe CZ.</a:t>
            </a:r>
          </a:p>
          <a:p>
            <a:pPr marL="0" indent="0">
              <a:buNone/>
            </a:pPr>
            <a:endParaRPr lang="bs-Latn-BA" dirty="0"/>
          </a:p>
        </p:txBody>
      </p:sp>
    </p:spTree>
    <p:extLst>
      <p:ext uri="{BB962C8B-B14F-4D97-AF65-F5344CB8AC3E}">
        <p14:creationId xmlns:p14="http://schemas.microsoft.com/office/powerpoint/2010/main" val="3893822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3" name="Rectangle 3"/>
          <p:cNvSpPr>
            <a:spLocks noGrp="1" noChangeArrowheads="1"/>
          </p:cNvSpPr>
          <p:nvPr>
            <p:ph type="body" idx="1"/>
          </p:nvPr>
        </p:nvSpPr>
        <p:spPr>
          <a:xfrm>
            <a:off x="457200" y="6237288"/>
            <a:ext cx="8229600" cy="620712"/>
          </a:xfrm>
        </p:spPr>
        <p:txBody>
          <a:bodyPr/>
          <a:lstStyle/>
          <a:p>
            <a:pPr algn="ctr" eaLnBrk="1" hangingPunct="1">
              <a:buFont typeface="Wingdings" pitchFamily="2" charset="2"/>
              <a:buNone/>
              <a:defRPr/>
            </a:pPr>
            <a:r>
              <a:rPr lang="pl-PL" b="1"/>
              <a:t>b) Područje Jugoistočne Europe</a:t>
            </a:r>
            <a:r>
              <a:rPr lang="en-US"/>
              <a:t> </a:t>
            </a:r>
          </a:p>
        </p:txBody>
      </p:sp>
      <p:sp>
        <p:nvSpPr>
          <p:cNvPr id="640004" name="Rectangle 4"/>
          <p:cNvSpPr>
            <a:spLocks noGrp="1" noRot="1" noChangeArrowheads="1"/>
          </p:cNvSpPr>
          <p:nvPr>
            <p:ph type="title"/>
          </p:nvPr>
        </p:nvSpPr>
        <p:spPr/>
        <p:txBody>
          <a:bodyPr/>
          <a:lstStyle/>
          <a:p>
            <a:pPr eaLnBrk="1" hangingPunct="1">
              <a:defRPr/>
            </a:pPr>
            <a:r>
              <a:rPr lang="hr-HR" sz="2000" dirty="0">
                <a:latin typeface="Arial" charset="0"/>
              </a:rPr>
              <a:t>Područje </a:t>
            </a:r>
            <a:r>
              <a:rPr lang="hr-HR" sz="2000">
                <a:latin typeface="Arial" charset="0"/>
              </a:rPr>
              <a:t>Jugoistočne Europe, u užem smislu, </a:t>
            </a:r>
            <a:r>
              <a:rPr lang="hr-HR" sz="2000" dirty="0">
                <a:latin typeface="Arial" charset="0"/>
              </a:rPr>
              <a:t>sačinjavaju: Hrvatska, Bosna i Hercegovina, Srbija, Crna Gora (2006. godine stekla nezavisnost), Makedonija, Albanija, Rumunija i Bugarska</a:t>
            </a:r>
            <a:endParaRPr lang="en-US" sz="2000" dirty="0">
              <a:latin typeface="Arial" charset="0"/>
            </a:endParaRPr>
          </a:p>
        </p:txBody>
      </p:sp>
      <p:pic>
        <p:nvPicPr>
          <p:cNvPr id="107522" name="Picture 2" descr="Slikovni rezultat za jugoisto&amp;ccaron;na europa"/>
          <p:cNvPicPr>
            <a:picLocks noChangeAspect="1" noChangeArrowheads="1"/>
          </p:cNvPicPr>
          <p:nvPr/>
        </p:nvPicPr>
        <p:blipFill>
          <a:blip r:embed="rId2" cstate="print"/>
          <a:srcRect/>
          <a:stretch>
            <a:fillRect/>
          </a:stretch>
        </p:blipFill>
        <p:spPr bwMode="auto">
          <a:xfrm>
            <a:off x="683568" y="1412776"/>
            <a:ext cx="7632848" cy="4752528"/>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ZIS:t-5/1</a:t>
            </a:r>
            <a:endParaRPr lang="en-US" sz="1400">
              <a:latin typeface="Arial" charset="0"/>
            </a:endParaRPr>
          </a:p>
        </p:txBody>
      </p:sp>
      <p:sp>
        <p:nvSpPr>
          <p:cNvPr id="494595" name="Rectangle 3"/>
          <p:cNvSpPr>
            <a:spLocks noGrp="1" noChangeArrowheads="1"/>
          </p:cNvSpPr>
          <p:nvPr>
            <p:ph type="body" idx="1"/>
          </p:nvPr>
        </p:nvSpPr>
        <p:spPr>
          <a:xfrm>
            <a:off x="457200" y="620713"/>
            <a:ext cx="8229600" cy="5505450"/>
          </a:xfrm>
        </p:spPr>
        <p:txBody>
          <a:bodyPr/>
          <a:lstStyle/>
          <a:p>
            <a:pPr algn="ctr" eaLnBrk="1" hangingPunct="1">
              <a:buFont typeface="Wingdings" pitchFamily="2" charset="2"/>
              <a:buNone/>
              <a:defRPr/>
            </a:pPr>
            <a:r>
              <a:rPr lang="hr-HR" b="1">
                <a:latin typeface="Arial" charset="0"/>
              </a:rPr>
              <a:t>P I T A N J A :</a:t>
            </a:r>
          </a:p>
          <a:p>
            <a:pPr eaLnBrk="1" hangingPunct="1">
              <a:buFont typeface="Wingdings" pitchFamily="2" charset="2"/>
              <a:buNone/>
              <a:defRPr/>
            </a:pPr>
            <a:endParaRPr lang="hr-HR" b="1">
              <a:latin typeface="Arial" charset="0"/>
            </a:endParaRPr>
          </a:p>
          <a:p>
            <a:pPr eaLnBrk="1" hangingPunct="1">
              <a:buFont typeface="Wingdings" pitchFamily="2" charset="2"/>
              <a:buNone/>
              <a:defRPr/>
            </a:pPr>
            <a:r>
              <a:rPr lang="hr-HR" b="1">
                <a:latin typeface="Arial" charset="0"/>
              </a:rPr>
              <a:t>1. Organizacija nacionalne sigurnosti BiH</a:t>
            </a:r>
          </a:p>
          <a:p>
            <a:pPr eaLnBrk="1" hangingPunct="1">
              <a:buFont typeface="Wingdings" pitchFamily="2" charset="2"/>
              <a:buNone/>
              <a:defRPr/>
            </a:pPr>
            <a:r>
              <a:rPr lang="hr-HR" b="1">
                <a:latin typeface="Arial" charset="0"/>
              </a:rPr>
              <a:t>   sa pozicijom Sistema ZiS (CO-CZ),</a:t>
            </a:r>
          </a:p>
          <a:p>
            <a:pPr eaLnBrk="1" hangingPunct="1">
              <a:buFont typeface="Wingdings" pitchFamily="2" charset="2"/>
              <a:buNone/>
              <a:defRPr/>
            </a:pPr>
            <a:endParaRPr lang="hr-HR" b="1">
              <a:latin typeface="Arial" charset="0"/>
            </a:endParaRPr>
          </a:p>
          <a:p>
            <a:pPr eaLnBrk="1" hangingPunct="1">
              <a:buFont typeface="Wingdings" pitchFamily="2" charset="2"/>
              <a:buNone/>
              <a:defRPr/>
            </a:pPr>
            <a:r>
              <a:rPr lang="hr-HR" b="1">
                <a:latin typeface="Arial" charset="0"/>
              </a:rPr>
              <a:t>2. Sistem ZiS u Bosni i Hercegovini.</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ZIS:t-5/2</a:t>
            </a:r>
            <a:endParaRPr lang="en-US" sz="1400">
              <a:latin typeface="Arial" charset="0"/>
            </a:endParaRPr>
          </a:p>
        </p:txBody>
      </p:sp>
      <p:sp>
        <p:nvSpPr>
          <p:cNvPr id="84996" name="Text Box 4"/>
          <p:cNvSpPr txBox="1">
            <a:spLocks noChangeArrowheads="1"/>
          </p:cNvSpPr>
          <p:nvPr/>
        </p:nvSpPr>
        <p:spPr bwMode="auto">
          <a:xfrm>
            <a:off x="684213" y="620713"/>
            <a:ext cx="7920037"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NACIONALNA SIGURNOST BOSNE I HERCEGOVINE</a:t>
            </a:r>
            <a:endParaRPr lang="en-US" sz="1800">
              <a:latin typeface="Arial Black" pitchFamily="34" charset="0"/>
            </a:endParaRPr>
          </a:p>
        </p:txBody>
      </p:sp>
      <p:sp>
        <p:nvSpPr>
          <p:cNvPr id="84997" name="Text Box 5"/>
          <p:cNvSpPr txBox="1">
            <a:spLocks noChangeArrowheads="1"/>
          </p:cNvSpPr>
          <p:nvPr/>
        </p:nvSpPr>
        <p:spPr bwMode="auto">
          <a:xfrm>
            <a:off x="212725" y="1412875"/>
            <a:ext cx="1949450" cy="954088"/>
          </a:xfrm>
          <a:prstGeom prst="rect">
            <a:avLst/>
          </a:prstGeom>
          <a:noFill/>
          <a:ln w="38100">
            <a:solidFill>
              <a:schemeClr val="tx1"/>
            </a:solidFill>
            <a:miter lim="800000"/>
            <a:headEnd/>
            <a:tailEnd/>
          </a:ln>
        </p:spPr>
        <p:txBody>
          <a:bodyPr>
            <a:spAutoFit/>
          </a:bodyPr>
          <a:lstStyle/>
          <a:p>
            <a:pPr algn="ctr"/>
            <a:r>
              <a:rPr lang="hr-HR" sz="1800" b="1">
                <a:latin typeface="Arial Black" pitchFamily="34" charset="0"/>
              </a:rPr>
              <a:t>SIGURNOSNA</a:t>
            </a:r>
          </a:p>
          <a:p>
            <a:pPr algn="ctr"/>
            <a:r>
              <a:rPr lang="hr-HR" sz="1800" b="1">
                <a:latin typeface="Arial Black" pitchFamily="34" charset="0"/>
              </a:rPr>
              <a:t>POLITIKA U </a:t>
            </a:r>
          </a:p>
          <a:p>
            <a:pPr algn="ctr"/>
            <a:r>
              <a:rPr lang="hr-HR" sz="1800" b="1">
                <a:latin typeface="Arial Black" pitchFamily="34" charset="0"/>
              </a:rPr>
              <a:t>OBLASTI</a:t>
            </a:r>
            <a:endParaRPr lang="en-US" sz="1800" b="1">
              <a:latin typeface="Arial Black" pitchFamily="34" charset="0"/>
            </a:endParaRPr>
          </a:p>
        </p:txBody>
      </p:sp>
      <p:sp>
        <p:nvSpPr>
          <p:cNvPr id="84998" name="Text Box 6"/>
          <p:cNvSpPr txBox="1">
            <a:spLocks noChangeArrowheads="1"/>
          </p:cNvSpPr>
          <p:nvPr/>
        </p:nvSpPr>
        <p:spPr bwMode="auto">
          <a:xfrm>
            <a:off x="2339975" y="1412875"/>
            <a:ext cx="3311525" cy="679450"/>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SIGURNOSNA </a:t>
            </a:r>
          </a:p>
          <a:p>
            <a:pPr algn="ctr"/>
            <a:r>
              <a:rPr lang="hr-HR" sz="1800">
                <a:latin typeface="Arial Black" pitchFamily="34" charset="0"/>
              </a:rPr>
              <a:t>STRUKTURA</a:t>
            </a:r>
            <a:endParaRPr lang="en-US" sz="1800">
              <a:latin typeface="Arial Black" pitchFamily="34" charset="0"/>
            </a:endParaRPr>
          </a:p>
        </p:txBody>
      </p:sp>
      <p:sp>
        <p:nvSpPr>
          <p:cNvPr id="84999" name="Text Box 7"/>
          <p:cNvSpPr txBox="1">
            <a:spLocks noChangeArrowheads="1"/>
          </p:cNvSpPr>
          <p:nvPr/>
        </p:nvSpPr>
        <p:spPr bwMode="auto">
          <a:xfrm>
            <a:off x="5795963" y="1439863"/>
            <a:ext cx="3152775" cy="954087"/>
          </a:xfrm>
          <a:prstGeom prst="rect">
            <a:avLst/>
          </a:prstGeom>
          <a:noFill/>
          <a:ln w="38100">
            <a:solidFill>
              <a:schemeClr val="tx1"/>
            </a:solidFill>
            <a:miter lim="800000"/>
            <a:headEnd/>
            <a:tailEnd/>
          </a:ln>
        </p:spPr>
        <p:txBody>
          <a:bodyPr>
            <a:spAutoFit/>
          </a:bodyPr>
          <a:lstStyle/>
          <a:p>
            <a:pPr algn="ctr"/>
            <a:r>
              <a:rPr lang="hr-HR" sz="1800" dirty="0">
                <a:latin typeface="Arial Black" pitchFamily="34" charset="0"/>
              </a:rPr>
              <a:t>SIGURNOSNO</a:t>
            </a:r>
          </a:p>
          <a:p>
            <a:pPr algn="ctr"/>
            <a:r>
              <a:rPr lang="hr-HR" sz="1800" dirty="0">
                <a:latin typeface="Arial Black" pitchFamily="34" charset="0"/>
              </a:rPr>
              <a:t>SAMOORGANIZIRANJE</a:t>
            </a:r>
          </a:p>
          <a:p>
            <a:pPr algn="ctr"/>
            <a:r>
              <a:rPr lang="hr-HR" sz="1800" dirty="0">
                <a:latin typeface="Arial Black" pitchFamily="34" charset="0"/>
              </a:rPr>
              <a:t>GRAĐANA</a:t>
            </a:r>
            <a:endParaRPr lang="en-US" sz="1800" dirty="0">
              <a:latin typeface="Arial Black" pitchFamily="34" charset="0"/>
            </a:endParaRPr>
          </a:p>
        </p:txBody>
      </p:sp>
      <p:sp>
        <p:nvSpPr>
          <p:cNvPr id="85000" name="Text Box 8"/>
          <p:cNvSpPr txBox="1">
            <a:spLocks noChangeArrowheads="1"/>
          </p:cNvSpPr>
          <p:nvPr/>
        </p:nvSpPr>
        <p:spPr bwMode="auto">
          <a:xfrm>
            <a:off x="158750" y="2536825"/>
            <a:ext cx="1978025" cy="2301875"/>
          </a:xfrm>
          <a:prstGeom prst="rect">
            <a:avLst/>
          </a:prstGeom>
          <a:noFill/>
          <a:ln w="9525">
            <a:solidFill>
              <a:schemeClr val="tx1"/>
            </a:solidFill>
            <a:miter lim="800000"/>
            <a:headEnd/>
            <a:tailEnd/>
          </a:ln>
        </p:spPr>
        <p:txBody>
          <a:bodyPr wrap="none">
            <a:spAutoFit/>
          </a:bodyPr>
          <a:lstStyle/>
          <a:p>
            <a:pPr algn="l"/>
            <a:r>
              <a:rPr lang="hr-HR" sz="1600" b="1">
                <a:latin typeface="Arial" charset="0"/>
              </a:rPr>
              <a:t>-Vanjskih poslova,</a:t>
            </a:r>
          </a:p>
          <a:p>
            <a:pPr algn="l"/>
            <a:r>
              <a:rPr lang="hr-HR" sz="1600" b="1">
                <a:latin typeface="Arial" charset="0"/>
              </a:rPr>
              <a:t>-Odbrane,</a:t>
            </a:r>
          </a:p>
          <a:p>
            <a:pPr algn="l"/>
            <a:r>
              <a:rPr lang="hr-HR" sz="1600" b="1">
                <a:latin typeface="Arial" charset="0"/>
              </a:rPr>
              <a:t>-Obrazovanja,</a:t>
            </a:r>
          </a:p>
          <a:p>
            <a:pPr algn="l"/>
            <a:r>
              <a:rPr lang="hr-HR" sz="1600" b="1">
                <a:latin typeface="Arial" charset="0"/>
              </a:rPr>
              <a:t>-Nauke,</a:t>
            </a:r>
          </a:p>
          <a:p>
            <a:pPr algn="l"/>
            <a:r>
              <a:rPr lang="hr-HR" sz="1600" b="1">
                <a:latin typeface="Arial" charset="0"/>
              </a:rPr>
              <a:t>-Kulture,</a:t>
            </a:r>
          </a:p>
          <a:p>
            <a:pPr algn="l"/>
            <a:r>
              <a:rPr lang="hr-HR" sz="1600" b="1">
                <a:latin typeface="Arial" charset="0"/>
              </a:rPr>
              <a:t>-Pravosuđa,</a:t>
            </a:r>
          </a:p>
          <a:p>
            <a:pPr algn="l"/>
            <a:r>
              <a:rPr lang="hr-HR" sz="1600" b="1">
                <a:latin typeface="Arial" charset="0"/>
              </a:rPr>
              <a:t>-Zdravstva,</a:t>
            </a:r>
          </a:p>
          <a:p>
            <a:pPr algn="l"/>
            <a:r>
              <a:rPr lang="hr-HR" sz="1600" b="1">
                <a:latin typeface="Arial" charset="0"/>
              </a:rPr>
              <a:t>-Socijalne zaštite,</a:t>
            </a:r>
          </a:p>
          <a:p>
            <a:pPr algn="l"/>
            <a:r>
              <a:rPr lang="hr-HR" sz="1600" b="1">
                <a:latin typeface="Arial" charset="0"/>
              </a:rPr>
              <a:t>-Ekologije.</a:t>
            </a:r>
            <a:endParaRPr lang="en-US" sz="1600" b="1">
              <a:latin typeface="Arial" charset="0"/>
            </a:endParaRPr>
          </a:p>
        </p:txBody>
      </p:sp>
      <p:sp>
        <p:nvSpPr>
          <p:cNvPr id="85001" name="Text Box 9"/>
          <p:cNvSpPr txBox="1">
            <a:spLocks noChangeArrowheads="1"/>
          </p:cNvSpPr>
          <p:nvPr/>
        </p:nvSpPr>
        <p:spPr bwMode="auto">
          <a:xfrm>
            <a:off x="6372200" y="2636838"/>
            <a:ext cx="2520974" cy="3785652"/>
          </a:xfrm>
          <a:prstGeom prst="rect">
            <a:avLst/>
          </a:prstGeom>
          <a:noFill/>
          <a:ln w="9525">
            <a:solidFill>
              <a:schemeClr val="tx1"/>
            </a:solidFill>
            <a:miter lim="800000"/>
            <a:headEnd/>
            <a:tailEnd/>
          </a:ln>
        </p:spPr>
        <p:txBody>
          <a:bodyPr wrap="square">
            <a:spAutoFit/>
          </a:bodyPr>
          <a:lstStyle/>
          <a:p>
            <a:pPr algn="l"/>
            <a:r>
              <a:rPr lang="hr-HR" sz="1500" b="1" dirty="0">
                <a:latin typeface="Arial" charset="0"/>
              </a:rPr>
              <a:t>-Društvo za ugrožene       </a:t>
            </a:r>
          </a:p>
          <a:p>
            <a:pPr algn="l"/>
            <a:r>
              <a:rPr lang="hr-HR" sz="1500" b="1" dirty="0">
                <a:latin typeface="Arial" charset="0"/>
              </a:rPr>
              <a:t>narode,</a:t>
            </a:r>
          </a:p>
          <a:p>
            <a:pPr algn="l"/>
            <a:r>
              <a:rPr lang="hr-HR" sz="1500" b="1" dirty="0">
                <a:latin typeface="Arial" charset="0"/>
              </a:rPr>
              <a:t>-Helsinški komitet za</a:t>
            </a:r>
          </a:p>
          <a:p>
            <a:pPr algn="l"/>
            <a:r>
              <a:rPr lang="hr-HR" sz="1500" b="1" dirty="0">
                <a:latin typeface="Arial" charset="0"/>
              </a:rPr>
              <a:t>ljudska prava,</a:t>
            </a:r>
          </a:p>
          <a:p>
            <a:pPr algn="l"/>
            <a:r>
              <a:rPr lang="hr-HR" sz="1500" b="1" dirty="0">
                <a:latin typeface="Arial" charset="0"/>
              </a:rPr>
              <a:t>-Transparency International,</a:t>
            </a:r>
          </a:p>
          <a:p>
            <a:pPr algn="l"/>
            <a:r>
              <a:rPr lang="hr-HR" sz="1500" b="1" dirty="0">
                <a:latin typeface="Arial" charset="0"/>
              </a:rPr>
              <a:t>-Krug intelektualaca 99,</a:t>
            </a:r>
          </a:p>
          <a:p>
            <a:pPr algn="l"/>
            <a:r>
              <a:rPr lang="hr-HR" sz="1500" b="1" dirty="0">
                <a:latin typeface="Arial" charset="0"/>
              </a:rPr>
              <a:t>-Vijeće kongresa </a:t>
            </a:r>
          </a:p>
          <a:p>
            <a:pPr algn="l"/>
            <a:r>
              <a:rPr lang="hr-HR" sz="1500" b="1" dirty="0">
                <a:latin typeface="Arial" charset="0"/>
              </a:rPr>
              <a:t>Bošnjačkih intelektualaca,</a:t>
            </a:r>
          </a:p>
          <a:p>
            <a:pPr algn="l"/>
            <a:r>
              <a:rPr lang="hr-HR" sz="1500" b="1" dirty="0">
                <a:latin typeface="Arial" charset="0"/>
              </a:rPr>
              <a:t>-Srpsko građansko vijeće,</a:t>
            </a:r>
          </a:p>
          <a:p>
            <a:pPr algn="l"/>
            <a:r>
              <a:rPr lang="hr-HR" sz="1500" b="1" dirty="0">
                <a:latin typeface="Arial" charset="0"/>
              </a:rPr>
              <a:t>-Hrvatsko nacionalno vijeće,</a:t>
            </a:r>
          </a:p>
          <a:p>
            <a:pPr algn="l"/>
            <a:r>
              <a:rPr lang="hr-HR" sz="1500" b="1" dirty="0">
                <a:latin typeface="Arial" charset="0"/>
              </a:rPr>
              <a:t>-Internacionalna liga humanista.</a:t>
            </a:r>
            <a:endParaRPr lang="en-US" sz="1500" b="1" dirty="0">
              <a:latin typeface="Arial" charset="0"/>
            </a:endParaRPr>
          </a:p>
        </p:txBody>
      </p:sp>
      <p:sp>
        <p:nvSpPr>
          <p:cNvPr id="85002" name="Text Box 10"/>
          <p:cNvSpPr txBox="1">
            <a:spLocks noChangeArrowheads="1"/>
          </p:cNvSpPr>
          <p:nvPr/>
        </p:nvSpPr>
        <p:spPr bwMode="auto">
          <a:xfrm>
            <a:off x="2195513" y="2463800"/>
            <a:ext cx="1655762" cy="854075"/>
          </a:xfrm>
          <a:prstGeom prst="rect">
            <a:avLst/>
          </a:prstGeom>
          <a:noFill/>
          <a:ln w="28575">
            <a:solidFill>
              <a:schemeClr val="tx1"/>
            </a:solidFill>
            <a:miter lim="800000"/>
            <a:headEnd/>
            <a:tailEnd/>
          </a:ln>
        </p:spPr>
        <p:txBody>
          <a:bodyPr>
            <a:spAutoFit/>
          </a:bodyPr>
          <a:lstStyle/>
          <a:p>
            <a:pPr algn="ctr"/>
            <a:r>
              <a:rPr lang="hr-HR" sz="1600" b="1">
                <a:latin typeface="Arial" charset="0"/>
              </a:rPr>
              <a:t>Vanjska</a:t>
            </a:r>
          </a:p>
          <a:p>
            <a:pPr algn="ctr"/>
            <a:r>
              <a:rPr lang="hr-HR" sz="1600" b="1">
                <a:latin typeface="Arial" charset="0"/>
              </a:rPr>
              <a:t>(Odbrambena)</a:t>
            </a:r>
          </a:p>
          <a:p>
            <a:pPr algn="ctr"/>
            <a:r>
              <a:rPr lang="hr-HR" sz="1600" b="1">
                <a:latin typeface="Arial" charset="0"/>
              </a:rPr>
              <a:t>sigurnost</a:t>
            </a:r>
            <a:endParaRPr lang="en-US" sz="1600" b="1">
              <a:latin typeface="Arial" charset="0"/>
            </a:endParaRPr>
          </a:p>
        </p:txBody>
      </p:sp>
      <p:sp>
        <p:nvSpPr>
          <p:cNvPr id="85003" name="Text Box 11"/>
          <p:cNvSpPr txBox="1">
            <a:spLocks noChangeArrowheads="1"/>
          </p:cNvSpPr>
          <p:nvPr/>
        </p:nvSpPr>
        <p:spPr bwMode="auto">
          <a:xfrm>
            <a:off x="4140200" y="2463801"/>
            <a:ext cx="1584325" cy="584775"/>
          </a:xfrm>
          <a:prstGeom prst="rect">
            <a:avLst/>
          </a:prstGeom>
          <a:noFill/>
          <a:ln w="28575">
            <a:solidFill>
              <a:schemeClr val="tx1"/>
            </a:solidFill>
            <a:miter lim="800000"/>
            <a:headEnd/>
            <a:tailEnd/>
          </a:ln>
        </p:spPr>
        <p:txBody>
          <a:bodyPr wrap="square">
            <a:spAutoFit/>
          </a:bodyPr>
          <a:lstStyle/>
          <a:p>
            <a:pPr algn="ctr"/>
            <a:r>
              <a:rPr lang="hr-HR" sz="1600" b="1" dirty="0">
                <a:latin typeface="Arial" charset="0"/>
              </a:rPr>
              <a:t>Unutarnja</a:t>
            </a:r>
          </a:p>
          <a:p>
            <a:pPr algn="ctr"/>
            <a:r>
              <a:rPr lang="hr-HR" sz="1600" b="1" dirty="0">
                <a:latin typeface="Arial" charset="0"/>
              </a:rPr>
              <a:t>Sigurnost</a:t>
            </a:r>
          </a:p>
        </p:txBody>
      </p:sp>
      <p:sp>
        <p:nvSpPr>
          <p:cNvPr id="85004" name="Line 12"/>
          <p:cNvSpPr>
            <a:spLocks noChangeShapeType="1"/>
          </p:cNvSpPr>
          <p:nvPr/>
        </p:nvSpPr>
        <p:spPr bwMode="auto">
          <a:xfrm>
            <a:off x="1187450" y="1196975"/>
            <a:ext cx="6121400" cy="0"/>
          </a:xfrm>
          <a:prstGeom prst="line">
            <a:avLst/>
          </a:prstGeom>
          <a:noFill/>
          <a:ln w="38100">
            <a:solidFill>
              <a:schemeClr val="tx1"/>
            </a:solidFill>
            <a:round/>
            <a:headEnd/>
            <a:tailEnd/>
          </a:ln>
        </p:spPr>
        <p:txBody>
          <a:bodyPr/>
          <a:lstStyle/>
          <a:p>
            <a:endParaRPr lang="en-US"/>
          </a:p>
        </p:txBody>
      </p:sp>
      <p:sp>
        <p:nvSpPr>
          <p:cNvPr id="85005" name="Line 13"/>
          <p:cNvSpPr>
            <a:spLocks noChangeShapeType="1"/>
          </p:cNvSpPr>
          <p:nvPr/>
        </p:nvSpPr>
        <p:spPr bwMode="auto">
          <a:xfrm>
            <a:off x="3995738" y="1052513"/>
            <a:ext cx="0" cy="360362"/>
          </a:xfrm>
          <a:prstGeom prst="line">
            <a:avLst/>
          </a:prstGeom>
          <a:noFill/>
          <a:ln w="38100">
            <a:solidFill>
              <a:schemeClr val="tx1"/>
            </a:solidFill>
            <a:round/>
            <a:headEnd/>
            <a:tailEnd/>
          </a:ln>
        </p:spPr>
        <p:txBody>
          <a:bodyPr/>
          <a:lstStyle/>
          <a:p>
            <a:endParaRPr lang="en-US"/>
          </a:p>
        </p:txBody>
      </p:sp>
      <p:sp>
        <p:nvSpPr>
          <p:cNvPr id="85006" name="Line 14"/>
          <p:cNvSpPr>
            <a:spLocks noChangeShapeType="1"/>
          </p:cNvSpPr>
          <p:nvPr/>
        </p:nvSpPr>
        <p:spPr bwMode="auto">
          <a:xfrm>
            <a:off x="1187450" y="1196975"/>
            <a:ext cx="0" cy="215900"/>
          </a:xfrm>
          <a:prstGeom prst="line">
            <a:avLst/>
          </a:prstGeom>
          <a:noFill/>
          <a:ln w="38100">
            <a:solidFill>
              <a:schemeClr val="tx1"/>
            </a:solidFill>
            <a:round/>
            <a:headEnd/>
            <a:tailEnd/>
          </a:ln>
        </p:spPr>
        <p:txBody>
          <a:bodyPr/>
          <a:lstStyle/>
          <a:p>
            <a:endParaRPr lang="en-US"/>
          </a:p>
        </p:txBody>
      </p:sp>
      <p:sp>
        <p:nvSpPr>
          <p:cNvPr id="85007" name="Line 15"/>
          <p:cNvSpPr>
            <a:spLocks noChangeShapeType="1"/>
          </p:cNvSpPr>
          <p:nvPr/>
        </p:nvSpPr>
        <p:spPr bwMode="auto">
          <a:xfrm>
            <a:off x="7308850" y="1196975"/>
            <a:ext cx="0" cy="215900"/>
          </a:xfrm>
          <a:prstGeom prst="line">
            <a:avLst/>
          </a:prstGeom>
          <a:noFill/>
          <a:ln w="38100">
            <a:solidFill>
              <a:schemeClr val="tx1"/>
            </a:solidFill>
            <a:round/>
            <a:headEnd/>
            <a:tailEnd/>
          </a:ln>
        </p:spPr>
        <p:txBody>
          <a:bodyPr/>
          <a:lstStyle/>
          <a:p>
            <a:endParaRPr lang="en-US"/>
          </a:p>
        </p:txBody>
      </p:sp>
      <p:sp>
        <p:nvSpPr>
          <p:cNvPr id="85008" name="Line 16"/>
          <p:cNvSpPr>
            <a:spLocks noChangeShapeType="1"/>
          </p:cNvSpPr>
          <p:nvPr/>
        </p:nvSpPr>
        <p:spPr bwMode="auto">
          <a:xfrm>
            <a:off x="7380288" y="2420938"/>
            <a:ext cx="0" cy="215900"/>
          </a:xfrm>
          <a:prstGeom prst="line">
            <a:avLst/>
          </a:prstGeom>
          <a:noFill/>
          <a:ln w="38100">
            <a:solidFill>
              <a:schemeClr val="tx1"/>
            </a:solidFill>
            <a:round/>
            <a:headEnd/>
            <a:tailEnd/>
          </a:ln>
        </p:spPr>
        <p:txBody>
          <a:bodyPr/>
          <a:lstStyle/>
          <a:p>
            <a:endParaRPr lang="en-US"/>
          </a:p>
        </p:txBody>
      </p:sp>
      <p:sp>
        <p:nvSpPr>
          <p:cNvPr id="85009" name="Line 17"/>
          <p:cNvSpPr>
            <a:spLocks noChangeShapeType="1"/>
          </p:cNvSpPr>
          <p:nvPr/>
        </p:nvSpPr>
        <p:spPr bwMode="auto">
          <a:xfrm>
            <a:off x="1116013" y="2349500"/>
            <a:ext cx="0" cy="142875"/>
          </a:xfrm>
          <a:prstGeom prst="line">
            <a:avLst/>
          </a:prstGeom>
          <a:noFill/>
          <a:ln w="38100">
            <a:solidFill>
              <a:schemeClr val="tx1"/>
            </a:solidFill>
            <a:round/>
            <a:headEnd/>
            <a:tailEnd/>
          </a:ln>
        </p:spPr>
        <p:txBody>
          <a:bodyPr/>
          <a:lstStyle/>
          <a:p>
            <a:endParaRPr lang="en-US"/>
          </a:p>
        </p:txBody>
      </p:sp>
      <p:sp>
        <p:nvSpPr>
          <p:cNvPr id="85010" name="Text Box 18"/>
          <p:cNvSpPr txBox="1">
            <a:spLocks noChangeArrowheads="1"/>
          </p:cNvSpPr>
          <p:nvPr/>
        </p:nvSpPr>
        <p:spPr bwMode="auto">
          <a:xfrm>
            <a:off x="2247900" y="3500438"/>
            <a:ext cx="1532012" cy="2631490"/>
          </a:xfrm>
          <a:prstGeom prst="rect">
            <a:avLst/>
          </a:prstGeom>
          <a:noFill/>
          <a:ln w="9525">
            <a:solidFill>
              <a:schemeClr val="tx1"/>
            </a:solidFill>
            <a:miter lim="800000"/>
            <a:headEnd/>
            <a:tailEnd/>
          </a:ln>
        </p:spPr>
        <p:txBody>
          <a:bodyPr wrap="square">
            <a:spAutoFit/>
          </a:bodyPr>
          <a:lstStyle/>
          <a:p>
            <a:pPr algn="l"/>
            <a:r>
              <a:rPr lang="hr-HR" sz="1500" dirty="0">
                <a:latin typeface="Arial" charset="0"/>
              </a:rPr>
              <a:t>-Predsjedništvo  </a:t>
            </a:r>
          </a:p>
          <a:p>
            <a:pPr algn="l"/>
            <a:r>
              <a:rPr lang="hr-HR" sz="1500" dirty="0">
                <a:latin typeface="Arial" charset="0"/>
              </a:rPr>
              <a:t>  BiH,</a:t>
            </a:r>
          </a:p>
          <a:p>
            <a:pPr algn="l"/>
            <a:r>
              <a:rPr lang="hr-HR" sz="1500" dirty="0">
                <a:latin typeface="Arial" charset="0"/>
              </a:rPr>
              <a:t>-Ministarstvo</a:t>
            </a:r>
          </a:p>
          <a:p>
            <a:pPr algn="l"/>
            <a:r>
              <a:rPr lang="hr-HR" sz="1500" dirty="0">
                <a:latin typeface="Arial" charset="0"/>
              </a:rPr>
              <a:t>Odbrane BiH,</a:t>
            </a:r>
          </a:p>
          <a:p>
            <a:pPr algn="l"/>
            <a:r>
              <a:rPr lang="hr-HR" sz="1500" dirty="0">
                <a:latin typeface="Arial" charset="0"/>
              </a:rPr>
              <a:t>-Zajednički</a:t>
            </a:r>
          </a:p>
          <a:p>
            <a:pPr algn="l"/>
            <a:r>
              <a:rPr lang="hr-HR" sz="1500" dirty="0">
                <a:latin typeface="Arial" charset="0"/>
              </a:rPr>
              <a:t> štab OS BiH,</a:t>
            </a:r>
          </a:p>
          <a:p>
            <a:pPr algn="l"/>
            <a:r>
              <a:rPr lang="hr-HR" sz="1500" dirty="0">
                <a:latin typeface="Arial" charset="0"/>
              </a:rPr>
              <a:t>-Operativna</a:t>
            </a:r>
          </a:p>
          <a:p>
            <a:pPr algn="l"/>
            <a:r>
              <a:rPr lang="hr-HR" sz="1500" dirty="0">
                <a:latin typeface="Arial" charset="0"/>
              </a:rPr>
              <a:t>komanda OSBiH,</a:t>
            </a:r>
          </a:p>
          <a:p>
            <a:pPr algn="l"/>
            <a:r>
              <a:rPr lang="hr-HR" sz="1500" dirty="0">
                <a:latin typeface="Arial" charset="0"/>
              </a:rPr>
              <a:t>-Komanda za</a:t>
            </a:r>
          </a:p>
          <a:p>
            <a:pPr algn="l"/>
            <a:r>
              <a:rPr lang="hr-HR" sz="1500" dirty="0">
                <a:latin typeface="Arial" charset="0"/>
              </a:rPr>
              <a:t>podršku OSBiH</a:t>
            </a:r>
            <a:endParaRPr lang="en-US" sz="1500" dirty="0">
              <a:latin typeface="Arial" charset="0"/>
            </a:endParaRPr>
          </a:p>
        </p:txBody>
      </p:sp>
      <p:sp>
        <p:nvSpPr>
          <p:cNvPr id="85011" name="Text Box 19"/>
          <p:cNvSpPr txBox="1">
            <a:spLocks noChangeArrowheads="1"/>
          </p:cNvSpPr>
          <p:nvPr/>
        </p:nvSpPr>
        <p:spPr bwMode="auto">
          <a:xfrm>
            <a:off x="3923928" y="3212976"/>
            <a:ext cx="2376264" cy="3754874"/>
          </a:xfrm>
          <a:prstGeom prst="rect">
            <a:avLst/>
          </a:prstGeom>
          <a:noFill/>
          <a:ln w="9525">
            <a:solidFill>
              <a:schemeClr val="tx1"/>
            </a:solidFill>
            <a:miter lim="800000"/>
            <a:headEnd/>
            <a:tailEnd/>
          </a:ln>
        </p:spPr>
        <p:txBody>
          <a:bodyPr wrap="square">
            <a:spAutoFit/>
          </a:bodyPr>
          <a:lstStyle/>
          <a:p>
            <a:pPr algn="l"/>
            <a:r>
              <a:rPr lang="hr-HR" dirty="0">
                <a:latin typeface="Arial" charset="0"/>
              </a:rPr>
              <a:t>-Vijeće ministara BiH</a:t>
            </a:r>
          </a:p>
          <a:p>
            <a:pPr algn="l"/>
            <a:r>
              <a:rPr lang="hr-HR" dirty="0">
                <a:latin typeface="Arial" charset="0"/>
              </a:rPr>
              <a:t>-OSA/OBA </a:t>
            </a:r>
          </a:p>
          <a:p>
            <a:pPr algn="l"/>
            <a:r>
              <a:rPr lang="hr-HR" dirty="0">
                <a:latin typeface="Arial" charset="0"/>
              </a:rPr>
              <a:t>-Ministarstvo sigurnosti BiH</a:t>
            </a:r>
          </a:p>
          <a:p>
            <a:pPr algn="l"/>
            <a:r>
              <a:rPr lang="hr-HR" dirty="0">
                <a:latin typeface="Arial" charset="0"/>
              </a:rPr>
              <a:t> sektor zaštite i spašavanja</a:t>
            </a:r>
          </a:p>
          <a:p>
            <a:pPr algn="l">
              <a:buFontTx/>
              <a:buChar char="-"/>
            </a:pPr>
            <a:r>
              <a:rPr lang="hr-HR" dirty="0">
                <a:latin typeface="Arial" charset="0"/>
              </a:rPr>
              <a:t>SIPA</a:t>
            </a:r>
          </a:p>
          <a:p>
            <a:pPr algn="l">
              <a:buFontTx/>
              <a:buChar char="-"/>
            </a:pPr>
            <a:r>
              <a:rPr lang="hr-HR" dirty="0">
                <a:latin typeface="Arial" charset="0"/>
              </a:rPr>
              <a:t>Direkcija za koordinaciju</a:t>
            </a:r>
          </a:p>
          <a:p>
            <a:pPr algn="l"/>
            <a:r>
              <a:rPr lang="hr-HR" dirty="0">
                <a:latin typeface="Arial" charset="0"/>
              </a:rPr>
              <a:t> policijskih tijela</a:t>
            </a:r>
          </a:p>
          <a:p>
            <a:pPr algn="l"/>
            <a:r>
              <a:rPr lang="hr-HR" dirty="0">
                <a:latin typeface="Arial" charset="0"/>
              </a:rPr>
              <a:t>-Granična policija</a:t>
            </a:r>
          </a:p>
          <a:p>
            <a:pPr algn="l"/>
            <a:r>
              <a:rPr lang="hr-HR" dirty="0">
                <a:latin typeface="Arial" charset="0"/>
              </a:rPr>
              <a:t>-Služba za poslove sa strancima</a:t>
            </a:r>
          </a:p>
          <a:p>
            <a:pPr algn="l"/>
            <a:r>
              <a:rPr lang="hr-HR" dirty="0">
                <a:latin typeface="Arial" charset="0"/>
              </a:rPr>
              <a:t>-Agencija za policijsku podršku</a:t>
            </a:r>
          </a:p>
          <a:p>
            <a:pPr algn="l"/>
            <a:r>
              <a:rPr lang="hr-HR" dirty="0">
                <a:latin typeface="Arial" charset="0"/>
              </a:rPr>
              <a:t>-Agencija za forenzička ispitivanja i vještačenja</a:t>
            </a:r>
          </a:p>
          <a:p>
            <a:pPr algn="l"/>
            <a:r>
              <a:rPr lang="hr-HR" dirty="0">
                <a:latin typeface="Arial" charset="0"/>
              </a:rPr>
              <a:t>-Agencija za školovanje i stručno usavršavanje kadrova</a:t>
            </a:r>
          </a:p>
        </p:txBody>
      </p:sp>
      <p:sp>
        <p:nvSpPr>
          <p:cNvPr id="85012" name="Line 20"/>
          <p:cNvSpPr>
            <a:spLocks noChangeShapeType="1"/>
          </p:cNvSpPr>
          <p:nvPr/>
        </p:nvSpPr>
        <p:spPr bwMode="auto">
          <a:xfrm>
            <a:off x="2987675" y="2276475"/>
            <a:ext cx="1871663" cy="0"/>
          </a:xfrm>
          <a:prstGeom prst="line">
            <a:avLst/>
          </a:prstGeom>
          <a:noFill/>
          <a:ln w="38100">
            <a:solidFill>
              <a:schemeClr val="tx1"/>
            </a:solidFill>
            <a:round/>
            <a:headEnd/>
            <a:tailEnd/>
          </a:ln>
        </p:spPr>
        <p:txBody>
          <a:bodyPr/>
          <a:lstStyle/>
          <a:p>
            <a:endParaRPr lang="en-US"/>
          </a:p>
        </p:txBody>
      </p:sp>
      <p:sp>
        <p:nvSpPr>
          <p:cNvPr id="85013" name="Line 21"/>
          <p:cNvSpPr>
            <a:spLocks noChangeShapeType="1"/>
          </p:cNvSpPr>
          <p:nvPr/>
        </p:nvSpPr>
        <p:spPr bwMode="auto">
          <a:xfrm>
            <a:off x="3995738" y="2060575"/>
            <a:ext cx="0" cy="215900"/>
          </a:xfrm>
          <a:prstGeom prst="line">
            <a:avLst/>
          </a:prstGeom>
          <a:noFill/>
          <a:ln w="38100">
            <a:solidFill>
              <a:schemeClr val="tx1"/>
            </a:solidFill>
            <a:round/>
            <a:headEnd/>
            <a:tailEnd/>
          </a:ln>
        </p:spPr>
        <p:txBody>
          <a:bodyPr/>
          <a:lstStyle/>
          <a:p>
            <a:endParaRPr lang="en-US"/>
          </a:p>
        </p:txBody>
      </p:sp>
      <p:sp>
        <p:nvSpPr>
          <p:cNvPr id="85014" name="Line 22"/>
          <p:cNvSpPr>
            <a:spLocks noChangeShapeType="1"/>
          </p:cNvSpPr>
          <p:nvPr/>
        </p:nvSpPr>
        <p:spPr bwMode="auto">
          <a:xfrm>
            <a:off x="2987675" y="2276475"/>
            <a:ext cx="0" cy="215900"/>
          </a:xfrm>
          <a:prstGeom prst="line">
            <a:avLst/>
          </a:prstGeom>
          <a:noFill/>
          <a:ln w="38100">
            <a:solidFill>
              <a:schemeClr val="tx1"/>
            </a:solidFill>
            <a:round/>
            <a:headEnd/>
            <a:tailEnd/>
          </a:ln>
        </p:spPr>
        <p:txBody>
          <a:bodyPr/>
          <a:lstStyle/>
          <a:p>
            <a:endParaRPr lang="en-US"/>
          </a:p>
        </p:txBody>
      </p:sp>
      <p:sp>
        <p:nvSpPr>
          <p:cNvPr id="85015" name="Line 23"/>
          <p:cNvSpPr>
            <a:spLocks noChangeShapeType="1"/>
          </p:cNvSpPr>
          <p:nvPr/>
        </p:nvSpPr>
        <p:spPr bwMode="auto">
          <a:xfrm>
            <a:off x="4859338" y="2276475"/>
            <a:ext cx="0" cy="215900"/>
          </a:xfrm>
          <a:prstGeom prst="line">
            <a:avLst/>
          </a:prstGeom>
          <a:noFill/>
          <a:ln w="38100">
            <a:solidFill>
              <a:schemeClr val="tx1"/>
            </a:solidFill>
            <a:round/>
            <a:headEnd/>
            <a:tailEnd/>
          </a:ln>
        </p:spPr>
        <p:txBody>
          <a:bodyPr/>
          <a:lstStyle/>
          <a:p>
            <a:endParaRPr lang="en-US"/>
          </a:p>
        </p:txBody>
      </p:sp>
      <p:sp>
        <p:nvSpPr>
          <p:cNvPr id="85016" name="Line 24"/>
          <p:cNvSpPr>
            <a:spLocks noChangeShapeType="1"/>
          </p:cNvSpPr>
          <p:nvPr/>
        </p:nvSpPr>
        <p:spPr bwMode="auto">
          <a:xfrm>
            <a:off x="2916238" y="3284538"/>
            <a:ext cx="0" cy="215900"/>
          </a:xfrm>
          <a:prstGeom prst="line">
            <a:avLst/>
          </a:prstGeom>
          <a:noFill/>
          <a:ln w="38100">
            <a:solidFill>
              <a:schemeClr val="tx1"/>
            </a:solidFill>
            <a:round/>
            <a:headEnd/>
            <a:tailEnd/>
          </a:ln>
        </p:spPr>
        <p:txBody>
          <a:bodyPr/>
          <a:lstStyle/>
          <a:p>
            <a:endParaRPr lang="en-US"/>
          </a:p>
        </p:txBody>
      </p:sp>
      <p:sp>
        <p:nvSpPr>
          <p:cNvPr id="85017" name="Line 25"/>
          <p:cNvSpPr>
            <a:spLocks noChangeShapeType="1"/>
          </p:cNvSpPr>
          <p:nvPr/>
        </p:nvSpPr>
        <p:spPr bwMode="auto">
          <a:xfrm flipH="1">
            <a:off x="4860032" y="3068960"/>
            <a:ext cx="0" cy="144016"/>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ZIS:t-5/3</a:t>
            </a:r>
            <a:endParaRPr lang="en-US" sz="1400">
              <a:latin typeface="Arial" charset="0"/>
            </a:endParaRPr>
          </a:p>
        </p:txBody>
      </p:sp>
      <p:sp>
        <p:nvSpPr>
          <p:cNvPr id="86020" name="Text Box 4"/>
          <p:cNvSpPr txBox="1">
            <a:spLocks noChangeArrowheads="1"/>
          </p:cNvSpPr>
          <p:nvPr/>
        </p:nvSpPr>
        <p:spPr bwMode="auto">
          <a:xfrm>
            <a:off x="539750" y="836613"/>
            <a:ext cx="8135938"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SISTEM ZAŠTITE I SPAŠAVANJA</a:t>
            </a:r>
            <a:endParaRPr lang="en-US" sz="1800">
              <a:latin typeface="Arial Black" pitchFamily="34" charset="0"/>
            </a:endParaRPr>
          </a:p>
        </p:txBody>
      </p:sp>
      <p:sp>
        <p:nvSpPr>
          <p:cNvPr id="86021" name="Text Box 5"/>
          <p:cNvSpPr txBox="1">
            <a:spLocks noChangeArrowheads="1"/>
          </p:cNvSpPr>
          <p:nvPr/>
        </p:nvSpPr>
        <p:spPr bwMode="auto">
          <a:xfrm>
            <a:off x="303213" y="1700213"/>
            <a:ext cx="2317750" cy="404812"/>
          </a:xfrm>
          <a:prstGeom prst="rect">
            <a:avLst/>
          </a:prstGeom>
          <a:noFill/>
          <a:ln w="38100">
            <a:solidFill>
              <a:schemeClr val="tx1"/>
            </a:solidFill>
            <a:miter lim="800000"/>
            <a:headEnd/>
            <a:tailEnd/>
          </a:ln>
        </p:spPr>
        <p:txBody>
          <a:bodyPr>
            <a:spAutoFit/>
          </a:bodyPr>
          <a:lstStyle/>
          <a:p>
            <a:pPr algn="l"/>
            <a:r>
              <a:rPr lang="hr-HR" sz="1800">
                <a:latin typeface="Arial Black" pitchFamily="34" charset="0"/>
              </a:rPr>
              <a:t>VLADIN SEKTOR</a:t>
            </a:r>
            <a:endParaRPr lang="en-US" sz="1800">
              <a:latin typeface="Arial Black" pitchFamily="34" charset="0"/>
            </a:endParaRPr>
          </a:p>
        </p:txBody>
      </p:sp>
      <p:sp>
        <p:nvSpPr>
          <p:cNvPr id="86022" name="Text Box 6"/>
          <p:cNvSpPr txBox="1">
            <a:spLocks noChangeArrowheads="1"/>
          </p:cNvSpPr>
          <p:nvPr/>
        </p:nvSpPr>
        <p:spPr bwMode="auto">
          <a:xfrm>
            <a:off x="5867400" y="1700213"/>
            <a:ext cx="2881313"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NEVLADIN SEKTOR</a:t>
            </a:r>
            <a:endParaRPr lang="en-US" sz="1800">
              <a:latin typeface="Arial Black" pitchFamily="34" charset="0"/>
            </a:endParaRPr>
          </a:p>
        </p:txBody>
      </p:sp>
      <p:sp>
        <p:nvSpPr>
          <p:cNvPr id="86023" name="Text Box 7"/>
          <p:cNvSpPr txBox="1">
            <a:spLocks noChangeArrowheads="1"/>
          </p:cNvSpPr>
          <p:nvPr/>
        </p:nvSpPr>
        <p:spPr bwMode="auto">
          <a:xfrm>
            <a:off x="2824163" y="1700213"/>
            <a:ext cx="2827337"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PRAVNI SUBJEKTI</a:t>
            </a:r>
            <a:endParaRPr lang="en-US" sz="1800">
              <a:latin typeface="Arial Black" pitchFamily="34" charset="0"/>
            </a:endParaRPr>
          </a:p>
        </p:txBody>
      </p:sp>
      <p:sp>
        <p:nvSpPr>
          <p:cNvPr id="86024" name="Line 8"/>
          <p:cNvSpPr>
            <a:spLocks noChangeShapeType="1"/>
          </p:cNvSpPr>
          <p:nvPr/>
        </p:nvSpPr>
        <p:spPr bwMode="auto">
          <a:xfrm>
            <a:off x="1331913" y="1484313"/>
            <a:ext cx="5976937" cy="0"/>
          </a:xfrm>
          <a:prstGeom prst="line">
            <a:avLst/>
          </a:prstGeom>
          <a:noFill/>
          <a:ln w="38100">
            <a:solidFill>
              <a:schemeClr val="tx1"/>
            </a:solidFill>
            <a:round/>
            <a:headEnd/>
            <a:tailEnd/>
          </a:ln>
        </p:spPr>
        <p:txBody>
          <a:bodyPr/>
          <a:lstStyle/>
          <a:p>
            <a:endParaRPr lang="en-US"/>
          </a:p>
        </p:txBody>
      </p:sp>
      <p:sp>
        <p:nvSpPr>
          <p:cNvPr id="86025" name="Line 9"/>
          <p:cNvSpPr>
            <a:spLocks noChangeShapeType="1"/>
          </p:cNvSpPr>
          <p:nvPr/>
        </p:nvSpPr>
        <p:spPr bwMode="auto">
          <a:xfrm>
            <a:off x="4211638" y="1268413"/>
            <a:ext cx="0" cy="431800"/>
          </a:xfrm>
          <a:prstGeom prst="line">
            <a:avLst/>
          </a:prstGeom>
          <a:noFill/>
          <a:ln w="38100">
            <a:solidFill>
              <a:schemeClr val="tx1"/>
            </a:solidFill>
            <a:round/>
            <a:headEnd/>
            <a:tailEnd/>
          </a:ln>
        </p:spPr>
        <p:txBody>
          <a:bodyPr/>
          <a:lstStyle/>
          <a:p>
            <a:endParaRPr lang="en-US"/>
          </a:p>
        </p:txBody>
      </p:sp>
      <p:sp>
        <p:nvSpPr>
          <p:cNvPr id="86026" name="Line 11"/>
          <p:cNvSpPr>
            <a:spLocks noChangeShapeType="1"/>
          </p:cNvSpPr>
          <p:nvPr/>
        </p:nvSpPr>
        <p:spPr bwMode="auto">
          <a:xfrm>
            <a:off x="1331913" y="1484313"/>
            <a:ext cx="0" cy="215900"/>
          </a:xfrm>
          <a:prstGeom prst="line">
            <a:avLst/>
          </a:prstGeom>
          <a:noFill/>
          <a:ln w="38100">
            <a:solidFill>
              <a:schemeClr val="tx1"/>
            </a:solidFill>
            <a:round/>
            <a:headEnd/>
            <a:tailEnd/>
          </a:ln>
        </p:spPr>
        <p:txBody>
          <a:bodyPr/>
          <a:lstStyle/>
          <a:p>
            <a:endParaRPr lang="en-US"/>
          </a:p>
        </p:txBody>
      </p:sp>
      <p:sp>
        <p:nvSpPr>
          <p:cNvPr id="86027" name="Line 12"/>
          <p:cNvSpPr>
            <a:spLocks noChangeShapeType="1"/>
          </p:cNvSpPr>
          <p:nvPr/>
        </p:nvSpPr>
        <p:spPr bwMode="auto">
          <a:xfrm>
            <a:off x="7308850" y="1484313"/>
            <a:ext cx="0" cy="215900"/>
          </a:xfrm>
          <a:prstGeom prst="line">
            <a:avLst/>
          </a:prstGeom>
          <a:noFill/>
          <a:ln w="38100">
            <a:solidFill>
              <a:schemeClr val="tx1"/>
            </a:solidFill>
            <a:round/>
            <a:headEnd/>
            <a:tailEnd/>
          </a:ln>
        </p:spPr>
        <p:txBody>
          <a:bodyPr/>
          <a:lstStyle/>
          <a:p>
            <a:endParaRPr lang="en-US"/>
          </a:p>
        </p:txBody>
      </p:sp>
      <p:sp>
        <p:nvSpPr>
          <p:cNvPr id="86028" name="Text Box 13"/>
          <p:cNvSpPr txBox="1">
            <a:spLocks noChangeArrowheads="1"/>
          </p:cNvSpPr>
          <p:nvPr/>
        </p:nvSpPr>
        <p:spPr bwMode="auto">
          <a:xfrm>
            <a:off x="3276600" y="2349500"/>
            <a:ext cx="2303463" cy="2043113"/>
          </a:xfrm>
          <a:prstGeom prst="rect">
            <a:avLst/>
          </a:prstGeom>
          <a:noFill/>
          <a:ln w="28575">
            <a:solidFill>
              <a:schemeClr val="tx1"/>
            </a:solidFill>
            <a:miter lim="800000"/>
            <a:headEnd/>
            <a:tailEnd/>
          </a:ln>
        </p:spPr>
        <p:txBody>
          <a:bodyPr>
            <a:spAutoFit/>
          </a:bodyPr>
          <a:lstStyle/>
          <a:p>
            <a:pPr algn="l"/>
            <a:r>
              <a:rPr lang="hr-HR" sz="1800">
                <a:latin typeface="Arial" charset="0"/>
              </a:rPr>
              <a:t>-Elektroprivreda,</a:t>
            </a:r>
          </a:p>
          <a:p>
            <a:pPr algn="l"/>
            <a:r>
              <a:rPr lang="hr-HR" sz="1800">
                <a:latin typeface="Arial" charset="0"/>
              </a:rPr>
              <a:t>-Vodoprivreda,</a:t>
            </a:r>
          </a:p>
          <a:p>
            <a:pPr algn="l"/>
            <a:r>
              <a:rPr lang="hr-HR" sz="1800">
                <a:latin typeface="Arial" charset="0"/>
              </a:rPr>
              <a:t>-Rudnici,</a:t>
            </a:r>
          </a:p>
          <a:p>
            <a:pPr algn="l"/>
            <a:r>
              <a:rPr lang="hr-HR" sz="1800">
                <a:latin typeface="Arial" charset="0"/>
              </a:rPr>
              <a:t>-Hemijska industrija,</a:t>
            </a:r>
          </a:p>
          <a:p>
            <a:pPr algn="l"/>
            <a:r>
              <a:rPr lang="hr-HR" sz="1800">
                <a:latin typeface="Arial" charset="0"/>
              </a:rPr>
              <a:t>-Farmaceutska</a:t>
            </a:r>
          </a:p>
          <a:p>
            <a:pPr algn="l"/>
            <a:r>
              <a:rPr lang="hr-HR" sz="1800">
                <a:latin typeface="Arial" charset="0"/>
              </a:rPr>
              <a:t>industrija,</a:t>
            </a:r>
          </a:p>
          <a:p>
            <a:pPr algn="l"/>
            <a:r>
              <a:rPr lang="hr-HR" sz="1800">
                <a:latin typeface="Arial" charset="0"/>
              </a:rPr>
              <a:t>-Telekom i dr.</a:t>
            </a:r>
            <a:endParaRPr lang="en-US" sz="1800">
              <a:latin typeface="Arial" charset="0"/>
            </a:endParaRPr>
          </a:p>
        </p:txBody>
      </p:sp>
      <p:sp>
        <p:nvSpPr>
          <p:cNvPr id="86029" name="Line 14"/>
          <p:cNvSpPr>
            <a:spLocks noChangeShapeType="1"/>
          </p:cNvSpPr>
          <p:nvPr/>
        </p:nvSpPr>
        <p:spPr bwMode="auto">
          <a:xfrm>
            <a:off x="4211638" y="2133600"/>
            <a:ext cx="0" cy="215900"/>
          </a:xfrm>
          <a:prstGeom prst="line">
            <a:avLst/>
          </a:prstGeom>
          <a:noFill/>
          <a:ln w="38100">
            <a:solidFill>
              <a:schemeClr val="tx1"/>
            </a:solidFill>
            <a:round/>
            <a:headEnd/>
            <a:tailEnd/>
          </a:ln>
        </p:spPr>
        <p:txBody>
          <a:bodyPr/>
          <a:lstStyle/>
          <a:p>
            <a:endParaRPr lang="en-US"/>
          </a:p>
        </p:txBody>
      </p:sp>
      <p:sp>
        <p:nvSpPr>
          <p:cNvPr id="86030" name="Text Box 15"/>
          <p:cNvSpPr txBox="1">
            <a:spLocks noChangeArrowheads="1"/>
          </p:cNvSpPr>
          <p:nvPr/>
        </p:nvSpPr>
        <p:spPr bwMode="auto">
          <a:xfrm>
            <a:off x="5869994" y="2297113"/>
            <a:ext cx="1236237" cy="646331"/>
          </a:xfrm>
          <a:prstGeom prst="rect">
            <a:avLst/>
          </a:prstGeom>
          <a:noFill/>
          <a:ln w="28575">
            <a:solidFill>
              <a:schemeClr val="tx1"/>
            </a:solidFill>
            <a:miter lim="800000"/>
            <a:headEnd/>
            <a:tailEnd/>
          </a:ln>
        </p:spPr>
        <p:txBody>
          <a:bodyPr wrap="none">
            <a:spAutoFit/>
          </a:bodyPr>
          <a:lstStyle/>
          <a:p>
            <a:pPr algn="ctr"/>
            <a:r>
              <a:rPr lang="hr-HR" sz="1800" dirty="0">
                <a:latin typeface="Arial" charset="0"/>
              </a:rPr>
              <a:t>Udruženja</a:t>
            </a:r>
          </a:p>
          <a:p>
            <a:pPr algn="ctr"/>
            <a:r>
              <a:rPr lang="hr-HR" sz="1800" dirty="0">
                <a:latin typeface="Arial" charset="0"/>
              </a:rPr>
              <a:t>građana</a:t>
            </a:r>
            <a:endParaRPr lang="en-US" sz="1800" dirty="0">
              <a:latin typeface="Arial" charset="0"/>
            </a:endParaRPr>
          </a:p>
        </p:txBody>
      </p:sp>
      <p:sp>
        <p:nvSpPr>
          <p:cNvPr id="86031" name="Text Box 16"/>
          <p:cNvSpPr txBox="1">
            <a:spLocks noChangeArrowheads="1"/>
          </p:cNvSpPr>
          <p:nvPr/>
        </p:nvSpPr>
        <p:spPr bwMode="auto">
          <a:xfrm>
            <a:off x="7213305" y="2297113"/>
            <a:ext cx="1505540" cy="646331"/>
          </a:xfrm>
          <a:prstGeom prst="rect">
            <a:avLst/>
          </a:prstGeom>
          <a:noFill/>
          <a:ln w="28575">
            <a:solidFill>
              <a:schemeClr val="tx1"/>
            </a:solidFill>
            <a:miter lim="800000"/>
            <a:headEnd/>
            <a:tailEnd/>
          </a:ln>
        </p:spPr>
        <p:txBody>
          <a:bodyPr wrap="none">
            <a:spAutoFit/>
          </a:bodyPr>
          <a:lstStyle/>
          <a:p>
            <a:pPr algn="ctr"/>
            <a:r>
              <a:rPr lang="hr-HR" sz="1800" dirty="0">
                <a:latin typeface="Arial" charset="0"/>
              </a:rPr>
              <a:t>Humanitarne</a:t>
            </a:r>
          </a:p>
          <a:p>
            <a:pPr algn="ctr"/>
            <a:r>
              <a:rPr lang="hr-HR" sz="1800" dirty="0">
                <a:latin typeface="Arial" charset="0"/>
              </a:rPr>
              <a:t>organizacije</a:t>
            </a:r>
            <a:endParaRPr lang="en-US" sz="1800" dirty="0">
              <a:latin typeface="Arial" charset="0"/>
            </a:endParaRPr>
          </a:p>
        </p:txBody>
      </p:sp>
      <p:sp>
        <p:nvSpPr>
          <p:cNvPr id="86032" name="Text Box 17"/>
          <p:cNvSpPr txBox="1">
            <a:spLocks noChangeArrowheads="1"/>
          </p:cNvSpPr>
          <p:nvPr/>
        </p:nvSpPr>
        <p:spPr bwMode="auto">
          <a:xfrm>
            <a:off x="231775" y="2297113"/>
            <a:ext cx="1171575" cy="669925"/>
          </a:xfrm>
          <a:prstGeom prst="rect">
            <a:avLst/>
          </a:prstGeom>
          <a:noFill/>
          <a:ln w="28575">
            <a:solidFill>
              <a:schemeClr val="tx1"/>
            </a:solidFill>
            <a:miter lim="800000"/>
            <a:headEnd/>
            <a:tailEnd/>
          </a:ln>
        </p:spPr>
        <p:txBody>
          <a:bodyPr>
            <a:spAutoFit/>
          </a:bodyPr>
          <a:lstStyle/>
          <a:p>
            <a:pPr algn="ctr"/>
            <a:r>
              <a:rPr lang="hr-HR" sz="1800">
                <a:latin typeface="Arial" charset="0"/>
              </a:rPr>
              <a:t>Javne</a:t>
            </a:r>
          </a:p>
          <a:p>
            <a:pPr algn="ctr"/>
            <a:r>
              <a:rPr lang="hr-HR" sz="1800">
                <a:latin typeface="Arial" charset="0"/>
              </a:rPr>
              <a:t>ustanove</a:t>
            </a:r>
            <a:endParaRPr lang="en-US" sz="1800">
              <a:latin typeface="Arial" charset="0"/>
            </a:endParaRPr>
          </a:p>
        </p:txBody>
      </p:sp>
      <p:sp>
        <p:nvSpPr>
          <p:cNvPr id="86033" name="Text Box 18"/>
          <p:cNvSpPr txBox="1">
            <a:spLocks noChangeArrowheads="1"/>
          </p:cNvSpPr>
          <p:nvPr/>
        </p:nvSpPr>
        <p:spPr bwMode="auto">
          <a:xfrm>
            <a:off x="1619250" y="2297113"/>
            <a:ext cx="1439863" cy="669925"/>
          </a:xfrm>
          <a:prstGeom prst="rect">
            <a:avLst/>
          </a:prstGeom>
          <a:noFill/>
          <a:ln w="28575">
            <a:solidFill>
              <a:schemeClr val="tx1"/>
            </a:solidFill>
            <a:miter lim="800000"/>
            <a:headEnd/>
            <a:tailEnd/>
          </a:ln>
        </p:spPr>
        <p:txBody>
          <a:bodyPr>
            <a:spAutoFit/>
          </a:bodyPr>
          <a:lstStyle/>
          <a:p>
            <a:pPr algn="ctr"/>
            <a:r>
              <a:rPr lang="hr-HR" sz="1800">
                <a:latin typeface="Arial" charset="0"/>
              </a:rPr>
              <a:t>Ministarstvo</a:t>
            </a:r>
          </a:p>
          <a:p>
            <a:pPr algn="ctr"/>
            <a:r>
              <a:rPr lang="hr-HR" sz="1800">
                <a:latin typeface="Arial" charset="0"/>
              </a:rPr>
              <a:t>sigurnosti</a:t>
            </a:r>
            <a:endParaRPr lang="en-US" sz="1800">
              <a:latin typeface="Arial" charset="0"/>
            </a:endParaRPr>
          </a:p>
        </p:txBody>
      </p:sp>
      <p:sp>
        <p:nvSpPr>
          <p:cNvPr id="86034" name="Line 22"/>
          <p:cNvSpPr>
            <a:spLocks noChangeShapeType="1"/>
          </p:cNvSpPr>
          <p:nvPr/>
        </p:nvSpPr>
        <p:spPr bwMode="auto">
          <a:xfrm flipV="1">
            <a:off x="1476375" y="2133600"/>
            <a:ext cx="0" cy="1079500"/>
          </a:xfrm>
          <a:prstGeom prst="line">
            <a:avLst/>
          </a:prstGeom>
          <a:noFill/>
          <a:ln w="28575">
            <a:solidFill>
              <a:schemeClr val="tx1"/>
            </a:solidFill>
            <a:round/>
            <a:headEnd/>
            <a:tailEnd/>
          </a:ln>
        </p:spPr>
        <p:txBody>
          <a:bodyPr/>
          <a:lstStyle/>
          <a:p>
            <a:endParaRPr lang="en-US"/>
          </a:p>
        </p:txBody>
      </p:sp>
      <p:sp>
        <p:nvSpPr>
          <p:cNvPr id="86035" name="Text Box 23"/>
          <p:cNvSpPr txBox="1">
            <a:spLocks noChangeArrowheads="1"/>
          </p:cNvSpPr>
          <p:nvPr/>
        </p:nvSpPr>
        <p:spPr bwMode="auto">
          <a:xfrm>
            <a:off x="539750" y="3213100"/>
            <a:ext cx="2155825" cy="395288"/>
          </a:xfrm>
          <a:prstGeom prst="rect">
            <a:avLst/>
          </a:prstGeom>
          <a:noFill/>
          <a:ln w="28575">
            <a:solidFill>
              <a:schemeClr val="tx1"/>
            </a:solidFill>
            <a:miter lim="800000"/>
            <a:headEnd/>
            <a:tailEnd/>
          </a:ln>
        </p:spPr>
        <p:txBody>
          <a:bodyPr wrap="none">
            <a:spAutoFit/>
          </a:bodyPr>
          <a:lstStyle/>
          <a:p>
            <a:pPr algn="ctr"/>
            <a:r>
              <a:rPr lang="hr-HR" sz="1800">
                <a:latin typeface="Arial" charset="0"/>
              </a:rPr>
              <a:t>Ostala ministarstva</a:t>
            </a:r>
            <a:endParaRPr lang="en-US" sz="1800">
              <a:latin typeface="Arial" charset="0"/>
            </a:endParaRPr>
          </a:p>
        </p:txBody>
      </p:sp>
      <p:sp>
        <p:nvSpPr>
          <p:cNvPr id="86036" name="Line 24"/>
          <p:cNvSpPr>
            <a:spLocks noChangeShapeType="1"/>
          </p:cNvSpPr>
          <p:nvPr/>
        </p:nvSpPr>
        <p:spPr bwMode="auto">
          <a:xfrm>
            <a:off x="755650" y="2205038"/>
            <a:ext cx="1584325" cy="0"/>
          </a:xfrm>
          <a:prstGeom prst="line">
            <a:avLst/>
          </a:prstGeom>
          <a:noFill/>
          <a:ln w="38100">
            <a:solidFill>
              <a:schemeClr val="tx1"/>
            </a:solidFill>
            <a:round/>
            <a:headEnd/>
            <a:tailEnd/>
          </a:ln>
        </p:spPr>
        <p:txBody>
          <a:bodyPr/>
          <a:lstStyle/>
          <a:p>
            <a:endParaRPr lang="en-US"/>
          </a:p>
        </p:txBody>
      </p:sp>
      <p:sp>
        <p:nvSpPr>
          <p:cNvPr id="86037" name="Line 25"/>
          <p:cNvSpPr>
            <a:spLocks noChangeShapeType="1"/>
          </p:cNvSpPr>
          <p:nvPr/>
        </p:nvSpPr>
        <p:spPr bwMode="auto">
          <a:xfrm>
            <a:off x="755650" y="2205038"/>
            <a:ext cx="0" cy="71437"/>
          </a:xfrm>
          <a:prstGeom prst="line">
            <a:avLst/>
          </a:prstGeom>
          <a:noFill/>
          <a:ln w="38100">
            <a:solidFill>
              <a:schemeClr val="tx1"/>
            </a:solidFill>
            <a:round/>
            <a:headEnd/>
            <a:tailEnd/>
          </a:ln>
        </p:spPr>
        <p:txBody>
          <a:bodyPr/>
          <a:lstStyle/>
          <a:p>
            <a:endParaRPr lang="en-US"/>
          </a:p>
        </p:txBody>
      </p:sp>
      <p:sp>
        <p:nvSpPr>
          <p:cNvPr id="86038" name="Line 26"/>
          <p:cNvSpPr>
            <a:spLocks noChangeShapeType="1"/>
          </p:cNvSpPr>
          <p:nvPr/>
        </p:nvSpPr>
        <p:spPr bwMode="auto">
          <a:xfrm>
            <a:off x="2339975" y="2205038"/>
            <a:ext cx="0" cy="71437"/>
          </a:xfrm>
          <a:prstGeom prst="line">
            <a:avLst/>
          </a:prstGeom>
          <a:noFill/>
          <a:ln w="38100">
            <a:solidFill>
              <a:schemeClr val="tx1"/>
            </a:solidFill>
            <a:round/>
            <a:headEnd/>
            <a:tailEnd/>
          </a:ln>
        </p:spPr>
        <p:txBody>
          <a:bodyPr/>
          <a:lstStyle/>
          <a:p>
            <a:endParaRPr lang="en-US"/>
          </a:p>
        </p:txBody>
      </p:sp>
      <p:sp>
        <p:nvSpPr>
          <p:cNvPr id="86039" name="Line 27"/>
          <p:cNvSpPr>
            <a:spLocks noChangeShapeType="1"/>
          </p:cNvSpPr>
          <p:nvPr/>
        </p:nvSpPr>
        <p:spPr bwMode="auto">
          <a:xfrm>
            <a:off x="6443663" y="2205038"/>
            <a:ext cx="1512887" cy="0"/>
          </a:xfrm>
          <a:prstGeom prst="line">
            <a:avLst/>
          </a:prstGeom>
          <a:noFill/>
          <a:ln w="38100">
            <a:solidFill>
              <a:schemeClr val="tx1"/>
            </a:solidFill>
            <a:round/>
            <a:headEnd/>
            <a:tailEnd/>
          </a:ln>
        </p:spPr>
        <p:txBody>
          <a:bodyPr/>
          <a:lstStyle/>
          <a:p>
            <a:endParaRPr lang="en-US"/>
          </a:p>
        </p:txBody>
      </p:sp>
      <p:sp>
        <p:nvSpPr>
          <p:cNvPr id="86040" name="Line 28"/>
          <p:cNvSpPr>
            <a:spLocks noChangeShapeType="1"/>
          </p:cNvSpPr>
          <p:nvPr/>
        </p:nvSpPr>
        <p:spPr bwMode="auto">
          <a:xfrm>
            <a:off x="6443663" y="2205038"/>
            <a:ext cx="0" cy="71437"/>
          </a:xfrm>
          <a:prstGeom prst="line">
            <a:avLst/>
          </a:prstGeom>
          <a:noFill/>
          <a:ln w="38100">
            <a:solidFill>
              <a:schemeClr val="tx1"/>
            </a:solidFill>
            <a:round/>
            <a:headEnd/>
            <a:tailEnd/>
          </a:ln>
        </p:spPr>
        <p:txBody>
          <a:bodyPr/>
          <a:lstStyle/>
          <a:p>
            <a:endParaRPr lang="en-US"/>
          </a:p>
        </p:txBody>
      </p:sp>
      <p:sp>
        <p:nvSpPr>
          <p:cNvPr id="86041" name="Line 29"/>
          <p:cNvSpPr>
            <a:spLocks noChangeShapeType="1"/>
          </p:cNvSpPr>
          <p:nvPr/>
        </p:nvSpPr>
        <p:spPr bwMode="auto">
          <a:xfrm>
            <a:off x="7956550" y="2205038"/>
            <a:ext cx="0" cy="71437"/>
          </a:xfrm>
          <a:prstGeom prst="line">
            <a:avLst/>
          </a:prstGeom>
          <a:noFill/>
          <a:ln w="38100">
            <a:solidFill>
              <a:schemeClr val="tx1"/>
            </a:solidFill>
            <a:round/>
            <a:headEnd/>
            <a:tailEnd/>
          </a:ln>
        </p:spPr>
        <p:txBody>
          <a:bodyPr/>
          <a:lstStyle/>
          <a:p>
            <a:endParaRPr lang="en-US"/>
          </a:p>
        </p:txBody>
      </p:sp>
      <p:sp>
        <p:nvSpPr>
          <p:cNvPr id="86042" name="Line 30"/>
          <p:cNvSpPr>
            <a:spLocks noChangeShapeType="1"/>
          </p:cNvSpPr>
          <p:nvPr/>
        </p:nvSpPr>
        <p:spPr bwMode="auto">
          <a:xfrm>
            <a:off x="7308850" y="2060575"/>
            <a:ext cx="0" cy="144463"/>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ZIS:t-6/1</a:t>
            </a:r>
            <a:endParaRPr lang="en-US" sz="1400">
              <a:latin typeface="Arial" charset="0"/>
            </a:endParaRPr>
          </a:p>
        </p:txBody>
      </p:sp>
      <p:sp>
        <p:nvSpPr>
          <p:cNvPr id="498691" name="Rectangle 3"/>
          <p:cNvSpPr>
            <a:spLocks noGrp="1" noChangeArrowheads="1"/>
          </p:cNvSpPr>
          <p:nvPr>
            <p:ph type="body" idx="1"/>
          </p:nvPr>
        </p:nvSpPr>
        <p:spPr>
          <a:xfrm>
            <a:off x="250825" y="620713"/>
            <a:ext cx="8642350" cy="6237287"/>
          </a:xfrm>
        </p:spPr>
        <p:txBody>
          <a:bodyPr/>
          <a:lstStyle/>
          <a:p>
            <a:pPr algn="ctr" eaLnBrk="1" hangingPunct="1">
              <a:lnSpc>
                <a:spcPct val="80000"/>
              </a:lnSpc>
              <a:buFont typeface="Wingdings" pitchFamily="2" charset="2"/>
              <a:buNone/>
              <a:defRPr/>
            </a:pPr>
            <a:r>
              <a:rPr lang="hr-HR" sz="2400" b="1">
                <a:latin typeface="Arial" charset="0"/>
              </a:rPr>
              <a:t>P I T A N J A :</a:t>
            </a:r>
          </a:p>
          <a:p>
            <a:pPr eaLnBrk="1" hangingPunct="1">
              <a:lnSpc>
                <a:spcPct val="80000"/>
              </a:lnSpc>
              <a:buFont typeface="Wingdings" pitchFamily="2" charset="2"/>
              <a:buNone/>
              <a:defRPr/>
            </a:pPr>
            <a:endParaRPr lang="hr-HR" sz="2400" b="1">
              <a:latin typeface="Arial" charset="0"/>
            </a:endParaRPr>
          </a:p>
          <a:p>
            <a:pPr eaLnBrk="1" hangingPunct="1">
              <a:lnSpc>
                <a:spcPct val="80000"/>
              </a:lnSpc>
              <a:buFont typeface="Wingdings" pitchFamily="2" charset="2"/>
              <a:buNone/>
              <a:defRPr/>
            </a:pPr>
            <a:r>
              <a:rPr lang="hr-HR" sz="2400" b="1">
                <a:latin typeface="Arial" charset="0"/>
              </a:rPr>
              <a:t>1. Definiranje ključnih pojmova:</a:t>
            </a:r>
          </a:p>
          <a:p>
            <a:pPr eaLnBrk="1" hangingPunct="1">
              <a:lnSpc>
                <a:spcPct val="80000"/>
              </a:lnSpc>
              <a:buFont typeface="Wingdings" pitchFamily="2" charset="2"/>
              <a:buNone/>
              <a:defRPr/>
            </a:pPr>
            <a:r>
              <a:rPr lang="hr-HR" sz="2400" b="1">
                <a:latin typeface="Arial" charset="0"/>
              </a:rPr>
              <a:t>        - upravljanje,</a:t>
            </a:r>
          </a:p>
          <a:p>
            <a:pPr eaLnBrk="1" hangingPunct="1">
              <a:lnSpc>
                <a:spcPct val="80000"/>
              </a:lnSpc>
              <a:buFont typeface="Wingdings" pitchFamily="2" charset="2"/>
              <a:buNone/>
              <a:defRPr/>
            </a:pPr>
            <a:r>
              <a:rPr lang="hr-HR" sz="2400" b="1">
                <a:latin typeface="Arial" charset="0"/>
              </a:rPr>
              <a:t>        - rukovođenje,</a:t>
            </a:r>
          </a:p>
          <a:p>
            <a:pPr eaLnBrk="1" hangingPunct="1">
              <a:lnSpc>
                <a:spcPct val="80000"/>
              </a:lnSpc>
              <a:buFont typeface="Wingdings" pitchFamily="2" charset="2"/>
              <a:buNone/>
              <a:defRPr/>
            </a:pPr>
            <a:r>
              <a:rPr lang="hr-HR" sz="2400" b="1">
                <a:latin typeface="Arial" charset="0"/>
              </a:rPr>
              <a:t>        - subordinacija,</a:t>
            </a:r>
          </a:p>
          <a:p>
            <a:pPr eaLnBrk="1" hangingPunct="1">
              <a:lnSpc>
                <a:spcPct val="80000"/>
              </a:lnSpc>
              <a:buFont typeface="Wingdings" pitchFamily="2" charset="2"/>
              <a:buNone/>
              <a:defRPr/>
            </a:pPr>
            <a:r>
              <a:rPr lang="hr-HR" sz="2400" b="1">
                <a:latin typeface="Arial" charset="0"/>
              </a:rPr>
              <a:t>        - subsidijarnost,</a:t>
            </a:r>
          </a:p>
          <a:p>
            <a:pPr eaLnBrk="1" hangingPunct="1">
              <a:lnSpc>
                <a:spcPct val="80000"/>
              </a:lnSpc>
              <a:buFont typeface="Wingdings" pitchFamily="2" charset="2"/>
              <a:buNone/>
              <a:defRPr/>
            </a:pPr>
            <a:r>
              <a:rPr lang="hr-HR" sz="2400" b="1">
                <a:latin typeface="Arial" charset="0"/>
              </a:rPr>
              <a:t>        - koordinacija,</a:t>
            </a:r>
          </a:p>
          <a:p>
            <a:pPr eaLnBrk="1" hangingPunct="1">
              <a:lnSpc>
                <a:spcPct val="80000"/>
              </a:lnSpc>
              <a:buFont typeface="Wingdings" pitchFamily="2" charset="2"/>
              <a:buNone/>
              <a:defRPr/>
            </a:pPr>
            <a:r>
              <a:rPr lang="hr-HR" sz="2400" b="1">
                <a:latin typeface="Arial" charset="0"/>
              </a:rPr>
              <a:t>        - saradnja.</a:t>
            </a:r>
          </a:p>
          <a:p>
            <a:pPr eaLnBrk="1" hangingPunct="1">
              <a:lnSpc>
                <a:spcPct val="80000"/>
              </a:lnSpc>
              <a:buFont typeface="Wingdings" pitchFamily="2" charset="2"/>
              <a:buNone/>
              <a:defRPr/>
            </a:pPr>
            <a:r>
              <a:rPr lang="hr-HR" sz="2400" b="1">
                <a:latin typeface="Arial" charset="0"/>
              </a:rPr>
              <a:t>2. Upravljanje sistemom ZiS,</a:t>
            </a:r>
          </a:p>
          <a:p>
            <a:pPr eaLnBrk="1" hangingPunct="1">
              <a:lnSpc>
                <a:spcPct val="80000"/>
              </a:lnSpc>
              <a:buFont typeface="Wingdings" pitchFamily="2" charset="2"/>
              <a:buNone/>
              <a:defRPr/>
            </a:pPr>
            <a:r>
              <a:rPr lang="hr-HR" sz="2400" b="1">
                <a:latin typeface="Arial" charset="0"/>
              </a:rPr>
              <a:t>3. Rukovođenje u sistemu ZiS,</a:t>
            </a:r>
          </a:p>
          <a:p>
            <a:pPr eaLnBrk="1" hangingPunct="1">
              <a:lnSpc>
                <a:spcPct val="80000"/>
              </a:lnSpc>
              <a:buFont typeface="Wingdings" pitchFamily="2" charset="2"/>
              <a:buNone/>
              <a:defRPr/>
            </a:pPr>
            <a:r>
              <a:rPr lang="hr-HR" sz="2400" b="1">
                <a:latin typeface="Arial" charset="0"/>
              </a:rPr>
              <a:t>    NAPOMENA:</a:t>
            </a:r>
          </a:p>
          <a:p>
            <a:pPr eaLnBrk="1" hangingPunct="1">
              <a:lnSpc>
                <a:spcPct val="80000"/>
              </a:lnSpc>
              <a:buFont typeface="Wingdings" pitchFamily="2" charset="2"/>
              <a:buNone/>
              <a:defRPr/>
            </a:pPr>
            <a:r>
              <a:rPr lang="hr-HR" sz="2400" b="1">
                <a:latin typeface="Arial" charset="0"/>
              </a:rPr>
              <a:t>    Za ovu oblast najpotpunija je knjiga:</a:t>
            </a:r>
          </a:p>
          <a:p>
            <a:pPr eaLnBrk="1" hangingPunct="1">
              <a:lnSpc>
                <a:spcPct val="80000"/>
              </a:lnSpc>
              <a:buFont typeface="Wingdings" pitchFamily="2" charset="2"/>
              <a:buNone/>
              <a:defRPr/>
            </a:pPr>
            <a:r>
              <a:rPr lang="hr-HR" sz="2400" b="1">
                <a:latin typeface="Arial" charset="0"/>
              </a:rPr>
              <a:t>    UPRAVLJANJE SISTEMOM ZAŠTITE I SPAŠAVANJA, Sarajevo, 2009. godina za studente postdiplomskih studija.</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ZIS:t-6/2</a:t>
            </a:r>
            <a:endParaRPr lang="en-US" sz="1400">
              <a:latin typeface="Arial" charset="0"/>
            </a:endParaRPr>
          </a:p>
        </p:txBody>
      </p:sp>
      <p:sp>
        <p:nvSpPr>
          <p:cNvPr id="499715" name="Rectangle 3"/>
          <p:cNvSpPr>
            <a:spLocks noGrp="1" noChangeArrowheads="1"/>
          </p:cNvSpPr>
          <p:nvPr>
            <p:ph type="body" idx="1"/>
          </p:nvPr>
        </p:nvSpPr>
        <p:spPr>
          <a:xfrm>
            <a:off x="250825" y="620713"/>
            <a:ext cx="8642350" cy="6237287"/>
          </a:xfrm>
        </p:spPr>
        <p:txBody>
          <a:bodyPr/>
          <a:lstStyle/>
          <a:p>
            <a:pPr algn="ctr" eaLnBrk="1" hangingPunct="1">
              <a:lnSpc>
                <a:spcPct val="90000"/>
              </a:lnSpc>
              <a:buFont typeface="Wingdings" pitchFamily="2" charset="2"/>
              <a:buNone/>
              <a:defRPr/>
            </a:pPr>
            <a:r>
              <a:rPr lang="hr-HR" sz="2400" b="1" dirty="0">
                <a:latin typeface="Arial" charset="0"/>
              </a:rPr>
              <a:t>KLJUČNI POJMOVI</a:t>
            </a:r>
          </a:p>
          <a:p>
            <a:pPr eaLnBrk="1" hangingPunct="1">
              <a:lnSpc>
                <a:spcPct val="90000"/>
              </a:lnSpc>
              <a:buFont typeface="Wingdings" pitchFamily="2" charset="2"/>
              <a:buNone/>
              <a:defRPr/>
            </a:pPr>
            <a:r>
              <a:rPr lang="hr-HR" sz="2400" b="1" dirty="0">
                <a:latin typeface="Arial" charset="0"/>
              </a:rPr>
              <a:t>         a/,,UPRAVLJANJE,administriranje „uprava, od glagola upraviti, isto što i upravljanje, vladanje,što se zasniva na moći kojom neko ograničava nečiju samovolju ili bezakonje, vođenje poslova (javnih i pravnih)“. (Dujović J, 2006:11-12)</a:t>
            </a:r>
          </a:p>
          <a:p>
            <a:pPr eaLnBrk="1" hangingPunct="1">
              <a:lnSpc>
                <a:spcPct val="90000"/>
              </a:lnSpc>
              <a:buFont typeface="Wingdings" pitchFamily="2" charset="2"/>
              <a:buNone/>
              <a:defRPr/>
            </a:pPr>
            <a:r>
              <a:rPr lang="hr-HR" sz="2400" b="1" dirty="0">
                <a:latin typeface="Arial" charset="0"/>
              </a:rPr>
              <a:t>         b/,,RUKOVOĐENJE u sistemu sigurnosti je djelatnost vođa i rukovodnih struktura (operativno - stručnih organa) na usmjeravanju pojedinaca, dijelova, jedinica i sistema sigurnosti kao cjeline u kontekstu ostvarivanja ciljeva i zadataka koje su postavili državni organi pred sistem sigurnosti“. (Dujović J, 2006:7-8)</a:t>
            </a:r>
          </a:p>
          <a:p>
            <a:pPr eaLnBrk="1" hangingPunct="1">
              <a:lnSpc>
                <a:spcPct val="90000"/>
              </a:lnSpc>
              <a:buFont typeface="Wingdings" pitchFamily="2" charset="2"/>
              <a:buNone/>
              <a:defRPr/>
            </a:pPr>
            <a:r>
              <a:rPr lang="hr-HR" sz="2400" b="1" dirty="0">
                <a:latin typeface="Arial" charset="0"/>
              </a:rPr>
              <a:t>       c/,,SUBORDINACIJA,linija dodjele i izvršenja zadataka: pravo, dužnost i odgovornost državnih organa (parlament, vlada, štab, organ upravljanja, menadžment i sl.) da donose zakone, podzakonska i druga akta i isto tako pravo, dužnost i odgovornost nižih organa da ih provode“.   (Huseinbašić Ć.2004:153)</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ZIS:t-6/2</a:t>
            </a:r>
            <a:endParaRPr lang="en-US" sz="1400">
              <a:latin typeface="Arial" charset="0"/>
            </a:endParaRPr>
          </a:p>
        </p:txBody>
      </p:sp>
      <p:sp>
        <p:nvSpPr>
          <p:cNvPr id="500739" name="Rectangle 3"/>
          <p:cNvSpPr>
            <a:spLocks noGrp="1" noChangeArrowheads="1"/>
          </p:cNvSpPr>
          <p:nvPr>
            <p:ph type="body" idx="1"/>
          </p:nvPr>
        </p:nvSpPr>
        <p:spPr>
          <a:xfrm>
            <a:off x="250825" y="620713"/>
            <a:ext cx="8569325" cy="6237287"/>
          </a:xfrm>
        </p:spPr>
        <p:txBody>
          <a:bodyPr/>
          <a:lstStyle/>
          <a:p>
            <a:pPr eaLnBrk="1" hangingPunct="1">
              <a:lnSpc>
                <a:spcPct val="80000"/>
              </a:lnSpc>
              <a:buFont typeface="Wingdings" pitchFamily="2" charset="2"/>
              <a:buNone/>
              <a:defRPr/>
            </a:pPr>
            <a:r>
              <a:rPr lang="hr-HR" sz="2400" b="1" dirty="0">
                <a:latin typeface="Arial" charset="0"/>
              </a:rPr>
              <a:t>d/,,SUPSIDIJARNOST je načelo donošenja odluka i njihovog provođenja na  najnižem mogućem nivou uz koordinaciju na najvišem potrebnom nivou.“    (Okvirni zakon o zaštiti i spašavanju....Službeni glasnik BiH BiH,50/08:čl.2,tačka 11)  </a:t>
            </a:r>
          </a:p>
          <a:p>
            <a:pPr eaLnBrk="1" hangingPunct="1">
              <a:lnSpc>
                <a:spcPct val="80000"/>
              </a:lnSpc>
              <a:buFont typeface="Wingdings" pitchFamily="2" charset="2"/>
              <a:buNone/>
              <a:defRPr/>
            </a:pPr>
            <a:r>
              <a:rPr lang="hr-HR" sz="2400" b="1" dirty="0">
                <a:latin typeface="Arial" charset="0"/>
              </a:rPr>
              <a:t>e/,,KOORDINACIJA je osiguravanje vremenske i prostorne usklađenosti u djelovanju svih sudionika aktivnosti zaštite i spašavanja od prirodnih i drugih nereća po etapama izvršavanja poslova i zadataka, kao i njihovo pravovremeno obavještavanje. Koordinacijom se, u smislu Smjernica UN, osigurava uspješna komunikacija, uvezivanja i međusobno djelovanje nosilaca i snaga zaštite i spašavanja u smislu provođenja zaštite i unaprjeđenja humanitaranih načela, izbjegavanja konkurenciije i dupliranja, te ostvarivanja zajedničkih ciljeva“. (Okvirni zakon o ZiS ljudi i materijalnih dobara od prir. i dr.nesr.50/08:2)</a:t>
            </a:r>
          </a:p>
          <a:p>
            <a:pPr eaLnBrk="1" hangingPunct="1">
              <a:lnSpc>
                <a:spcPct val="80000"/>
              </a:lnSpc>
              <a:buFont typeface="Wingdings" pitchFamily="2" charset="2"/>
              <a:buNone/>
              <a:defRPr/>
            </a:pPr>
            <a:r>
              <a:rPr lang="hr-HR" sz="2400" b="1" dirty="0">
                <a:latin typeface="Arial" charset="0"/>
              </a:rPr>
              <a:t>f/  SARADNJA,usklađena aktivnost više  učesnika na istom zadatku.</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4536A6-9914-400D-BC0B-F6C3099D0BFD}"/>
              </a:ext>
            </a:extLst>
          </p:cNvPr>
          <p:cNvSpPr>
            <a:spLocks noGrp="1"/>
          </p:cNvSpPr>
          <p:nvPr>
            <p:ph type="title"/>
          </p:nvPr>
        </p:nvSpPr>
        <p:spPr/>
        <p:txBody>
          <a:bodyPr/>
          <a:lstStyle/>
          <a:p>
            <a:r>
              <a:rPr lang="bs-Latn-BA" sz="2400" dirty="0">
                <a:solidFill>
                  <a:srgbClr val="E5E5FF"/>
                </a:solidFill>
                <a:latin typeface="Arial" panose="020B0604020202020204" pitchFamily="34" charset="0"/>
                <a:cs typeface="Arial" panose="020B0604020202020204" pitchFamily="34" charset="0"/>
              </a:rPr>
              <a:t>OSNOVNI ZAKONI U BOSNI I HERCEGOVINI iz oblasti ZAŠTITE I SPAŠAVANJA</a:t>
            </a:r>
            <a:endParaRPr lang="bs-Latn-BA" dirty="0"/>
          </a:p>
        </p:txBody>
      </p:sp>
      <p:sp>
        <p:nvSpPr>
          <p:cNvPr id="3" name="Content Placeholder 2">
            <a:extLst>
              <a:ext uri="{FF2B5EF4-FFF2-40B4-BE49-F238E27FC236}">
                <a16:creationId xmlns:a16="http://schemas.microsoft.com/office/drawing/2014/main" xmlns="" id="{E6C4F318-E945-4A4A-BC1E-C4BB95985874}"/>
              </a:ext>
            </a:extLst>
          </p:cNvPr>
          <p:cNvSpPr>
            <a:spLocks noGrp="1"/>
          </p:cNvSpPr>
          <p:nvPr>
            <p:ph idx="1"/>
          </p:nvPr>
        </p:nvSpPr>
        <p:spPr>
          <a:xfrm>
            <a:off x="457200" y="1600200"/>
            <a:ext cx="8229600" cy="4983162"/>
          </a:xfrm>
        </p:spPr>
        <p:txBody>
          <a:bodyPr/>
          <a:lstStyle/>
          <a:p>
            <a:pPr marL="0" lvl="0" indent="0">
              <a:buClr>
                <a:srgbClr val="FFCC00"/>
              </a:buClr>
              <a:buNone/>
            </a:pPr>
            <a:r>
              <a:rPr lang="bs-Latn-BA" sz="2400" b="1" dirty="0">
                <a:solidFill>
                  <a:srgbClr val="FFFFFF"/>
                </a:solidFill>
                <a:latin typeface="Arial" panose="020B0604020202020204" pitchFamily="34" charset="0"/>
                <a:cs typeface="Arial" panose="020B0604020202020204" pitchFamily="34" charset="0"/>
              </a:rPr>
              <a:t>Bosna i Hercegovina</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Okvirni zakon o zaštiti i spašavanju ljudi i materijalnih  </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dobara od prirodnih i drugih nesreća u BiH</a:t>
            </a:r>
          </a:p>
          <a:p>
            <a:pPr marL="0" lvl="0" indent="0">
              <a:buClr>
                <a:srgbClr val="FFCC00"/>
              </a:buClr>
              <a:buNone/>
            </a:pPr>
            <a:r>
              <a:rPr lang="bs-Latn-BA" sz="2400" b="1" dirty="0">
                <a:solidFill>
                  <a:srgbClr val="FFFFFF"/>
                </a:solidFill>
                <a:latin typeface="Arial" panose="020B0604020202020204" pitchFamily="34" charset="0"/>
                <a:cs typeface="Arial" panose="020B0604020202020204" pitchFamily="34" charset="0"/>
              </a:rPr>
              <a:t>Brčko- Distrikt BiH</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Zakon o zaštiti i spasavanju ljudi i materijalnih dobara od  </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prirodnih i drugih nesreća</a:t>
            </a:r>
          </a:p>
          <a:p>
            <a:pPr marL="0" lvl="0" indent="0">
              <a:buClr>
                <a:srgbClr val="FFCC00"/>
              </a:buClr>
              <a:buNone/>
            </a:pPr>
            <a:r>
              <a:rPr lang="bs-Latn-BA" sz="2400" b="1" dirty="0">
                <a:solidFill>
                  <a:srgbClr val="FFFFFF"/>
                </a:solidFill>
                <a:latin typeface="Arial" panose="020B0604020202020204" pitchFamily="34" charset="0"/>
                <a:cs typeface="Arial" panose="020B0604020202020204" pitchFamily="34" charset="0"/>
              </a:rPr>
              <a:t>Federacija BiH</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Zakon o zaštiti i spašavanju ljudi i materijalnih dobara od </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prirodnih i drugih nesreća</a:t>
            </a:r>
          </a:p>
          <a:p>
            <a:pPr marL="0" lvl="0" indent="0">
              <a:buClr>
                <a:srgbClr val="FFCC00"/>
              </a:buClr>
              <a:buNone/>
            </a:pPr>
            <a:r>
              <a:rPr lang="bs-Latn-BA" sz="2400" b="1" dirty="0">
                <a:solidFill>
                  <a:srgbClr val="FFFFFF"/>
                </a:solidFill>
                <a:latin typeface="Arial" panose="020B0604020202020204" pitchFamily="34" charset="0"/>
                <a:cs typeface="Arial" panose="020B0604020202020204" pitchFamily="34" charset="0"/>
              </a:rPr>
              <a:t>Republika Srpska</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Zakon o zaštiti i spasavanju u vanrednim situacijama</a:t>
            </a:r>
          </a:p>
          <a:p>
            <a:pPr marL="0" indent="0">
              <a:buNone/>
            </a:pPr>
            <a:endParaRPr lang="bs-Latn-BA" dirty="0"/>
          </a:p>
        </p:txBody>
      </p:sp>
    </p:spTree>
    <p:extLst>
      <p:ext uri="{BB962C8B-B14F-4D97-AF65-F5344CB8AC3E}">
        <p14:creationId xmlns:p14="http://schemas.microsoft.com/office/powerpoint/2010/main" val="2620676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D6F9C0-3A33-4EDD-AC76-F8E9B4687897}"/>
              </a:ext>
            </a:extLst>
          </p:cNvPr>
          <p:cNvSpPr>
            <a:spLocks noGrp="1"/>
          </p:cNvSpPr>
          <p:nvPr>
            <p:ph type="title"/>
          </p:nvPr>
        </p:nvSpPr>
        <p:spPr/>
        <p:txBody>
          <a:bodyPr/>
          <a:lstStyle/>
          <a:p>
            <a:r>
              <a:rPr lang="bs-Latn-BA" sz="2400" dirty="0">
                <a:solidFill>
                  <a:srgbClr val="E5E5FF"/>
                </a:solidFill>
                <a:latin typeface="Arial" panose="020B0604020202020204" pitchFamily="34" charset="0"/>
                <a:cs typeface="Arial" panose="020B0604020202020204" pitchFamily="34" charset="0"/>
              </a:rPr>
              <a:t>OSNOVI ORGANIZACIJSKE STRUKTURE ZAŠTITE I SPAŠAVANJA U BOSNI I HERCEGOVINI</a:t>
            </a:r>
            <a:endParaRPr lang="bs-Latn-BA" dirty="0"/>
          </a:p>
        </p:txBody>
      </p:sp>
      <p:sp>
        <p:nvSpPr>
          <p:cNvPr id="3" name="Content Placeholder 2">
            <a:extLst>
              <a:ext uri="{FF2B5EF4-FFF2-40B4-BE49-F238E27FC236}">
                <a16:creationId xmlns:a16="http://schemas.microsoft.com/office/drawing/2014/main" xmlns="" id="{5339B317-0C0A-410E-A4EE-3E1B06828C95}"/>
              </a:ext>
            </a:extLst>
          </p:cNvPr>
          <p:cNvSpPr>
            <a:spLocks noGrp="1"/>
          </p:cNvSpPr>
          <p:nvPr>
            <p:ph idx="1"/>
          </p:nvPr>
        </p:nvSpPr>
        <p:spPr>
          <a:xfrm>
            <a:off x="457200" y="1196752"/>
            <a:ext cx="8229600" cy="5544616"/>
          </a:xfrm>
        </p:spPr>
        <p:txBody>
          <a:bodyPr/>
          <a:lstStyle/>
          <a:p>
            <a:pPr marL="0" lvl="0" indent="0">
              <a:buClr>
                <a:srgbClr val="FFCC00"/>
              </a:buClr>
              <a:buNone/>
            </a:pPr>
            <a:r>
              <a:rPr lang="bs-Latn-BA" sz="2000" b="1" dirty="0">
                <a:solidFill>
                  <a:srgbClr val="FFFFFF"/>
                </a:solidFill>
                <a:latin typeface="Arial" panose="020B0604020202020204" pitchFamily="34" charset="0"/>
                <a:cs typeface="Arial" panose="020B0604020202020204" pitchFamily="34" charset="0"/>
              </a:rPr>
              <a:t>NIVO DRŽAVE BIH</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MINISTARSTVO SIGURNOSTI BIH</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Sektor zaštite i spašavanja</a:t>
            </a:r>
          </a:p>
          <a:p>
            <a:pPr marL="0" lvl="0" indent="0">
              <a:buClr>
                <a:srgbClr val="FFCC00"/>
              </a:buClr>
              <a:buNone/>
            </a:pPr>
            <a:endParaRPr lang="bs-Latn-BA" sz="800" b="1" dirty="0">
              <a:solidFill>
                <a:srgbClr val="FFFFFF"/>
              </a:solidFill>
              <a:latin typeface="Arial" panose="020B0604020202020204" pitchFamily="34" charset="0"/>
              <a:cs typeface="Arial" panose="020B0604020202020204" pitchFamily="34" charset="0"/>
            </a:endParaRPr>
          </a:p>
          <a:p>
            <a:pPr marL="0" lvl="0" indent="0">
              <a:buClr>
                <a:srgbClr val="FFCC00"/>
              </a:buClr>
              <a:buNone/>
            </a:pPr>
            <a:r>
              <a:rPr lang="bs-Latn-BA" sz="2000" b="1" dirty="0">
                <a:solidFill>
                  <a:srgbClr val="FFFFFF"/>
                </a:solidFill>
                <a:latin typeface="Arial" panose="020B0604020202020204" pitchFamily="34" charset="0"/>
                <a:cs typeface="Arial" panose="020B0604020202020204" pitchFamily="34" charset="0"/>
              </a:rPr>
              <a:t>NIVO BRČKO DISTRIKTA BIH</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ODJEL JAVNE SIGURNOSTI</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Pododjeljenje zaštite i spašavanja</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Odsjek civilne zaštite</a:t>
            </a:r>
          </a:p>
          <a:p>
            <a:pPr marL="0" lvl="0" indent="0">
              <a:buClr>
                <a:srgbClr val="FFCC00"/>
              </a:buClr>
              <a:buNone/>
            </a:pPr>
            <a:endParaRPr lang="bs-Latn-BA" sz="800" b="1" dirty="0">
              <a:solidFill>
                <a:srgbClr val="FFFFFF"/>
              </a:solidFill>
              <a:latin typeface="Arial" panose="020B0604020202020204" pitchFamily="34" charset="0"/>
              <a:cs typeface="Arial" panose="020B0604020202020204" pitchFamily="34" charset="0"/>
            </a:endParaRPr>
          </a:p>
          <a:p>
            <a:pPr marL="0" lvl="0" indent="0">
              <a:buClr>
                <a:srgbClr val="FFCC00"/>
              </a:buClr>
              <a:buNone/>
            </a:pPr>
            <a:r>
              <a:rPr lang="bs-Latn-BA" sz="2000" b="1" dirty="0">
                <a:solidFill>
                  <a:srgbClr val="FFFFFF"/>
                </a:solidFill>
                <a:latin typeface="Arial" panose="020B0604020202020204" pitchFamily="34" charset="0"/>
                <a:cs typeface="Arial" panose="020B0604020202020204" pitchFamily="34" charset="0"/>
              </a:rPr>
              <a:t>NIVO FEDERACIJE BIH</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FEDERALNA UPRAVA CIVILNE ZAŠTITE</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Kantonalne uprave civilne zaštite</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Službe civilne zaštite općina</a:t>
            </a:r>
          </a:p>
          <a:p>
            <a:pPr marL="0" lvl="0" indent="0">
              <a:buClr>
                <a:srgbClr val="FFCC00"/>
              </a:buClr>
              <a:buNone/>
            </a:pPr>
            <a:endParaRPr lang="bs-Latn-BA" sz="800" b="1" dirty="0">
              <a:solidFill>
                <a:srgbClr val="FFFFFF"/>
              </a:solidFill>
              <a:latin typeface="Arial" panose="020B0604020202020204" pitchFamily="34" charset="0"/>
              <a:cs typeface="Arial" panose="020B0604020202020204" pitchFamily="34" charset="0"/>
            </a:endParaRPr>
          </a:p>
          <a:p>
            <a:pPr marL="0" lvl="0" indent="0">
              <a:buClr>
                <a:srgbClr val="FFCC00"/>
              </a:buClr>
              <a:buNone/>
            </a:pPr>
            <a:r>
              <a:rPr lang="bs-Latn-BA" sz="2000" b="1" dirty="0">
                <a:solidFill>
                  <a:srgbClr val="FFFFFF"/>
                </a:solidFill>
                <a:latin typeface="Arial" panose="020B0604020202020204" pitchFamily="34" charset="0"/>
                <a:cs typeface="Arial" panose="020B0604020202020204" pitchFamily="34" charset="0"/>
              </a:rPr>
              <a:t>NIVO REPUBLIKE SRPSKE</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REPUBLIČKA UPRAVA CIVILNE ZAŠTITE</a:t>
            </a:r>
          </a:p>
          <a:p>
            <a:pPr marL="0" lvl="0" indent="0">
              <a:buClr>
                <a:srgbClr val="FFCC00"/>
              </a:buClr>
              <a:buNone/>
            </a:pPr>
            <a:r>
              <a:rPr lang="bs-Latn-BA" sz="2000" dirty="0">
                <a:solidFill>
                  <a:srgbClr val="FFFFFF"/>
                </a:solidFill>
                <a:latin typeface="Arial" panose="020B0604020202020204" pitchFamily="34" charset="0"/>
                <a:cs typeface="Arial" panose="020B0604020202020204" pitchFamily="34" charset="0"/>
              </a:rPr>
              <a:t>                            Službe civilne zaštite opština</a:t>
            </a:r>
          </a:p>
          <a:p>
            <a:pPr marL="0" indent="0">
              <a:buNone/>
            </a:pPr>
            <a:endParaRPr lang="bs-Latn-BA" dirty="0"/>
          </a:p>
        </p:txBody>
      </p:sp>
    </p:spTree>
    <p:extLst>
      <p:ext uri="{BB962C8B-B14F-4D97-AF65-F5344CB8AC3E}">
        <p14:creationId xmlns:p14="http://schemas.microsoft.com/office/powerpoint/2010/main" val="21280301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ZIS:t-6/3</a:t>
            </a:r>
            <a:endParaRPr lang="en-US" sz="1400">
              <a:latin typeface="Arial" charset="0"/>
            </a:endParaRPr>
          </a:p>
        </p:txBody>
      </p:sp>
      <p:sp>
        <p:nvSpPr>
          <p:cNvPr id="92164" name="Text Box 4"/>
          <p:cNvSpPr txBox="1">
            <a:spLocks noChangeArrowheads="1"/>
          </p:cNvSpPr>
          <p:nvPr/>
        </p:nvSpPr>
        <p:spPr bwMode="auto">
          <a:xfrm>
            <a:off x="879475" y="765175"/>
            <a:ext cx="7005638" cy="404813"/>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VIJEĆE MINISTARA BOSNE I HERCEGOVINE</a:t>
            </a:r>
            <a:endParaRPr lang="en-US" sz="1800">
              <a:latin typeface="Arial Black" pitchFamily="34" charset="0"/>
            </a:endParaRPr>
          </a:p>
        </p:txBody>
      </p:sp>
      <p:sp>
        <p:nvSpPr>
          <p:cNvPr id="92165" name="Text Box 5"/>
          <p:cNvSpPr txBox="1">
            <a:spLocks noChangeArrowheads="1"/>
          </p:cNvSpPr>
          <p:nvPr/>
        </p:nvSpPr>
        <p:spPr bwMode="auto">
          <a:xfrm>
            <a:off x="1671638" y="1439863"/>
            <a:ext cx="5492750" cy="404812"/>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MINISTARSTVO SIGURNOSTI</a:t>
            </a:r>
            <a:endParaRPr lang="en-US" sz="1800">
              <a:latin typeface="Arial Black" pitchFamily="34" charset="0"/>
            </a:endParaRPr>
          </a:p>
        </p:txBody>
      </p:sp>
      <p:sp>
        <p:nvSpPr>
          <p:cNvPr id="92166" name="Text Box 6"/>
          <p:cNvSpPr txBox="1">
            <a:spLocks noChangeArrowheads="1"/>
          </p:cNvSpPr>
          <p:nvPr/>
        </p:nvSpPr>
        <p:spPr bwMode="auto">
          <a:xfrm>
            <a:off x="1692275" y="2060575"/>
            <a:ext cx="5472113" cy="404813"/>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SEKTOR ZA ZAŠTITU I SPAŠAVANJE</a:t>
            </a:r>
            <a:endParaRPr lang="en-US" sz="1800">
              <a:latin typeface="Arial Black" pitchFamily="34" charset="0"/>
            </a:endParaRPr>
          </a:p>
        </p:txBody>
      </p:sp>
      <p:sp>
        <p:nvSpPr>
          <p:cNvPr id="92167" name="Text Box 7"/>
          <p:cNvSpPr txBox="1">
            <a:spLocks noChangeArrowheads="1"/>
          </p:cNvSpPr>
          <p:nvPr/>
        </p:nvSpPr>
        <p:spPr bwMode="auto">
          <a:xfrm>
            <a:off x="433388" y="2800350"/>
            <a:ext cx="2338387" cy="669925"/>
          </a:xfrm>
          <a:prstGeom prst="rect">
            <a:avLst/>
          </a:prstGeom>
          <a:noFill/>
          <a:ln w="28575">
            <a:solidFill>
              <a:schemeClr val="tx1"/>
            </a:solidFill>
            <a:miter lim="800000"/>
            <a:headEnd/>
            <a:tailEnd/>
          </a:ln>
        </p:spPr>
        <p:txBody>
          <a:bodyPr>
            <a:spAutoFit/>
          </a:bodyPr>
          <a:lstStyle/>
          <a:p>
            <a:pPr algn="ctr"/>
            <a:r>
              <a:rPr lang="hr-HR" sz="1800">
                <a:latin typeface="Arial" charset="0"/>
              </a:rPr>
              <a:t>V L A D A</a:t>
            </a:r>
          </a:p>
          <a:p>
            <a:pPr algn="ctr"/>
            <a:r>
              <a:rPr lang="hr-HR" sz="1800">
                <a:latin typeface="Arial" charset="0"/>
              </a:rPr>
              <a:t>FEDERACIJE BIH</a:t>
            </a:r>
            <a:endParaRPr lang="en-US" sz="1800">
              <a:latin typeface="Arial" charset="0"/>
            </a:endParaRPr>
          </a:p>
        </p:txBody>
      </p:sp>
      <p:sp>
        <p:nvSpPr>
          <p:cNvPr id="92168" name="Text Box 8"/>
          <p:cNvSpPr txBox="1">
            <a:spLocks noChangeArrowheads="1"/>
          </p:cNvSpPr>
          <p:nvPr/>
        </p:nvSpPr>
        <p:spPr bwMode="auto">
          <a:xfrm>
            <a:off x="3059113" y="2800350"/>
            <a:ext cx="2838450" cy="669925"/>
          </a:xfrm>
          <a:prstGeom prst="rect">
            <a:avLst/>
          </a:prstGeom>
          <a:noFill/>
          <a:ln w="28575">
            <a:solidFill>
              <a:schemeClr val="tx1"/>
            </a:solidFill>
            <a:miter lim="800000"/>
            <a:headEnd/>
            <a:tailEnd/>
          </a:ln>
        </p:spPr>
        <p:txBody>
          <a:bodyPr>
            <a:spAutoFit/>
          </a:bodyPr>
          <a:lstStyle/>
          <a:p>
            <a:pPr algn="ctr"/>
            <a:r>
              <a:rPr lang="hr-HR" sz="1800">
                <a:latin typeface="Arial" charset="0"/>
              </a:rPr>
              <a:t>V L A D A</a:t>
            </a:r>
          </a:p>
          <a:p>
            <a:pPr algn="ctr"/>
            <a:r>
              <a:rPr lang="hr-HR" sz="1800">
                <a:latin typeface="Arial" charset="0"/>
              </a:rPr>
              <a:t>BRČKO DISTRIKTA BIH</a:t>
            </a:r>
            <a:endParaRPr lang="en-US" sz="1800">
              <a:latin typeface="Arial" charset="0"/>
            </a:endParaRPr>
          </a:p>
        </p:txBody>
      </p:sp>
      <p:sp>
        <p:nvSpPr>
          <p:cNvPr id="92169" name="Text Box 9"/>
          <p:cNvSpPr txBox="1">
            <a:spLocks noChangeArrowheads="1"/>
          </p:cNvSpPr>
          <p:nvPr/>
        </p:nvSpPr>
        <p:spPr bwMode="auto">
          <a:xfrm>
            <a:off x="6084888" y="2800350"/>
            <a:ext cx="2811462" cy="669925"/>
          </a:xfrm>
          <a:prstGeom prst="rect">
            <a:avLst/>
          </a:prstGeom>
          <a:noFill/>
          <a:ln w="28575">
            <a:solidFill>
              <a:schemeClr val="tx1"/>
            </a:solidFill>
            <a:miter lim="800000"/>
            <a:headEnd/>
            <a:tailEnd/>
          </a:ln>
        </p:spPr>
        <p:txBody>
          <a:bodyPr>
            <a:spAutoFit/>
          </a:bodyPr>
          <a:lstStyle/>
          <a:p>
            <a:pPr algn="ctr"/>
            <a:r>
              <a:rPr lang="hr-HR" sz="1800" dirty="0">
                <a:latin typeface="Arial" charset="0"/>
              </a:rPr>
              <a:t>V L A D A</a:t>
            </a:r>
          </a:p>
          <a:p>
            <a:pPr algn="ctr"/>
            <a:r>
              <a:rPr lang="hr-HR" sz="1800" dirty="0">
                <a:latin typeface="Arial" charset="0"/>
              </a:rPr>
              <a:t>REPUBLIKE SRPSKE</a:t>
            </a:r>
            <a:endParaRPr lang="en-US" sz="1800" dirty="0">
              <a:latin typeface="Arial" charset="0"/>
            </a:endParaRPr>
          </a:p>
        </p:txBody>
      </p:sp>
      <p:sp>
        <p:nvSpPr>
          <p:cNvPr id="92170" name="Text Box 10"/>
          <p:cNvSpPr txBox="1">
            <a:spLocks noChangeArrowheads="1"/>
          </p:cNvSpPr>
          <p:nvPr/>
        </p:nvSpPr>
        <p:spPr bwMode="auto">
          <a:xfrm>
            <a:off x="3059113" y="3644900"/>
            <a:ext cx="2808287" cy="669925"/>
          </a:xfrm>
          <a:prstGeom prst="rect">
            <a:avLst/>
          </a:prstGeom>
          <a:noFill/>
          <a:ln w="28575">
            <a:solidFill>
              <a:schemeClr val="tx1"/>
            </a:solidFill>
            <a:miter lim="800000"/>
            <a:headEnd/>
            <a:tailEnd/>
          </a:ln>
        </p:spPr>
        <p:txBody>
          <a:bodyPr>
            <a:spAutoFit/>
          </a:bodyPr>
          <a:lstStyle/>
          <a:p>
            <a:pPr algn="ctr"/>
            <a:r>
              <a:rPr lang="hr-HR" sz="1800">
                <a:latin typeface="Arial" charset="0"/>
              </a:rPr>
              <a:t>O D J E L </a:t>
            </a:r>
          </a:p>
          <a:p>
            <a:pPr algn="ctr"/>
            <a:r>
              <a:rPr lang="hr-HR" sz="1800">
                <a:latin typeface="Arial" charset="0"/>
              </a:rPr>
              <a:t>ZA JAVNU SIGURNOST</a:t>
            </a:r>
            <a:endParaRPr lang="en-US" sz="1800">
              <a:latin typeface="Arial" charset="0"/>
            </a:endParaRPr>
          </a:p>
        </p:txBody>
      </p:sp>
      <p:sp>
        <p:nvSpPr>
          <p:cNvPr id="92171" name="Text Box 11"/>
          <p:cNvSpPr txBox="1">
            <a:spLocks noChangeArrowheads="1"/>
          </p:cNvSpPr>
          <p:nvPr/>
        </p:nvSpPr>
        <p:spPr bwMode="auto">
          <a:xfrm>
            <a:off x="3111500" y="4437063"/>
            <a:ext cx="2760663" cy="365125"/>
          </a:xfrm>
          <a:prstGeom prst="rect">
            <a:avLst/>
          </a:prstGeom>
          <a:noFill/>
          <a:ln w="28575">
            <a:solidFill>
              <a:schemeClr val="tx1"/>
            </a:solidFill>
            <a:miter lim="800000"/>
            <a:headEnd/>
            <a:tailEnd/>
          </a:ln>
        </p:spPr>
        <p:txBody>
          <a:bodyPr>
            <a:spAutoFit/>
          </a:bodyPr>
          <a:lstStyle/>
          <a:p>
            <a:pPr algn="l"/>
            <a:r>
              <a:rPr lang="hr-HR" sz="1600">
                <a:latin typeface="Arial" charset="0"/>
              </a:rPr>
              <a:t>ODSJEK CIVILNE ZAŠTITE</a:t>
            </a:r>
            <a:endParaRPr lang="en-US" sz="1600">
              <a:latin typeface="Arial" charset="0"/>
            </a:endParaRPr>
          </a:p>
        </p:txBody>
      </p:sp>
      <p:sp>
        <p:nvSpPr>
          <p:cNvPr id="92172" name="Text Box 12"/>
          <p:cNvSpPr txBox="1">
            <a:spLocks noChangeArrowheads="1"/>
          </p:cNvSpPr>
          <p:nvPr/>
        </p:nvSpPr>
        <p:spPr bwMode="auto">
          <a:xfrm>
            <a:off x="3097213" y="5013325"/>
            <a:ext cx="2770187" cy="854075"/>
          </a:xfrm>
          <a:prstGeom prst="rect">
            <a:avLst/>
          </a:prstGeom>
          <a:noFill/>
          <a:ln w="28575">
            <a:solidFill>
              <a:schemeClr val="tx1"/>
            </a:solidFill>
            <a:miter lim="800000"/>
            <a:headEnd/>
            <a:tailEnd/>
          </a:ln>
        </p:spPr>
        <p:txBody>
          <a:bodyPr>
            <a:spAutoFit/>
          </a:bodyPr>
          <a:lstStyle/>
          <a:p>
            <a:pPr algn="ctr"/>
            <a:r>
              <a:rPr lang="hr-HR" sz="1600">
                <a:latin typeface="Arial" charset="0"/>
              </a:rPr>
              <a:t>ORGANI, SLUŽBE I </a:t>
            </a:r>
          </a:p>
          <a:p>
            <a:pPr algn="ctr"/>
            <a:r>
              <a:rPr lang="hr-HR" sz="1600">
                <a:latin typeface="Arial" charset="0"/>
              </a:rPr>
              <a:t>REFERATI MZ I PRAVNIH</a:t>
            </a:r>
          </a:p>
          <a:p>
            <a:pPr algn="ctr"/>
            <a:r>
              <a:rPr lang="hr-HR" sz="1600">
                <a:latin typeface="Arial" charset="0"/>
              </a:rPr>
              <a:t>SUBJEKATA</a:t>
            </a:r>
            <a:endParaRPr lang="en-US" sz="1600">
              <a:latin typeface="Arial" charset="0"/>
            </a:endParaRPr>
          </a:p>
        </p:txBody>
      </p:sp>
      <p:sp>
        <p:nvSpPr>
          <p:cNvPr id="92173" name="Text Box 13"/>
          <p:cNvSpPr txBox="1">
            <a:spLocks noChangeArrowheads="1"/>
          </p:cNvSpPr>
          <p:nvPr/>
        </p:nvSpPr>
        <p:spPr bwMode="auto">
          <a:xfrm>
            <a:off x="447675" y="3644900"/>
            <a:ext cx="2324100" cy="669925"/>
          </a:xfrm>
          <a:prstGeom prst="rect">
            <a:avLst/>
          </a:prstGeom>
          <a:noFill/>
          <a:ln w="28575">
            <a:solidFill>
              <a:schemeClr val="tx1"/>
            </a:solidFill>
            <a:miter lim="800000"/>
            <a:headEnd/>
            <a:tailEnd/>
          </a:ln>
        </p:spPr>
        <p:txBody>
          <a:bodyPr>
            <a:spAutoFit/>
          </a:bodyPr>
          <a:lstStyle/>
          <a:p>
            <a:pPr algn="ctr"/>
            <a:r>
              <a:rPr lang="hr-HR" sz="1800" dirty="0">
                <a:latin typeface="Arial" charset="0"/>
              </a:rPr>
              <a:t>FEDERALNA</a:t>
            </a:r>
          </a:p>
          <a:p>
            <a:pPr algn="ctr"/>
            <a:r>
              <a:rPr lang="hr-HR" sz="1800" dirty="0">
                <a:latin typeface="Arial" charset="0"/>
              </a:rPr>
              <a:t>UPRAVA CZ</a:t>
            </a:r>
            <a:endParaRPr lang="en-US" sz="1800" dirty="0">
              <a:latin typeface="Arial" charset="0"/>
            </a:endParaRPr>
          </a:p>
        </p:txBody>
      </p:sp>
      <p:sp>
        <p:nvSpPr>
          <p:cNvPr id="92174" name="Text Box 14"/>
          <p:cNvSpPr txBox="1">
            <a:spLocks noChangeArrowheads="1"/>
          </p:cNvSpPr>
          <p:nvPr/>
        </p:nvSpPr>
        <p:spPr bwMode="auto">
          <a:xfrm>
            <a:off x="447675" y="4437063"/>
            <a:ext cx="2324100" cy="609600"/>
          </a:xfrm>
          <a:prstGeom prst="rect">
            <a:avLst/>
          </a:prstGeom>
          <a:noFill/>
          <a:ln w="28575">
            <a:solidFill>
              <a:schemeClr val="tx1"/>
            </a:solidFill>
            <a:miter lim="800000"/>
            <a:headEnd/>
            <a:tailEnd/>
          </a:ln>
        </p:spPr>
        <p:txBody>
          <a:bodyPr>
            <a:spAutoFit/>
          </a:bodyPr>
          <a:lstStyle/>
          <a:p>
            <a:pPr algn="ctr"/>
            <a:r>
              <a:rPr lang="hr-HR" sz="1600">
                <a:latin typeface="Arial" charset="0"/>
              </a:rPr>
              <a:t>KANTONALNE </a:t>
            </a:r>
          </a:p>
          <a:p>
            <a:pPr algn="ctr"/>
            <a:r>
              <a:rPr lang="hr-HR" sz="1600">
                <a:latin typeface="Arial" charset="0"/>
              </a:rPr>
              <a:t>UPRAVE CZ</a:t>
            </a:r>
            <a:endParaRPr lang="en-US" sz="1600">
              <a:latin typeface="Arial" charset="0"/>
            </a:endParaRPr>
          </a:p>
        </p:txBody>
      </p:sp>
      <p:sp>
        <p:nvSpPr>
          <p:cNvPr id="92175" name="Text Box 15"/>
          <p:cNvSpPr txBox="1">
            <a:spLocks noChangeArrowheads="1"/>
          </p:cNvSpPr>
          <p:nvPr/>
        </p:nvSpPr>
        <p:spPr bwMode="auto">
          <a:xfrm>
            <a:off x="447675" y="5157788"/>
            <a:ext cx="2324100" cy="609600"/>
          </a:xfrm>
          <a:prstGeom prst="rect">
            <a:avLst/>
          </a:prstGeom>
          <a:noFill/>
          <a:ln w="28575">
            <a:solidFill>
              <a:schemeClr val="tx1"/>
            </a:solidFill>
            <a:miter lim="800000"/>
            <a:headEnd/>
            <a:tailEnd/>
          </a:ln>
        </p:spPr>
        <p:txBody>
          <a:bodyPr>
            <a:spAutoFit/>
          </a:bodyPr>
          <a:lstStyle/>
          <a:p>
            <a:pPr algn="ctr"/>
            <a:r>
              <a:rPr lang="hr-HR" sz="1600">
                <a:latin typeface="Arial" charset="0"/>
              </a:rPr>
              <a:t>OPĆINSKE </a:t>
            </a:r>
          </a:p>
          <a:p>
            <a:pPr algn="ctr"/>
            <a:r>
              <a:rPr lang="hr-HR" sz="1600">
                <a:latin typeface="Arial" charset="0"/>
              </a:rPr>
              <a:t>SLUŽBE CZ</a:t>
            </a:r>
            <a:endParaRPr lang="en-US" sz="1600">
              <a:latin typeface="Arial" charset="0"/>
            </a:endParaRPr>
          </a:p>
        </p:txBody>
      </p:sp>
      <p:sp>
        <p:nvSpPr>
          <p:cNvPr id="92176" name="Text Box 16"/>
          <p:cNvSpPr txBox="1">
            <a:spLocks noChangeArrowheads="1"/>
          </p:cNvSpPr>
          <p:nvPr/>
        </p:nvSpPr>
        <p:spPr bwMode="auto">
          <a:xfrm>
            <a:off x="447675" y="5876925"/>
            <a:ext cx="2324100" cy="806450"/>
          </a:xfrm>
          <a:prstGeom prst="rect">
            <a:avLst/>
          </a:prstGeom>
          <a:noFill/>
          <a:ln w="28575">
            <a:solidFill>
              <a:schemeClr val="tx1"/>
            </a:solidFill>
            <a:miter lim="800000"/>
            <a:headEnd/>
            <a:tailEnd/>
          </a:ln>
        </p:spPr>
        <p:txBody>
          <a:bodyPr>
            <a:spAutoFit/>
          </a:bodyPr>
          <a:lstStyle/>
          <a:p>
            <a:pPr algn="ctr"/>
            <a:r>
              <a:rPr lang="hr-HR" sz="1500">
                <a:latin typeface="Arial" charset="0"/>
              </a:rPr>
              <a:t>ORGANI, SLUŽBE I</a:t>
            </a:r>
          </a:p>
          <a:p>
            <a:pPr algn="ctr"/>
            <a:r>
              <a:rPr lang="hr-HR" sz="1500">
                <a:latin typeface="Arial" charset="0"/>
              </a:rPr>
              <a:t>REFERATI MZ I PRAVNIH SUBJEKATA</a:t>
            </a:r>
            <a:endParaRPr lang="en-US" sz="1500">
              <a:latin typeface="Arial" charset="0"/>
            </a:endParaRPr>
          </a:p>
        </p:txBody>
      </p:sp>
      <p:sp>
        <p:nvSpPr>
          <p:cNvPr id="92177" name="Text Box 17"/>
          <p:cNvSpPr txBox="1">
            <a:spLocks noChangeArrowheads="1"/>
          </p:cNvSpPr>
          <p:nvPr/>
        </p:nvSpPr>
        <p:spPr bwMode="auto">
          <a:xfrm>
            <a:off x="6049963" y="3616325"/>
            <a:ext cx="2843212" cy="646331"/>
          </a:xfrm>
          <a:prstGeom prst="rect">
            <a:avLst/>
          </a:prstGeom>
          <a:noFill/>
          <a:ln w="28575">
            <a:solidFill>
              <a:schemeClr val="tx1"/>
            </a:solidFill>
            <a:miter lim="800000"/>
            <a:headEnd/>
            <a:tailEnd/>
          </a:ln>
        </p:spPr>
        <p:txBody>
          <a:bodyPr>
            <a:spAutoFit/>
          </a:bodyPr>
          <a:lstStyle/>
          <a:p>
            <a:pPr algn="ctr"/>
            <a:r>
              <a:rPr lang="hr-HR" sz="1800" dirty="0">
                <a:latin typeface="Arial" charset="0"/>
              </a:rPr>
              <a:t>REPUBLIČKA </a:t>
            </a:r>
          </a:p>
          <a:p>
            <a:pPr algn="ctr"/>
            <a:r>
              <a:rPr lang="hr-HR" sz="1800" dirty="0">
                <a:latin typeface="Arial" charset="0"/>
              </a:rPr>
              <a:t>UPRAVA CZ</a:t>
            </a:r>
            <a:endParaRPr lang="en-US" sz="1800" dirty="0">
              <a:latin typeface="Arial" charset="0"/>
            </a:endParaRPr>
          </a:p>
        </p:txBody>
      </p:sp>
      <p:sp>
        <p:nvSpPr>
          <p:cNvPr id="92179" name="Text Box 19"/>
          <p:cNvSpPr txBox="1">
            <a:spLocks noChangeArrowheads="1"/>
          </p:cNvSpPr>
          <p:nvPr/>
        </p:nvSpPr>
        <p:spPr bwMode="auto">
          <a:xfrm>
            <a:off x="6049963" y="4465639"/>
            <a:ext cx="2843209" cy="584775"/>
          </a:xfrm>
          <a:prstGeom prst="rect">
            <a:avLst/>
          </a:prstGeom>
          <a:noFill/>
          <a:ln w="28575">
            <a:solidFill>
              <a:schemeClr val="tx1"/>
            </a:solidFill>
            <a:miter lim="800000"/>
            <a:headEnd/>
            <a:tailEnd/>
          </a:ln>
        </p:spPr>
        <p:txBody>
          <a:bodyPr wrap="square">
            <a:spAutoFit/>
          </a:bodyPr>
          <a:lstStyle/>
          <a:p>
            <a:pPr algn="ctr"/>
            <a:r>
              <a:rPr lang="hr-HR" sz="1600" dirty="0">
                <a:latin typeface="Arial" charset="0"/>
              </a:rPr>
              <a:t>PODRUČNE </a:t>
            </a:r>
          </a:p>
          <a:p>
            <a:pPr algn="ctr"/>
            <a:r>
              <a:rPr lang="hr-HR" sz="1600" dirty="0">
                <a:latin typeface="Arial" charset="0"/>
              </a:rPr>
              <a:t>UPRAVE CZ</a:t>
            </a:r>
            <a:endParaRPr lang="en-US" sz="1600" dirty="0">
              <a:latin typeface="Arial" charset="0"/>
            </a:endParaRPr>
          </a:p>
        </p:txBody>
      </p:sp>
      <p:sp>
        <p:nvSpPr>
          <p:cNvPr id="92180" name="Text Box 20"/>
          <p:cNvSpPr txBox="1">
            <a:spLocks noChangeArrowheads="1"/>
          </p:cNvSpPr>
          <p:nvPr/>
        </p:nvSpPr>
        <p:spPr bwMode="auto">
          <a:xfrm>
            <a:off x="6064250" y="5214938"/>
            <a:ext cx="2755896" cy="584775"/>
          </a:xfrm>
          <a:prstGeom prst="rect">
            <a:avLst/>
          </a:prstGeom>
          <a:noFill/>
          <a:ln w="28575">
            <a:solidFill>
              <a:schemeClr val="tx1"/>
            </a:solidFill>
            <a:miter lim="800000"/>
            <a:headEnd/>
            <a:tailEnd/>
          </a:ln>
        </p:spPr>
        <p:txBody>
          <a:bodyPr wrap="square">
            <a:spAutoFit/>
          </a:bodyPr>
          <a:lstStyle/>
          <a:p>
            <a:pPr algn="ctr"/>
            <a:r>
              <a:rPr lang="hr-HR" sz="1600" dirty="0">
                <a:latin typeface="Arial" charset="0"/>
              </a:rPr>
              <a:t>OPŠTINSKE </a:t>
            </a:r>
          </a:p>
          <a:p>
            <a:pPr algn="ctr"/>
            <a:r>
              <a:rPr lang="hr-HR" sz="1600" dirty="0">
                <a:latin typeface="Arial" charset="0"/>
              </a:rPr>
              <a:t>SLUŽBE CZ</a:t>
            </a:r>
            <a:endParaRPr lang="en-US" sz="1600" dirty="0">
              <a:latin typeface="Arial" charset="0"/>
            </a:endParaRPr>
          </a:p>
        </p:txBody>
      </p:sp>
      <p:sp>
        <p:nvSpPr>
          <p:cNvPr id="92181" name="Text Box 21"/>
          <p:cNvSpPr txBox="1">
            <a:spLocks noChangeArrowheads="1"/>
          </p:cNvSpPr>
          <p:nvPr/>
        </p:nvSpPr>
        <p:spPr bwMode="auto">
          <a:xfrm>
            <a:off x="6121400" y="5892383"/>
            <a:ext cx="2698744" cy="784830"/>
          </a:xfrm>
          <a:prstGeom prst="rect">
            <a:avLst/>
          </a:prstGeom>
          <a:noFill/>
          <a:ln w="28575">
            <a:solidFill>
              <a:schemeClr val="tx1"/>
            </a:solidFill>
            <a:miter lim="800000"/>
            <a:headEnd/>
            <a:tailEnd/>
          </a:ln>
        </p:spPr>
        <p:txBody>
          <a:bodyPr wrap="square">
            <a:spAutoFit/>
          </a:bodyPr>
          <a:lstStyle/>
          <a:p>
            <a:pPr algn="ctr"/>
            <a:r>
              <a:rPr lang="hr-HR" sz="1500">
                <a:latin typeface="Arial" charset="0"/>
              </a:rPr>
              <a:t>ORGANI, SLUŽBE I </a:t>
            </a:r>
          </a:p>
          <a:p>
            <a:pPr algn="ctr"/>
            <a:r>
              <a:rPr lang="hr-HR" sz="1500">
                <a:latin typeface="Arial" charset="0"/>
              </a:rPr>
              <a:t>REFERATI MZ I </a:t>
            </a:r>
          </a:p>
          <a:p>
            <a:pPr algn="ctr"/>
            <a:r>
              <a:rPr lang="hr-HR" sz="1500">
                <a:latin typeface="Arial" charset="0"/>
              </a:rPr>
              <a:t>PRAVNIH SUBJEKATA</a:t>
            </a:r>
            <a:endParaRPr lang="en-US" sz="1500">
              <a:latin typeface="Arial" charset="0"/>
            </a:endParaRPr>
          </a:p>
        </p:txBody>
      </p:sp>
      <p:sp>
        <p:nvSpPr>
          <p:cNvPr id="92182" name="Line 22"/>
          <p:cNvSpPr>
            <a:spLocks noChangeShapeType="1"/>
          </p:cNvSpPr>
          <p:nvPr/>
        </p:nvSpPr>
        <p:spPr bwMode="auto">
          <a:xfrm flipV="1">
            <a:off x="4356100" y="1196975"/>
            <a:ext cx="0" cy="215900"/>
          </a:xfrm>
          <a:prstGeom prst="line">
            <a:avLst/>
          </a:prstGeom>
          <a:noFill/>
          <a:ln w="38100">
            <a:solidFill>
              <a:schemeClr val="tx1"/>
            </a:solidFill>
            <a:round/>
            <a:headEnd/>
            <a:tailEnd/>
          </a:ln>
        </p:spPr>
        <p:txBody>
          <a:bodyPr/>
          <a:lstStyle/>
          <a:p>
            <a:endParaRPr lang="en-US"/>
          </a:p>
        </p:txBody>
      </p:sp>
      <p:sp>
        <p:nvSpPr>
          <p:cNvPr id="92183" name="Line 23"/>
          <p:cNvSpPr>
            <a:spLocks noChangeShapeType="1"/>
          </p:cNvSpPr>
          <p:nvPr/>
        </p:nvSpPr>
        <p:spPr bwMode="auto">
          <a:xfrm>
            <a:off x="4356100" y="1844675"/>
            <a:ext cx="0" cy="215900"/>
          </a:xfrm>
          <a:prstGeom prst="line">
            <a:avLst/>
          </a:prstGeom>
          <a:noFill/>
          <a:ln w="38100">
            <a:solidFill>
              <a:schemeClr val="tx1"/>
            </a:solidFill>
            <a:round/>
            <a:headEnd/>
            <a:tailEnd/>
          </a:ln>
        </p:spPr>
        <p:txBody>
          <a:bodyPr/>
          <a:lstStyle/>
          <a:p>
            <a:endParaRPr lang="en-US"/>
          </a:p>
        </p:txBody>
      </p:sp>
      <p:sp>
        <p:nvSpPr>
          <p:cNvPr id="92184" name="Line 24"/>
          <p:cNvSpPr>
            <a:spLocks noChangeShapeType="1"/>
          </p:cNvSpPr>
          <p:nvPr/>
        </p:nvSpPr>
        <p:spPr bwMode="auto">
          <a:xfrm>
            <a:off x="1547813" y="2636838"/>
            <a:ext cx="5832475" cy="0"/>
          </a:xfrm>
          <a:prstGeom prst="line">
            <a:avLst/>
          </a:prstGeom>
          <a:noFill/>
          <a:ln w="38100">
            <a:solidFill>
              <a:schemeClr val="tx1"/>
            </a:solidFill>
            <a:round/>
            <a:headEnd/>
            <a:tailEnd/>
          </a:ln>
        </p:spPr>
        <p:txBody>
          <a:bodyPr/>
          <a:lstStyle/>
          <a:p>
            <a:endParaRPr lang="en-US"/>
          </a:p>
        </p:txBody>
      </p:sp>
      <p:sp>
        <p:nvSpPr>
          <p:cNvPr id="92185" name="Line 25"/>
          <p:cNvSpPr>
            <a:spLocks noChangeShapeType="1"/>
          </p:cNvSpPr>
          <p:nvPr/>
        </p:nvSpPr>
        <p:spPr bwMode="auto">
          <a:xfrm>
            <a:off x="4356100" y="2420938"/>
            <a:ext cx="0" cy="360362"/>
          </a:xfrm>
          <a:prstGeom prst="line">
            <a:avLst/>
          </a:prstGeom>
          <a:noFill/>
          <a:ln w="38100">
            <a:solidFill>
              <a:schemeClr val="tx1"/>
            </a:solidFill>
            <a:round/>
            <a:headEnd/>
            <a:tailEnd/>
          </a:ln>
        </p:spPr>
        <p:txBody>
          <a:bodyPr/>
          <a:lstStyle/>
          <a:p>
            <a:endParaRPr lang="en-US"/>
          </a:p>
        </p:txBody>
      </p:sp>
      <p:sp>
        <p:nvSpPr>
          <p:cNvPr id="92186" name="Line 26"/>
          <p:cNvSpPr>
            <a:spLocks noChangeShapeType="1"/>
          </p:cNvSpPr>
          <p:nvPr/>
        </p:nvSpPr>
        <p:spPr bwMode="auto">
          <a:xfrm>
            <a:off x="1547813" y="2636838"/>
            <a:ext cx="0" cy="144462"/>
          </a:xfrm>
          <a:prstGeom prst="line">
            <a:avLst/>
          </a:prstGeom>
          <a:noFill/>
          <a:ln w="38100">
            <a:solidFill>
              <a:schemeClr val="tx1"/>
            </a:solidFill>
            <a:round/>
            <a:headEnd/>
            <a:tailEnd/>
          </a:ln>
        </p:spPr>
        <p:txBody>
          <a:bodyPr/>
          <a:lstStyle/>
          <a:p>
            <a:endParaRPr lang="en-US"/>
          </a:p>
        </p:txBody>
      </p:sp>
      <p:sp>
        <p:nvSpPr>
          <p:cNvPr id="92187" name="Line 27"/>
          <p:cNvSpPr>
            <a:spLocks noChangeShapeType="1"/>
          </p:cNvSpPr>
          <p:nvPr/>
        </p:nvSpPr>
        <p:spPr bwMode="auto">
          <a:xfrm>
            <a:off x="7380288" y="2636838"/>
            <a:ext cx="0" cy="144462"/>
          </a:xfrm>
          <a:prstGeom prst="line">
            <a:avLst/>
          </a:prstGeom>
          <a:noFill/>
          <a:ln w="38100">
            <a:solidFill>
              <a:schemeClr val="tx1"/>
            </a:solidFill>
            <a:round/>
            <a:headEnd/>
            <a:tailEnd/>
          </a:ln>
        </p:spPr>
        <p:txBody>
          <a:bodyPr/>
          <a:lstStyle/>
          <a:p>
            <a:endParaRPr lang="en-US"/>
          </a:p>
        </p:txBody>
      </p:sp>
      <p:sp>
        <p:nvSpPr>
          <p:cNvPr id="92188" name="Line 28"/>
          <p:cNvSpPr>
            <a:spLocks noChangeShapeType="1"/>
          </p:cNvSpPr>
          <p:nvPr/>
        </p:nvSpPr>
        <p:spPr bwMode="auto">
          <a:xfrm>
            <a:off x="4356100" y="3500438"/>
            <a:ext cx="0" cy="144462"/>
          </a:xfrm>
          <a:prstGeom prst="line">
            <a:avLst/>
          </a:prstGeom>
          <a:noFill/>
          <a:ln w="38100">
            <a:solidFill>
              <a:schemeClr val="tx1"/>
            </a:solidFill>
            <a:round/>
            <a:headEnd/>
            <a:tailEnd/>
          </a:ln>
        </p:spPr>
        <p:txBody>
          <a:bodyPr/>
          <a:lstStyle/>
          <a:p>
            <a:endParaRPr lang="en-US"/>
          </a:p>
        </p:txBody>
      </p:sp>
      <p:sp>
        <p:nvSpPr>
          <p:cNvPr id="92189" name="Line 29"/>
          <p:cNvSpPr>
            <a:spLocks noChangeShapeType="1"/>
          </p:cNvSpPr>
          <p:nvPr/>
        </p:nvSpPr>
        <p:spPr bwMode="auto">
          <a:xfrm>
            <a:off x="4356100" y="4292600"/>
            <a:ext cx="0" cy="144463"/>
          </a:xfrm>
          <a:prstGeom prst="line">
            <a:avLst/>
          </a:prstGeom>
          <a:noFill/>
          <a:ln w="38100">
            <a:solidFill>
              <a:schemeClr val="tx1"/>
            </a:solidFill>
            <a:round/>
            <a:headEnd/>
            <a:tailEnd/>
          </a:ln>
        </p:spPr>
        <p:txBody>
          <a:bodyPr/>
          <a:lstStyle/>
          <a:p>
            <a:endParaRPr lang="en-US"/>
          </a:p>
        </p:txBody>
      </p:sp>
      <p:sp>
        <p:nvSpPr>
          <p:cNvPr id="92190" name="Line 30"/>
          <p:cNvSpPr>
            <a:spLocks noChangeShapeType="1"/>
          </p:cNvSpPr>
          <p:nvPr/>
        </p:nvSpPr>
        <p:spPr bwMode="auto">
          <a:xfrm>
            <a:off x="4356100" y="4797425"/>
            <a:ext cx="0" cy="215900"/>
          </a:xfrm>
          <a:prstGeom prst="line">
            <a:avLst/>
          </a:prstGeom>
          <a:noFill/>
          <a:ln w="38100">
            <a:solidFill>
              <a:schemeClr val="tx1"/>
            </a:solidFill>
            <a:round/>
            <a:headEnd/>
            <a:tailEnd/>
          </a:ln>
        </p:spPr>
        <p:txBody>
          <a:bodyPr/>
          <a:lstStyle/>
          <a:p>
            <a:endParaRPr lang="en-US"/>
          </a:p>
        </p:txBody>
      </p:sp>
      <p:sp>
        <p:nvSpPr>
          <p:cNvPr id="92191" name="Line 31"/>
          <p:cNvSpPr>
            <a:spLocks noChangeShapeType="1"/>
          </p:cNvSpPr>
          <p:nvPr/>
        </p:nvSpPr>
        <p:spPr bwMode="auto">
          <a:xfrm>
            <a:off x="1547813" y="3500438"/>
            <a:ext cx="0" cy="144462"/>
          </a:xfrm>
          <a:prstGeom prst="line">
            <a:avLst/>
          </a:prstGeom>
          <a:noFill/>
          <a:ln w="38100">
            <a:solidFill>
              <a:schemeClr val="tx1"/>
            </a:solidFill>
            <a:round/>
            <a:headEnd/>
            <a:tailEnd/>
          </a:ln>
        </p:spPr>
        <p:txBody>
          <a:bodyPr/>
          <a:lstStyle/>
          <a:p>
            <a:endParaRPr lang="en-US"/>
          </a:p>
        </p:txBody>
      </p:sp>
      <p:sp>
        <p:nvSpPr>
          <p:cNvPr id="92192" name="Line 32"/>
          <p:cNvSpPr>
            <a:spLocks noChangeShapeType="1"/>
          </p:cNvSpPr>
          <p:nvPr/>
        </p:nvSpPr>
        <p:spPr bwMode="auto">
          <a:xfrm>
            <a:off x="1547813" y="4292600"/>
            <a:ext cx="0" cy="144463"/>
          </a:xfrm>
          <a:prstGeom prst="line">
            <a:avLst/>
          </a:prstGeom>
          <a:noFill/>
          <a:ln w="38100">
            <a:solidFill>
              <a:schemeClr val="tx1"/>
            </a:solidFill>
            <a:round/>
            <a:headEnd/>
            <a:tailEnd/>
          </a:ln>
        </p:spPr>
        <p:txBody>
          <a:bodyPr/>
          <a:lstStyle/>
          <a:p>
            <a:endParaRPr lang="en-US"/>
          </a:p>
        </p:txBody>
      </p:sp>
      <p:sp>
        <p:nvSpPr>
          <p:cNvPr id="92193" name="Line 33"/>
          <p:cNvSpPr>
            <a:spLocks noChangeShapeType="1"/>
          </p:cNvSpPr>
          <p:nvPr/>
        </p:nvSpPr>
        <p:spPr bwMode="auto">
          <a:xfrm>
            <a:off x="1547813" y="5084763"/>
            <a:ext cx="0" cy="73025"/>
          </a:xfrm>
          <a:prstGeom prst="line">
            <a:avLst/>
          </a:prstGeom>
          <a:noFill/>
          <a:ln w="38100">
            <a:solidFill>
              <a:schemeClr val="tx1"/>
            </a:solidFill>
            <a:round/>
            <a:headEnd/>
            <a:tailEnd/>
          </a:ln>
        </p:spPr>
        <p:txBody>
          <a:bodyPr/>
          <a:lstStyle/>
          <a:p>
            <a:endParaRPr lang="en-US"/>
          </a:p>
        </p:txBody>
      </p:sp>
      <p:sp>
        <p:nvSpPr>
          <p:cNvPr id="92194" name="Line 34"/>
          <p:cNvSpPr>
            <a:spLocks noChangeShapeType="1"/>
          </p:cNvSpPr>
          <p:nvPr/>
        </p:nvSpPr>
        <p:spPr bwMode="auto">
          <a:xfrm>
            <a:off x="1547813" y="5805488"/>
            <a:ext cx="0" cy="71437"/>
          </a:xfrm>
          <a:prstGeom prst="line">
            <a:avLst/>
          </a:prstGeom>
          <a:noFill/>
          <a:ln w="38100">
            <a:solidFill>
              <a:schemeClr val="tx1"/>
            </a:solidFill>
            <a:round/>
            <a:headEnd/>
            <a:tailEnd/>
          </a:ln>
        </p:spPr>
        <p:txBody>
          <a:bodyPr/>
          <a:lstStyle/>
          <a:p>
            <a:endParaRPr lang="en-US"/>
          </a:p>
        </p:txBody>
      </p:sp>
      <p:sp>
        <p:nvSpPr>
          <p:cNvPr id="92195" name="Line 35"/>
          <p:cNvSpPr>
            <a:spLocks noChangeShapeType="1"/>
          </p:cNvSpPr>
          <p:nvPr/>
        </p:nvSpPr>
        <p:spPr bwMode="auto">
          <a:xfrm flipH="1">
            <a:off x="7451725" y="3500438"/>
            <a:ext cx="0" cy="144462"/>
          </a:xfrm>
          <a:prstGeom prst="line">
            <a:avLst/>
          </a:prstGeom>
          <a:noFill/>
          <a:ln w="38100">
            <a:solidFill>
              <a:schemeClr val="tx1"/>
            </a:solidFill>
            <a:round/>
            <a:headEnd/>
            <a:tailEnd/>
          </a:ln>
        </p:spPr>
        <p:txBody>
          <a:bodyPr/>
          <a:lstStyle/>
          <a:p>
            <a:endParaRPr lang="en-US"/>
          </a:p>
        </p:txBody>
      </p:sp>
      <p:sp>
        <p:nvSpPr>
          <p:cNvPr id="92197" name="Line 37"/>
          <p:cNvSpPr>
            <a:spLocks noChangeShapeType="1"/>
          </p:cNvSpPr>
          <p:nvPr/>
        </p:nvSpPr>
        <p:spPr bwMode="auto">
          <a:xfrm flipH="1">
            <a:off x="7451725" y="4221162"/>
            <a:ext cx="0" cy="228599"/>
          </a:xfrm>
          <a:prstGeom prst="line">
            <a:avLst/>
          </a:prstGeom>
          <a:noFill/>
          <a:ln w="38100">
            <a:solidFill>
              <a:schemeClr val="tx1"/>
            </a:solidFill>
            <a:round/>
            <a:headEnd/>
            <a:tailEnd/>
          </a:ln>
        </p:spPr>
        <p:txBody>
          <a:bodyPr/>
          <a:lstStyle/>
          <a:p>
            <a:endParaRPr lang="en-US"/>
          </a:p>
        </p:txBody>
      </p:sp>
      <p:sp>
        <p:nvSpPr>
          <p:cNvPr id="92198" name="Line 38"/>
          <p:cNvSpPr>
            <a:spLocks noChangeShapeType="1"/>
          </p:cNvSpPr>
          <p:nvPr/>
        </p:nvSpPr>
        <p:spPr bwMode="auto">
          <a:xfrm>
            <a:off x="7451724" y="5046663"/>
            <a:ext cx="1" cy="168275"/>
          </a:xfrm>
          <a:prstGeom prst="line">
            <a:avLst/>
          </a:prstGeom>
          <a:noFill/>
          <a:ln w="38100">
            <a:solidFill>
              <a:schemeClr val="tx1"/>
            </a:solidFill>
            <a:round/>
            <a:headEnd/>
            <a:tailEnd/>
          </a:ln>
        </p:spPr>
        <p:txBody>
          <a:bodyPr/>
          <a:lstStyle/>
          <a:p>
            <a:endParaRPr lang="en-US"/>
          </a:p>
        </p:txBody>
      </p:sp>
      <p:sp>
        <p:nvSpPr>
          <p:cNvPr id="92199" name="Line 39"/>
          <p:cNvSpPr>
            <a:spLocks noChangeShapeType="1"/>
          </p:cNvSpPr>
          <p:nvPr/>
        </p:nvSpPr>
        <p:spPr bwMode="auto">
          <a:xfrm>
            <a:off x="7451724" y="5767388"/>
            <a:ext cx="1" cy="100012"/>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628E35-4EA3-4E10-809B-FAB7A68EF7F7}"/>
              </a:ext>
            </a:extLst>
          </p:cNvPr>
          <p:cNvSpPr>
            <a:spLocks noGrp="1"/>
          </p:cNvSpPr>
          <p:nvPr>
            <p:ph type="title"/>
          </p:nvPr>
        </p:nvSpPr>
        <p:spPr/>
        <p:txBody>
          <a:bodyPr/>
          <a:lstStyle/>
          <a:p>
            <a:r>
              <a:rPr lang="bs-Latn-BA" sz="3200" dirty="0">
                <a:solidFill>
                  <a:srgbClr val="E5E5FF"/>
                </a:solidFill>
                <a:latin typeface="Arial" panose="020B0604020202020204" pitchFamily="34" charset="0"/>
                <a:cs typeface="Arial" panose="020B0604020202020204" pitchFamily="34" charset="0"/>
              </a:rPr>
              <a:t>Sadržaj civilnih zaštita u entitetima</a:t>
            </a:r>
            <a:endParaRPr lang="bs-Latn-BA" dirty="0"/>
          </a:p>
        </p:txBody>
      </p:sp>
      <p:sp>
        <p:nvSpPr>
          <p:cNvPr id="3" name="Content Placeholder 2">
            <a:extLst>
              <a:ext uri="{FF2B5EF4-FFF2-40B4-BE49-F238E27FC236}">
                <a16:creationId xmlns:a16="http://schemas.microsoft.com/office/drawing/2014/main" xmlns="" id="{731170FE-EE41-47B5-845A-954503A50D45}"/>
              </a:ext>
            </a:extLst>
          </p:cNvPr>
          <p:cNvSpPr>
            <a:spLocks noGrp="1"/>
          </p:cNvSpPr>
          <p:nvPr>
            <p:ph idx="1"/>
          </p:nvPr>
        </p:nvSpPr>
        <p:spPr>
          <a:xfrm>
            <a:off x="107504" y="1196752"/>
            <a:ext cx="8856984" cy="4929411"/>
          </a:xfrm>
        </p:spPr>
        <p:txBody>
          <a:bodyPr/>
          <a:lstStyle/>
          <a:p>
            <a:pPr marL="0" lvl="0" indent="0">
              <a:buClr>
                <a:srgbClr val="FFCC00"/>
              </a:buClr>
              <a:buNone/>
            </a:pPr>
            <a:r>
              <a:rPr lang="bs-Latn-BA" dirty="0">
                <a:solidFill>
                  <a:srgbClr val="FFFFFF"/>
                </a:solidFill>
                <a:latin typeface="Arial" panose="020B0604020202020204" pitchFamily="34" charset="0"/>
                <a:cs typeface="Arial" panose="020B0604020202020204" pitchFamily="34" charset="0"/>
              </a:rPr>
              <a:t>            FBiH                             RS</a:t>
            </a:r>
          </a:p>
          <a:p>
            <a:pPr marL="0" lvl="0" indent="0">
              <a:buClr>
                <a:srgbClr val="FFCC00"/>
              </a:buClr>
              <a:buNone/>
            </a:pPr>
            <a:endParaRPr lang="bs-Latn-BA" sz="2400" dirty="0">
              <a:solidFill>
                <a:srgbClr val="FFFFFF"/>
              </a:solidFill>
              <a:latin typeface="Arial" panose="020B0604020202020204" pitchFamily="34" charset="0"/>
              <a:cs typeface="Arial" panose="020B0604020202020204" pitchFamily="34" charset="0"/>
            </a:endParaRP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Lična i uzajamna zaštita                 Lična i kolektivna zaštita</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Mjere zaštite i spašavanja              Mjere i zadaci</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Štabovi CZ                                      Koordinacija i rukovođenje</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Povjerenici CZ                                Štabovi za van. situacije</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Službe zaštite i spašavanja            Povjerenici ZiS</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Jedinice CZ                                     Jedinice i timovi CZ</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Rukovođenje i upotreba snaga i     Sistem OOiU</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sredstava                                        Pravna lica</a:t>
            </a:r>
          </a:p>
          <a:p>
            <a:pPr marL="0" lvl="0" indent="0">
              <a:buClr>
                <a:srgbClr val="FFCC00"/>
              </a:buClr>
              <a:buNone/>
            </a:pPr>
            <a:r>
              <a:rPr lang="bs-Latn-BA" sz="2400" dirty="0">
                <a:solidFill>
                  <a:srgbClr val="FFFFFF"/>
                </a:solidFill>
                <a:latin typeface="Arial" panose="020B0604020202020204" pitchFamily="34" charset="0"/>
                <a:cs typeface="Arial" panose="020B0604020202020204" pitchFamily="34" charset="0"/>
              </a:rPr>
              <a:t>                                                        Humanitarne i dr. org. za ZiS             </a:t>
            </a:r>
            <a:endParaRPr lang="bs-Latn-BA" dirty="0"/>
          </a:p>
        </p:txBody>
      </p:sp>
    </p:spTree>
    <p:extLst>
      <p:ext uri="{BB962C8B-B14F-4D97-AF65-F5344CB8AC3E}">
        <p14:creationId xmlns:p14="http://schemas.microsoft.com/office/powerpoint/2010/main" val="3377267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p:cNvSpPr>
            <a:spLocks noGrp="1" noRot="1" noChangeArrowheads="1"/>
          </p:cNvSpPr>
          <p:nvPr>
            <p:ph type="title"/>
          </p:nvPr>
        </p:nvSpPr>
        <p:spPr/>
        <p:txBody>
          <a:bodyPr/>
          <a:lstStyle/>
          <a:p>
            <a:pPr eaLnBrk="1" hangingPunct="1">
              <a:defRPr/>
            </a:pPr>
            <a:r>
              <a:rPr lang="hr-HR" sz="2000">
                <a:latin typeface="Arial" charset="0"/>
              </a:rPr>
              <a:t>Balkan je geopolitički i kulturni region Jugoistočne Europe, koji je dobio ime po planini Balkan (najviši vrh Botev=2.376 m), koja se proteže između Bugarske i Srbije, sjeverni obod je omeđen rijekama: Soča-Krka-Sava   </a:t>
            </a:r>
            <a:endParaRPr lang="en-US" sz="2000">
              <a:latin typeface="Arial" charset="0"/>
            </a:endParaRPr>
          </a:p>
        </p:txBody>
      </p:sp>
      <p:sp>
        <p:nvSpPr>
          <p:cNvPr id="641027" name="Rectangle 3"/>
          <p:cNvSpPr>
            <a:spLocks noGrp="1" noChangeArrowheads="1"/>
          </p:cNvSpPr>
          <p:nvPr>
            <p:ph type="body" idx="1"/>
          </p:nvPr>
        </p:nvSpPr>
        <p:spPr>
          <a:xfrm>
            <a:off x="457200" y="6381750"/>
            <a:ext cx="8229600" cy="476250"/>
          </a:xfrm>
        </p:spPr>
        <p:txBody>
          <a:bodyPr/>
          <a:lstStyle/>
          <a:p>
            <a:pPr algn="ctr" eaLnBrk="1" hangingPunct="1">
              <a:buFont typeface="Wingdings" pitchFamily="2" charset="2"/>
              <a:buNone/>
              <a:defRPr/>
            </a:pPr>
            <a:r>
              <a:rPr lang="hr-HR" sz="2400">
                <a:latin typeface="Arial" charset="0"/>
              </a:rPr>
              <a:t>Balkanske države</a:t>
            </a:r>
            <a:endParaRPr lang="en-US" sz="2400">
              <a:latin typeface="Arial" charset="0"/>
            </a:endParaRPr>
          </a:p>
        </p:txBody>
      </p:sp>
      <p:pic>
        <p:nvPicPr>
          <p:cNvPr id="12292" name="Picture 4"/>
          <p:cNvPicPr>
            <a:picLocks noChangeAspect="1" noChangeArrowheads="1"/>
          </p:cNvPicPr>
          <p:nvPr/>
        </p:nvPicPr>
        <p:blipFill>
          <a:blip r:embed="rId2" cstate="print"/>
          <a:srcRect/>
          <a:stretch>
            <a:fillRect/>
          </a:stretch>
        </p:blipFill>
        <p:spPr bwMode="auto">
          <a:xfrm>
            <a:off x="611188" y="1557338"/>
            <a:ext cx="7848600" cy="4824412"/>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ZIS:t-6/4</a:t>
            </a:r>
            <a:endParaRPr lang="en-US" sz="1400">
              <a:latin typeface="Arial" charset="0"/>
            </a:endParaRPr>
          </a:p>
        </p:txBody>
      </p:sp>
      <p:sp>
        <p:nvSpPr>
          <p:cNvPr id="93188" name="Text Box 4"/>
          <p:cNvSpPr txBox="1">
            <a:spLocks noChangeArrowheads="1"/>
          </p:cNvSpPr>
          <p:nvPr/>
        </p:nvSpPr>
        <p:spPr bwMode="auto">
          <a:xfrm>
            <a:off x="468313" y="620713"/>
            <a:ext cx="8207375" cy="679450"/>
          </a:xfrm>
          <a:prstGeom prst="rect">
            <a:avLst/>
          </a:prstGeom>
          <a:noFill/>
          <a:ln w="38100">
            <a:solidFill>
              <a:schemeClr val="tx1"/>
            </a:solidFill>
            <a:miter lim="800000"/>
            <a:headEnd/>
            <a:tailEnd/>
          </a:ln>
        </p:spPr>
        <p:txBody>
          <a:bodyPr>
            <a:spAutoFit/>
          </a:bodyPr>
          <a:lstStyle/>
          <a:p>
            <a:pPr algn="ctr"/>
            <a:r>
              <a:rPr lang="hr-HR" sz="1800">
                <a:latin typeface="Arial Black" pitchFamily="34" charset="0"/>
              </a:rPr>
              <a:t>KOORDINACIJSKO TIJELO BOSNE I HERCEGOVINE</a:t>
            </a:r>
          </a:p>
          <a:p>
            <a:pPr algn="ctr"/>
            <a:r>
              <a:rPr lang="hr-HR" sz="1800">
                <a:latin typeface="Arial Black" pitchFamily="34" charset="0"/>
              </a:rPr>
              <a:t>ZA ZAŠTITU I SPAŠAVANJE</a:t>
            </a:r>
            <a:endParaRPr lang="en-US" sz="1800">
              <a:latin typeface="Arial Black" pitchFamily="34" charset="0"/>
            </a:endParaRPr>
          </a:p>
        </p:txBody>
      </p:sp>
      <p:sp>
        <p:nvSpPr>
          <p:cNvPr id="93189" name="Text Box 5"/>
          <p:cNvSpPr txBox="1">
            <a:spLocks noChangeArrowheads="1"/>
          </p:cNvSpPr>
          <p:nvPr/>
        </p:nvSpPr>
        <p:spPr bwMode="auto">
          <a:xfrm>
            <a:off x="217488" y="1628775"/>
            <a:ext cx="2574925" cy="669925"/>
          </a:xfrm>
          <a:prstGeom prst="rect">
            <a:avLst/>
          </a:prstGeom>
          <a:noFill/>
          <a:ln w="28575">
            <a:solidFill>
              <a:schemeClr val="tx1"/>
            </a:solidFill>
            <a:miter lim="800000"/>
            <a:headEnd/>
            <a:tailEnd/>
          </a:ln>
        </p:spPr>
        <p:txBody>
          <a:bodyPr>
            <a:spAutoFit/>
          </a:bodyPr>
          <a:lstStyle/>
          <a:p>
            <a:pPr algn="ctr"/>
            <a:r>
              <a:rPr lang="hr-HR" sz="1800" b="1">
                <a:latin typeface="Arial" charset="0"/>
              </a:rPr>
              <a:t>FEDERALNI ŠTAB CZ</a:t>
            </a:r>
          </a:p>
          <a:p>
            <a:pPr algn="ctr"/>
            <a:r>
              <a:rPr lang="hr-HR" sz="1800" b="1">
                <a:latin typeface="Arial" charset="0"/>
              </a:rPr>
              <a:t>FEDERACIJE BIH</a:t>
            </a:r>
            <a:endParaRPr lang="en-US" sz="1800" b="1">
              <a:latin typeface="Arial" charset="0"/>
            </a:endParaRPr>
          </a:p>
        </p:txBody>
      </p:sp>
      <p:sp>
        <p:nvSpPr>
          <p:cNvPr id="93190" name="Text Box 6"/>
          <p:cNvSpPr txBox="1">
            <a:spLocks noChangeArrowheads="1"/>
          </p:cNvSpPr>
          <p:nvPr/>
        </p:nvSpPr>
        <p:spPr bwMode="auto">
          <a:xfrm>
            <a:off x="3097213" y="1628775"/>
            <a:ext cx="2770931" cy="646331"/>
          </a:xfrm>
          <a:prstGeom prst="rect">
            <a:avLst/>
          </a:prstGeom>
          <a:noFill/>
          <a:ln w="28575">
            <a:solidFill>
              <a:schemeClr val="tx1"/>
            </a:solidFill>
            <a:miter lim="800000"/>
            <a:headEnd/>
            <a:tailEnd/>
          </a:ln>
        </p:spPr>
        <p:txBody>
          <a:bodyPr wrap="square">
            <a:spAutoFit/>
          </a:bodyPr>
          <a:lstStyle/>
          <a:p>
            <a:pPr algn="ctr"/>
            <a:r>
              <a:rPr lang="hr-HR" sz="1800" b="1" dirty="0">
                <a:latin typeface="Arial" charset="0"/>
              </a:rPr>
              <a:t>REPUBLIČKI ŠTAB ZA</a:t>
            </a:r>
          </a:p>
          <a:p>
            <a:pPr algn="ctr"/>
            <a:r>
              <a:rPr lang="hr-HR" sz="1800" b="1" dirty="0">
                <a:latin typeface="Arial" charset="0"/>
              </a:rPr>
              <a:t>VANREDNE SITUACIJE</a:t>
            </a:r>
            <a:endParaRPr lang="en-US" sz="1800" b="1" dirty="0">
              <a:latin typeface="Arial" charset="0"/>
            </a:endParaRPr>
          </a:p>
        </p:txBody>
      </p:sp>
      <p:sp>
        <p:nvSpPr>
          <p:cNvPr id="93191" name="Text Box 7"/>
          <p:cNvSpPr txBox="1">
            <a:spLocks noChangeArrowheads="1"/>
          </p:cNvSpPr>
          <p:nvPr/>
        </p:nvSpPr>
        <p:spPr bwMode="auto">
          <a:xfrm>
            <a:off x="6084888" y="1628775"/>
            <a:ext cx="2808287" cy="669925"/>
          </a:xfrm>
          <a:prstGeom prst="rect">
            <a:avLst/>
          </a:prstGeom>
          <a:noFill/>
          <a:ln w="28575">
            <a:solidFill>
              <a:schemeClr val="tx1"/>
            </a:solidFill>
            <a:miter lim="800000"/>
            <a:headEnd/>
            <a:tailEnd/>
          </a:ln>
        </p:spPr>
        <p:txBody>
          <a:bodyPr>
            <a:spAutoFit/>
          </a:bodyPr>
          <a:lstStyle/>
          <a:p>
            <a:pPr algn="ctr"/>
            <a:r>
              <a:rPr lang="hr-HR" sz="1800" b="1">
                <a:latin typeface="Arial" charset="0"/>
              </a:rPr>
              <a:t>ŠTAB CZ BRČKO</a:t>
            </a:r>
          </a:p>
          <a:p>
            <a:pPr algn="ctr"/>
            <a:r>
              <a:rPr lang="hr-HR" sz="1800" b="1">
                <a:latin typeface="Arial" charset="0"/>
              </a:rPr>
              <a:t>DISTRIKTA BIH</a:t>
            </a:r>
            <a:endParaRPr lang="en-US" sz="1800" b="1">
              <a:latin typeface="Arial" charset="0"/>
            </a:endParaRPr>
          </a:p>
        </p:txBody>
      </p:sp>
      <p:sp>
        <p:nvSpPr>
          <p:cNvPr id="93192" name="Text Box 8"/>
          <p:cNvSpPr txBox="1">
            <a:spLocks noChangeArrowheads="1"/>
          </p:cNvSpPr>
          <p:nvPr/>
        </p:nvSpPr>
        <p:spPr bwMode="auto">
          <a:xfrm>
            <a:off x="3131840" y="2513013"/>
            <a:ext cx="2736304" cy="1477328"/>
          </a:xfrm>
          <a:prstGeom prst="rect">
            <a:avLst/>
          </a:prstGeom>
          <a:noFill/>
          <a:ln w="28575">
            <a:solidFill>
              <a:schemeClr val="tx1"/>
            </a:solidFill>
            <a:miter lim="800000"/>
            <a:headEnd/>
            <a:tailEnd/>
          </a:ln>
        </p:spPr>
        <p:txBody>
          <a:bodyPr wrap="square">
            <a:spAutoFit/>
          </a:bodyPr>
          <a:lstStyle/>
          <a:p>
            <a:pPr algn="ctr"/>
            <a:r>
              <a:rPr lang="hr-HR" sz="1800" dirty="0">
                <a:latin typeface="Arial" charset="0"/>
              </a:rPr>
              <a:t>ŠTABOVI ZA </a:t>
            </a:r>
          </a:p>
          <a:p>
            <a:pPr algn="ctr"/>
            <a:r>
              <a:rPr lang="hr-HR" sz="1800" dirty="0">
                <a:latin typeface="Arial" charset="0"/>
              </a:rPr>
              <a:t>VANREDNE SITUACIJE </a:t>
            </a:r>
          </a:p>
          <a:p>
            <a:pPr algn="ctr"/>
            <a:r>
              <a:rPr lang="hr-HR" sz="1800" dirty="0">
                <a:latin typeface="Arial" charset="0"/>
              </a:rPr>
              <a:t>NA NIVOU JEDINICA </a:t>
            </a:r>
          </a:p>
          <a:p>
            <a:pPr algn="ctr"/>
            <a:r>
              <a:rPr lang="hr-HR" sz="1800" dirty="0">
                <a:latin typeface="Arial" charset="0"/>
              </a:rPr>
              <a:t>LOKALNE SAMOUPRAVE </a:t>
            </a:r>
            <a:endParaRPr lang="en-US" sz="1800" dirty="0">
              <a:latin typeface="Arial" charset="0"/>
            </a:endParaRPr>
          </a:p>
        </p:txBody>
      </p:sp>
      <p:sp>
        <p:nvSpPr>
          <p:cNvPr id="93194" name="Text Box 10"/>
          <p:cNvSpPr txBox="1">
            <a:spLocks noChangeArrowheads="1"/>
          </p:cNvSpPr>
          <p:nvPr/>
        </p:nvSpPr>
        <p:spPr bwMode="auto">
          <a:xfrm>
            <a:off x="3131840" y="4349750"/>
            <a:ext cx="2736304" cy="1015663"/>
          </a:xfrm>
          <a:prstGeom prst="rect">
            <a:avLst/>
          </a:prstGeom>
          <a:noFill/>
          <a:ln w="28575">
            <a:solidFill>
              <a:schemeClr val="tx1"/>
            </a:solidFill>
            <a:miter lim="800000"/>
            <a:headEnd/>
            <a:tailEnd/>
          </a:ln>
        </p:spPr>
        <p:txBody>
          <a:bodyPr wrap="square">
            <a:spAutoFit/>
          </a:bodyPr>
          <a:lstStyle/>
          <a:p>
            <a:pPr algn="ctr"/>
            <a:r>
              <a:rPr lang="hr-HR" sz="1500" dirty="0">
                <a:latin typeface="Arial" charset="0"/>
              </a:rPr>
              <a:t>ŠTABOVI ZA VANREDNE SITUACIJE PRIVREDNIH DRUŠTAVA I </a:t>
            </a:r>
          </a:p>
          <a:p>
            <a:pPr algn="ctr"/>
            <a:r>
              <a:rPr lang="hr-HR" sz="1500" dirty="0">
                <a:latin typeface="Arial" charset="0"/>
              </a:rPr>
              <a:t> PRAVNIH LICA</a:t>
            </a:r>
            <a:endParaRPr lang="en-US" sz="1500" dirty="0">
              <a:latin typeface="Arial" charset="0"/>
            </a:endParaRPr>
          </a:p>
        </p:txBody>
      </p:sp>
      <p:sp>
        <p:nvSpPr>
          <p:cNvPr id="93195" name="Text Box 11"/>
          <p:cNvSpPr txBox="1">
            <a:spLocks noChangeArrowheads="1"/>
          </p:cNvSpPr>
          <p:nvPr/>
        </p:nvSpPr>
        <p:spPr bwMode="auto">
          <a:xfrm>
            <a:off x="6135688" y="2536825"/>
            <a:ext cx="2684462" cy="609600"/>
          </a:xfrm>
          <a:prstGeom prst="rect">
            <a:avLst/>
          </a:prstGeom>
          <a:noFill/>
          <a:ln w="28575">
            <a:solidFill>
              <a:schemeClr val="tx1"/>
            </a:solidFill>
            <a:miter lim="800000"/>
            <a:headEnd/>
            <a:tailEnd/>
          </a:ln>
        </p:spPr>
        <p:txBody>
          <a:bodyPr>
            <a:spAutoFit/>
          </a:bodyPr>
          <a:lstStyle/>
          <a:p>
            <a:pPr algn="ctr"/>
            <a:r>
              <a:rPr lang="hr-HR" sz="1600">
                <a:latin typeface="Arial" charset="0"/>
              </a:rPr>
              <a:t>ŠTABOVI CZ MZ I </a:t>
            </a:r>
          </a:p>
          <a:p>
            <a:pPr algn="ctr"/>
            <a:r>
              <a:rPr lang="hr-HR" sz="1600">
                <a:latin typeface="Arial" charset="0"/>
              </a:rPr>
              <a:t>PRAVNIH SUBJEKATA</a:t>
            </a:r>
            <a:endParaRPr lang="en-US" sz="1600">
              <a:latin typeface="Arial" charset="0"/>
            </a:endParaRPr>
          </a:p>
        </p:txBody>
      </p:sp>
      <p:sp>
        <p:nvSpPr>
          <p:cNvPr id="93196" name="Text Box 12"/>
          <p:cNvSpPr txBox="1">
            <a:spLocks noChangeArrowheads="1"/>
          </p:cNvSpPr>
          <p:nvPr/>
        </p:nvSpPr>
        <p:spPr bwMode="auto">
          <a:xfrm>
            <a:off x="217488" y="2471043"/>
            <a:ext cx="2587625" cy="669925"/>
          </a:xfrm>
          <a:prstGeom prst="rect">
            <a:avLst/>
          </a:prstGeom>
          <a:noFill/>
          <a:ln w="28575">
            <a:solidFill>
              <a:schemeClr val="tx1"/>
            </a:solidFill>
            <a:miter lim="800000"/>
            <a:headEnd/>
            <a:tailEnd/>
          </a:ln>
        </p:spPr>
        <p:txBody>
          <a:bodyPr wrap="none">
            <a:spAutoFit/>
          </a:bodyPr>
          <a:lstStyle/>
          <a:p>
            <a:pPr algn="ctr"/>
            <a:r>
              <a:rPr lang="hr-HR" sz="1800" dirty="0">
                <a:latin typeface="Arial" charset="0"/>
              </a:rPr>
              <a:t>KANTONALNI </a:t>
            </a:r>
          </a:p>
          <a:p>
            <a:pPr algn="ctr"/>
            <a:r>
              <a:rPr lang="hr-HR" sz="1800" dirty="0">
                <a:latin typeface="Arial" charset="0"/>
              </a:rPr>
              <a:t>ŠTAB CZ (10 kantona) </a:t>
            </a:r>
            <a:endParaRPr lang="en-US" sz="1800" dirty="0">
              <a:latin typeface="Arial" charset="0"/>
            </a:endParaRPr>
          </a:p>
        </p:txBody>
      </p:sp>
      <p:sp>
        <p:nvSpPr>
          <p:cNvPr id="93197" name="Text Box 13"/>
          <p:cNvSpPr txBox="1">
            <a:spLocks noChangeArrowheads="1"/>
          </p:cNvSpPr>
          <p:nvPr/>
        </p:nvSpPr>
        <p:spPr bwMode="auto">
          <a:xfrm>
            <a:off x="231775" y="3305175"/>
            <a:ext cx="2540026" cy="669925"/>
          </a:xfrm>
          <a:prstGeom prst="rect">
            <a:avLst/>
          </a:prstGeom>
          <a:noFill/>
          <a:ln w="28575">
            <a:solidFill>
              <a:schemeClr val="tx1"/>
            </a:solidFill>
            <a:miter lim="800000"/>
            <a:headEnd/>
            <a:tailEnd/>
          </a:ln>
        </p:spPr>
        <p:txBody>
          <a:bodyPr wrap="square">
            <a:spAutoFit/>
          </a:bodyPr>
          <a:lstStyle/>
          <a:p>
            <a:pPr algn="ctr"/>
            <a:r>
              <a:rPr lang="hr-HR" sz="1800" dirty="0">
                <a:latin typeface="Arial" charset="0"/>
              </a:rPr>
              <a:t>OPĆINSKI </a:t>
            </a:r>
          </a:p>
          <a:p>
            <a:pPr algn="ctr"/>
            <a:r>
              <a:rPr lang="hr-HR" sz="1800" dirty="0">
                <a:latin typeface="Arial" charset="0"/>
              </a:rPr>
              <a:t>ŠTABOVI CZ</a:t>
            </a:r>
            <a:endParaRPr lang="en-US" sz="1800" dirty="0">
              <a:latin typeface="Arial" charset="0"/>
            </a:endParaRPr>
          </a:p>
        </p:txBody>
      </p:sp>
      <p:sp>
        <p:nvSpPr>
          <p:cNvPr id="93198" name="Text Box 14"/>
          <p:cNvSpPr txBox="1">
            <a:spLocks noChangeArrowheads="1"/>
          </p:cNvSpPr>
          <p:nvPr/>
        </p:nvSpPr>
        <p:spPr bwMode="auto">
          <a:xfrm>
            <a:off x="251520" y="4264025"/>
            <a:ext cx="2520280" cy="584775"/>
          </a:xfrm>
          <a:prstGeom prst="rect">
            <a:avLst/>
          </a:prstGeom>
          <a:noFill/>
          <a:ln w="28575">
            <a:solidFill>
              <a:schemeClr val="tx1"/>
            </a:solidFill>
            <a:miter lim="800000"/>
            <a:headEnd/>
            <a:tailEnd/>
          </a:ln>
        </p:spPr>
        <p:txBody>
          <a:bodyPr wrap="square">
            <a:spAutoFit/>
          </a:bodyPr>
          <a:lstStyle/>
          <a:p>
            <a:pPr algn="ctr"/>
            <a:r>
              <a:rPr lang="hr-HR" sz="1600" dirty="0">
                <a:latin typeface="Arial" charset="0"/>
              </a:rPr>
              <a:t>ŠTABOVI CZ MZ I </a:t>
            </a:r>
          </a:p>
          <a:p>
            <a:pPr algn="ctr"/>
            <a:r>
              <a:rPr lang="hr-HR" sz="1600" dirty="0">
                <a:latin typeface="Arial" charset="0"/>
              </a:rPr>
              <a:t>PRAVNIH SUBJEKATA</a:t>
            </a:r>
            <a:endParaRPr lang="en-US" sz="1600" dirty="0">
              <a:latin typeface="Arial" charset="0"/>
            </a:endParaRPr>
          </a:p>
        </p:txBody>
      </p:sp>
      <p:sp>
        <p:nvSpPr>
          <p:cNvPr id="93199" name="Line 15"/>
          <p:cNvSpPr>
            <a:spLocks noChangeShapeType="1"/>
          </p:cNvSpPr>
          <p:nvPr/>
        </p:nvSpPr>
        <p:spPr bwMode="auto">
          <a:xfrm>
            <a:off x="1403350" y="1484313"/>
            <a:ext cx="6121400" cy="0"/>
          </a:xfrm>
          <a:prstGeom prst="line">
            <a:avLst/>
          </a:prstGeom>
          <a:noFill/>
          <a:ln w="38100">
            <a:solidFill>
              <a:schemeClr val="tx1"/>
            </a:solidFill>
            <a:round/>
            <a:headEnd/>
            <a:tailEnd/>
          </a:ln>
        </p:spPr>
        <p:txBody>
          <a:bodyPr/>
          <a:lstStyle/>
          <a:p>
            <a:endParaRPr lang="en-US"/>
          </a:p>
        </p:txBody>
      </p:sp>
      <p:sp>
        <p:nvSpPr>
          <p:cNvPr id="93200" name="Line 16"/>
          <p:cNvSpPr>
            <a:spLocks noChangeShapeType="1"/>
          </p:cNvSpPr>
          <p:nvPr/>
        </p:nvSpPr>
        <p:spPr bwMode="auto">
          <a:xfrm>
            <a:off x="4427538" y="1268413"/>
            <a:ext cx="0" cy="360362"/>
          </a:xfrm>
          <a:prstGeom prst="line">
            <a:avLst/>
          </a:prstGeom>
          <a:noFill/>
          <a:ln w="38100">
            <a:solidFill>
              <a:schemeClr val="tx1"/>
            </a:solidFill>
            <a:round/>
            <a:headEnd/>
            <a:tailEnd/>
          </a:ln>
        </p:spPr>
        <p:txBody>
          <a:bodyPr/>
          <a:lstStyle/>
          <a:p>
            <a:endParaRPr lang="en-US"/>
          </a:p>
        </p:txBody>
      </p:sp>
      <p:sp>
        <p:nvSpPr>
          <p:cNvPr id="93201" name="Line 17"/>
          <p:cNvSpPr>
            <a:spLocks noChangeShapeType="1"/>
          </p:cNvSpPr>
          <p:nvPr/>
        </p:nvSpPr>
        <p:spPr bwMode="auto">
          <a:xfrm>
            <a:off x="1403350" y="1484313"/>
            <a:ext cx="0" cy="144462"/>
          </a:xfrm>
          <a:prstGeom prst="line">
            <a:avLst/>
          </a:prstGeom>
          <a:noFill/>
          <a:ln w="38100">
            <a:solidFill>
              <a:schemeClr val="tx1"/>
            </a:solidFill>
            <a:round/>
            <a:headEnd/>
            <a:tailEnd/>
          </a:ln>
        </p:spPr>
        <p:txBody>
          <a:bodyPr/>
          <a:lstStyle/>
          <a:p>
            <a:endParaRPr lang="en-US"/>
          </a:p>
        </p:txBody>
      </p:sp>
      <p:sp>
        <p:nvSpPr>
          <p:cNvPr id="93202" name="Line 18"/>
          <p:cNvSpPr>
            <a:spLocks noChangeShapeType="1"/>
          </p:cNvSpPr>
          <p:nvPr/>
        </p:nvSpPr>
        <p:spPr bwMode="auto">
          <a:xfrm>
            <a:off x="7524750" y="1484313"/>
            <a:ext cx="0" cy="144462"/>
          </a:xfrm>
          <a:prstGeom prst="line">
            <a:avLst/>
          </a:prstGeom>
          <a:noFill/>
          <a:ln w="38100">
            <a:solidFill>
              <a:schemeClr val="tx1"/>
            </a:solidFill>
            <a:round/>
            <a:headEnd/>
            <a:tailEnd/>
          </a:ln>
        </p:spPr>
        <p:txBody>
          <a:bodyPr/>
          <a:lstStyle/>
          <a:p>
            <a:endParaRPr lang="en-US"/>
          </a:p>
        </p:txBody>
      </p:sp>
      <p:sp>
        <p:nvSpPr>
          <p:cNvPr id="93203" name="Line 19"/>
          <p:cNvSpPr>
            <a:spLocks noChangeShapeType="1"/>
          </p:cNvSpPr>
          <p:nvPr/>
        </p:nvSpPr>
        <p:spPr bwMode="auto">
          <a:xfrm>
            <a:off x="7524750" y="2276475"/>
            <a:ext cx="0" cy="288925"/>
          </a:xfrm>
          <a:prstGeom prst="line">
            <a:avLst/>
          </a:prstGeom>
          <a:noFill/>
          <a:ln w="38100">
            <a:solidFill>
              <a:schemeClr val="tx1"/>
            </a:solidFill>
            <a:round/>
            <a:headEnd/>
            <a:tailEnd/>
          </a:ln>
        </p:spPr>
        <p:txBody>
          <a:bodyPr/>
          <a:lstStyle/>
          <a:p>
            <a:endParaRPr lang="en-US"/>
          </a:p>
        </p:txBody>
      </p:sp>
      <p:sp>
        <p:nvSpPr>
          <p:cNvPr id="93204" name="Line 20"/>
          <p:cNvSpPr>
            <a:spLocks noChangeShapeType="1"/>
          </p:cNvSpPr>
          <p:nvPr/>
        </p:nvSpPr>
        <p:spPr bwMode="auto">
          <a:xfrm>
            <a:off x="4427538" y="2276475"/>
            <a:ext cx="0" cy="215900"/>
          </a:xfrm>
          <a:prstGeom prst="line">
            <a:avLst/>
          </a:prstGeom>
          <a:noFill/>
          <a:ln w="38100">
            <a:solidFill>
              <a:schemeClr val="tx1"/>
            </a:solidFill>
            <a:round/>
            <a:headEnd/>
            <a:tailEnd/>
          </a:ln>
        </p:spPr>
        <p:txBody>
          <a:bodyPr/>
          <a:lstStyle/>
          <a:p>
            <a:endParaRPr lang="en-US"/>
          </a:p>
        </p:txBody>
      </p:sp>
      <p:sp>
        <p:nvSpPr>
          <p:cNvPr id="93206" name="Line 22"/>
          <p:cNvSpPr>
            <a:spLocks noChangeShapeType="1"/>
          </p:cNvSpPr>
          <p:nvPr/>
        </p:nvSpPr>
        <p:spPr bwMode="auto">
          <a:xfrm flipH="1">
            <a:off x="4427538" y="4005064"/>
            <a:ext cx="446" cy="360561"/>
          </a:xfrm>
          <a:prstGeom prst="line">
            <a:avLst/>
          </a:prstGeom>
          <a:noFill/>
          <a:ln w="38100">
            <a:solidFill>
              <a:schemeClr val="tx1"/>
            </a:solidFill>
            <a:round/>
            <a:headEnd/>
            <a:tailEnd/>
          </a:ln>
        </p:spPr>
        <p:txBody>
          <a:bodyPr/>
          <a:lstStyle/>
          <a:p>
            <a:endParaRPr lang="en-US"/>
          </a:p>
        </p:txBody>
      </p:sp>
      <p:sp>
        <p:nvSpPr>
          <p:cNvPr id="93207" name="Line 23"/>
          <p:cNvSpPr>
            <a:spLocks noChangeShapeType="1"/>
          </p:cNvSpPr>
          <p:nvPr/>
        </p:nvSpPr>
        <p:spPr bwMode="auto">
          <a:xfrm>
            <a:off x="1403350" y="2276475"/>
            <a:ext cx="0" cy="144463"/>
          </a:xfrm>
          <a:prstGeom prst="line">
            <a:avLst/>
          </a:prstGeom>
          <a:noFill/>
          <a:ln w="38100">
            <a:solidFill>
              <a:schemeClr val="tx1"/>
            </a:solidFill>
            <a:round/>
            <a:headEnd/>
            <a:tailEnd/>
          </a:ln>
        </p:spPr>
        <p:txBody>
          <a:bodyPr/>
          <a:lstStyle/>
          <a:p>
            <a:endParaRPr lang="en-US"/>
          </a:p>
        </p:txBody>
      </p:sp>
      <p:sp>
        <p:nvSpPr>
          <p:cNvPr id="93208" name="Line 24"/>
          <p:cNvSpPr>
            <a:spLocks noChangeShapeType="1"/>
          </p:cNvSpPr>
          <p:nvPr/>
        </p:nvSpPr>
        <p:spPr bwMode="auto">
          <a:xfrm>
            <a:off x="1403350" y="3141663"/>
            <a:ext cx="0" cy="142875"/>
          </a:xfrm>
          <a:prstGeom prst="line">
            <a:avLst/>
          </a:prstGeom>
          <a:noFill/>
          <a:ln w="38100">
            <a:solidFill>
              <a:schemeClr val="tx1"/>
            </a:solidFill>
            <a:round/>
            <a:headEnd/>
            <a:tailEnd/>
          </a:ln>
        </p:spPr>
        <p:txBody>
          <a:bodyPr/>
          <a:lstStyle/>
          <a:p>
            <a:endParaRPr lang="en-US"/>
          </a:p>
        </p:txBody>
      </p:sp>
      <p:sp>
        <p:nvSpPr>
          <p:cNvPr id="93209" name="Line 25"/>
          <p:cNvSpPr>
            <a:spLocks noChangeShapeType="1"/>
          </p:cNvSpPr>
          <p:nvPr/>
        </p:nvSpPr>
        <p:spPr bwMode="auto">
          <a:xfrm>
            <a:off x="1403350" y="4005263"/>
            <a:ext cx="0" cy="287337"/>
          </a:xfrm>
          <a:prstGeom prst="line">
            <a:avLst/>
          </a:prstGeom>
          <a:noFill/>
          <a:ln w="38100">
            <a:solidFill>
              <a:schemeClr val="tx1"/>
            </a:solidFill>
            <a:round/>
            <a:headEnd/>
            <a:tailEnd/>
          </a:ln>
        </p:spPr>
        <p:txBody>
          <a:bodyPr/>
          <a:lstStyle/>
          <a:p>
            <a:endParaRPr 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3BA518D-2B55-4C6B-861D-9C43281DEE67}"/>
              </a:ext>
            </a:extLst>
          </p:cNvPr>
          <p:cNvSpPr/>
          <p:nvPr/>
        </p:nvSpPr>
        <p:spPr>
          <a:xfrm>
            <a:off x="1547664" y="711333"/>
            <a:ext cx="6120680" cy="4056495"/>
          </a:xfrm>
          <a:prstGeom prst="rect">
            <a:avLst/>
          </a:prstGeom>
        </p:spPr>
        <p:txBody>
          <a:bodyPr wrap="square">
            <a:spAutoFit/>
          </a:bodyPr>
          <a:lstStyle/>
          <a:p>
            <a:pPr algn="ctr" eaLnBrk="1" hangingPunct="1">
              <a:lnSpc>
                <a:spcPct val="80000"/>
              </a:lnSpc>
              <a:buFont typeface="Wingdings" pitchFamily="2" charset="2"/>
              <a:buNone/>
              <a:defRPr/>
            </a:pPr>
            <a:r>
              <a:rPr lang="hr-HR" b="1" dirty="0">
                <a:latin typeface="Arial" charset="0"/>
              </a:rPr>
              <a:t>STRUKTURA OPĆINSKOG ŠTABA CZ</a:t>
            </a:r>
          </a:p>
          <a:p>
            <a:pPr algn="l" eaLnBrk="1" hangingPunct="1">
              <a:lnSpc>
                <a:spcPct val="80000"/>
              </a:lnSpc>
              <a:buFont typeface="Wingdings" pitchFamily="2" charset="2"/>
              <a:buNone/>
              <a:defRPr/>
            </a:pPr>
            <a:r>
              <a:rPr lang="hr-HR" b="1" dirty="0">
                <a:latin typeface="Arial" charset="0"/>
              </a:rPr>
              <a:t>                                                  ______________________________</a:t>
            </a:r>
          </a:p>
          <a:p>
            <a:pPr algn="ctr" eaLnBrk="1" hangingPunct="1">
              <a:lnSpc>
                <a:spcPct val="80000"/>
              </a:lnSpc>
              <a:buFont typeface="Wingdings" pitchFamily="2" charset="2"/>
              <a:buNone/>
              <a:defRPr/>
            </a:pPr>
            <a:r>
              <a:rPr lang="hr-HR" b="1" dirty="0">
                <a:latin typeface="Arial" charset="0"/>
              </a:rPr>
              <a:t>                                 </a:t>
            </a:r>
          </a:p>
          <a:p>
            <a:pPr algn="ctr" eaLnBrk="1" hangingPunct="1">
              <a:lnSpc>
                <a:spcPct val="80000"/>
              </a:lnSpc>
              <a:buFont typeface="Wingdings" pitchFamily="2" charset="2"/>
              <a:buNone/>
              <a:defRPr/>
            </a:pPr>
            <a:r>
              <a:rPr lang="hr-HR" b="1" dirty="0">
                <a:latin typeface="Arial" charset="0"/>
              </a:rPr>
              <a:t>                                      K O M A N D A N T    Š T A B A</a:t>
            </a:r>
          </a:p>
          <a:p>
            <a:pPr algn="ctr" eaLnBrk="1" hangingPunct="1">
              <a:lnSpc>
                <a:spcPct val="80000"/>
              </a:lnSpc>
              <a:buFont typeface="Wingdings" pitchFamily="2" charset="2"/>
              <a:buNone/>
              <a:defRPr/>
            </a:pPr>
            <a:r>
              <a:rPr lang="hr-HR" b="1" dirty="0">
                <a:latin typeface="Arial" charset="0"/>
              </a:rPr>
              <a:t>                                   - je Načelnik ili zamjenik </a:t>
            </a:r>
          </a:p>
          <a:p>
            <a:pPr algn="ctr" eaLnBrk="1" hangingPunct="1">
              <a:lnSpc>
                <a:spcPct val="80000"/>
              </a:lnSpc>
              <a:buFont typeface="Wingdings" pitchFamily="2" charset="2"/>
              <a:buNone/>
              <a:defRPr/>
            </a:pPr>
            <a:r>
              <a:rPr lang="hr-HR" b="1" dirty="0">
                <a:latin typeface="Arial" charset="0"/>
              </a:rPr>
              <a:t>                           načelnika općine</a:t>
            </a:r>
          </a:p>
          <a:p>
            <a:pPr algn="ctr" eaLnBrk="1" hangingPunct="1">
              <a:lnSpc>
                <a:spcPct val="80000"/>
              </a:lnSpc>
              <a:buFont typeface="Wingdings" pitchFamily="2" charset="2"/>
              <a:buNone/>
              <a:defRPr/>
            </a:pPr>
            <a:r>
              <a:rPr lang="hr-HR" b="1" dirty="0">
                <a:latin typeface="Arial" charset="0"/>
              </a:rPr>
              <a:t>                                       ______________________________</a:t>
            </a:r>
          </a:p>
          <a:p>
            <a:pPr algn="ctr" eaLnBrk="1" hangingPunct="1">
              <a:lnSpc>
                <a:spcPct val="80000"/>
              </a:lnSpc>
              <a:buFont typeface="Wingdings" pitchFamily="2" charset="2"/>
              <a:buNone/>
              <a:defRPr/>
            </a:pPr>
            <a:r>
              <a:rPr lang="hr-HR" b="1" dirty="0">
                <a:latin typeface="Arial" charset="0"/>
              </a:rPr>
              <a:t>                                       ______________________________</a:t>
            </a:r>
          </a:p>
          <a:p>
            <a:pPr algn="ctr" eaLnBrk="1" hangingPunct="1">
              <a:lnSpc>
                <a:spcPct val="80000"/>
              </a:lnSpc>
              <a:buFont typeface="Wingdings" pitchFamily="2" charset="2"/>
              <a:buNone/>
              <a:defRPr/>
            </a:pPr>
            <a:r>
              <a:rPr lang="hr-HR" b="1" dirty="0">
                <a:latin typeface="Arial" charset="0"/>
              </a:rPr>
              <a:t>                           </a:t>
            </a:r>
          </a:p>
          <a:p>
            <a:pPr algn="ctr" eaLnBrk="1" hangingPunct="1">
              <a:lnSpc>
                <a:spcPct val="80000"/>
              </a:lnSpc>
              <a:buFont typeface="Wingdings" pitchFamily="2" charset="2"/>
              <a:buNone/>
              <a:defRPr/>
            </a:pPr>
            <a:r>
              <a:rPr lang="hr-HR" b="1" dirty="0">
                <a:latin typeface="Arial" charset="0"/>
              </a:rPr>
              <a:t>                             N A Č E L N I K  Š T A B A  </a:t>
            </a:r>
          </a:p>
          <a:p>
            <a:pPr algn="ctr" eaLnBrk="1" hangingPunct="1">
              <a:lnSpc>
                <a:spcPct val="80000"/>
              </a:lnSpc>
              <a:buFont typeface="Wingdings" pitchFamily="2" charset="2"/>
              <a:buNone/>
              <a:defRPr/>
            </a:pPr>
            <a:r>
              <a:rPr lang="hr-HR" b="1" dirty="0">
                <a:latin typeface="Arial" charset="0"/>
              </a:rPr>
              <a:t>                                           - je pomoćnik Načelnika Općine </a:t>
            </a:r>
          </a:p>
          <a:p>
            <a:pPr algn="ctr" eaLnBrk="1" hangingPunct="1">
              <a:lnSpc>
                <a:spcPct val="80000"/>
              </a:lnSpc>
              <a:buFont typeface="Wingdings" pitchFamily="2" charset="2"/>
              <a:buNone/>
              <a:defRPr/>
            </a:pPr>
            <a:r>
              <a:rPr lang="hr-HR" b="1" dirty="0">
                <a:latin typeface="Arial" charset="0"/>
              </a:rPr>
              <a:t>                                          koji rukovodi Službom CZ                  </a:t>
            </a:r>
          </a:p>
          <a:p>
            <a:pPr algn="ctr" eaLnBrk="1" hangingPunct="1">
              <a:lnSpc>
                <a:spcPct val="80000"/>
              </a:lnSpc>
              <a:buFont typeface="Wingdings" pitchFamily="2" charset="2"/>
              <a:buNone/>
              <a:defRPr/>
            </a:pPr>
            <a:r>
              <a:rPr lang="hr-HR" b="1" dirty="0">
                <a:latin typeface="Arial" charset="0"/>
              </a:rPr>
              <a:t>                                       _</a:t>
            </a:r>
            <a:r>
              <a:rPr lang="hr-HR" b="1" u="sng" dirty="0">
                <a:latin typeface="Arial" charset="0"/>
              </a:rPr>
              <a:t>_____________________________</a:t>
            </a:r>
          </a:p>
          <a:p>
            <a:pPr eaLnBrk="1" hangingPunct="1">
              <a:lnSpc>
                <a:spcPct val="80000"/>
              </a:lnSpc>
              <a:buFont typeface="Wingdings" pitchFamily="2" charset="2"/>
              <a:buNone/>
              <a:defRPr/>
            </a:pPr>
            <a:r>
              <a:rPr lang="hr-HR" b="1" dirty="0">
                <a:latin typeface="Arial" charset="0"/>
              </a:rPr>
              <a:t> </a:t>
            </a:r>
          </a:p>
          <a:p>
            <a:pPr eaLnBrk="1" hangingPunct="1">
              <a:lnSpc>
                <a:spcPct val="80000"/>
              </a:lnSpc>
              <a:buFont typeface="Wingdings" pitchFamily="2" charset="2"/>
              <a:buNone/>
              <a:defRPr/>
            </a:pPr>
            <a:endParaRPr lang="hr-HR" b="1" dirty="0">
              <a:latin typeface="Arial" charset="0"/>
            </a:endParaRPr>
          </a:p>
          <a:p>
            <a:pPr eaLnBrk="1" hangingPunct="1">
              <a:lnSpc>
                <a:spcPct val="80000"/>
              </a:lnSpc>
              <a:buFont typeface="Wingdings" pitchFamily="2" charset="2"/>
              <a:buNone/>
              <a:defRPr/>
            </a:pPr>
            <a:r>
              <a:rPr lang="hr-HR" b="1" dirty="0">
                <a:latin typeface="Arial" charset="0"/>
              </a:rPr>
              <a:t>POMOĆNICI NAČELNIKA (ČLANOVI) ŠTABA CIVILNE ZAŠTITE SU:</a:t>
            </a:r>
          </a:p>
          <a:p>
            <a:pPr algn="l" eaLnBrk="1" hangingPunct="1">
              <a:lnSpc>
                <a:spcPct val="80000"/>
              </a:lnSpc>
              <a:buFont typeface="Wingdings" pitchFamily="2" charset="2"/>
              <a:buNone/>
              <a:defRPr/>
            </a:pPr>
            <a:endParaRPr lang="hr-HR" b="1" dirty="0">
              <a:latin typeface="Arial" charset="0"/>
            </a:endParaRPr>
          </a:p>
          <a:p>
            <a:pPr algn="l" eaLnBrk="1" hangingPunct="1">
              <a:lnSpc>
                <a:spcPct val="80000"/>
              </a:lnSpc>
              <a:buFont typeface="Wingdings" pitchFamily="2" charset="2"/>
              <a:buNone/>
              <a:defRPr/>
            </a:pPr>
            <a:r>
              <a:rPr lang="hr-HR" b="1" dirty="0">
                <a:latin typeface="Arial" charset="0"/>
              </a:rPr>
              <a:t>- za obuku i informiranje,</a:t>
            </a:r>
          </a:p>
          <a:p>
            <a:pPr algn="l" eaLnBrk="1" hangingPunct="1">
              <a:lnSpc>
                <a:spcPct val="80000"/>
              </a:lnSpc>
              <a:buFont typeface="Wingdings" pitchFamily="2" charset="2"/>
              <a:buNone/>
              <a:defRPr/>
            </a:pPr>
            <a:r>
              <a:rPr lang="hr-HR" b="1" dirty="0">
                <a:latin typeface="Arial" charset="0"/>
              </a:rPr>
              <a:t>- za mjere ZiS, koje su na osnovu Procjene utvrđene Odlukom,</a:t>
            </a:r>
          </a:p>
          <a:p>
            <a:pPr algn="l" eaLnBrk="1" hangingPunct="1">
              <a:lnSpc>
                <a:spcPct val="80000"/>
              </a:lnSpc>
              <a:buFont typeface="Wingdings" pitchFamily="2" charset="2"/>
              <a:buNone/>
              <a:defRPr/>
            </a:pPr>
            <a:r>
              <a:rPr lang="hr-HR" b="1" dirty="0">
                <a:latin typeface="Arial" charset="0"/>
              </a:rPr>
              <a:t>- rukovodilac (sekretar) Općinske organizacije Crvenog križa/krsta,</a:t>
            </a:r>
          </a:p>
          <a:p>
            <a:pPr algn="l" eaLnBrk="1" hangingPunct="1">
              <a:lnSpc>
                <a:spcPct val="80000"/>
              </a:lnSpc>
              <a:buFont typeface="Wingdings" pitchFamily="2" charset="2"/>
              <a:buNone/>
              <a:defRPr/>
            </a:pPr>
            <a:r>
              <a:rPr lang="hr-HR" b="1" dirty="0">
                <a:latin typeface="Arial" charset="0"/>
              </a:rPr>
              <a:t>- dio profesionalnog jezgra Službe CZ</a:t>
            </a:r>
          </a:p>
          <a:p>
            <a:pPr algn="l" eaLnBrk="1" hangingPunct="1">
              <a:lnSpc>
                <a:spcPct val="80000"/>
              </a:lnSpc>
              <a:buFont typeface="Wingdings" pitchFamily="2" charset="2"/>
              <a:buNone/>
              <a:defRPr/>
            </a:pPr>
            <a:endParaRPr lang="hr-HR" b="1" dirty="0">
              <a:latin typeface="Arial" charset="0"/>
            </a:endParaRPr>
          </a:p>
          <a:p>
            <a:pPr eaLnBrk="1" hangingPunct="1">
              <a:lnSpc>
                <a:spcPct val="80000"/>
              </a:lnSpc>
              <a:buFont typeface="Wingdings" pitchFamily="2" charset="2"/>
              <a:buNone/>
              <a:defRPr/>
            </a:pPr>
            <a:r>
              <a:rPr lang="hr-HR" b="1" dirty="0">
                <a:latin typeface="Arial" charset="0"/>
              </a:rPr>
              <a:t>   SUBORDINACIJA, SUPSIDIJARNOST I KOORDINACIJA</a:t>
            </a:r>
          </a:p>
        </p:txBody>
      </p:sp>
      <p:cxnSp>
        <p:nvCxnSpPr>
          <p:cNvPr id="6" name="Straight Connector 5">
            <a:extLst>
              <a:ext uri="{FF2B5EF4-FFF2-40B4-BE49-F238E27FC236}">
                <a16:creationId xmlns:a16="http://schemas.microsoft.com/office/drawing/2014/main" xmlns="" id="{FAF6923E-829D-4709-9D9A-7E3DA1614415}"/>
              </a:ext>
            </a:extLst>
          </p:cNvPr>
          <p:cNvCxnSpPr/>
          <p:nvPr/>
        </p:nvCxnSpPr>
        <p:spPr bwMode="auto">
          <a:xfrm>
            <a:off x="4125593" y="1052736"/>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xmlns="" id="{375DF257-910D-48D1-9A87-B45AB66E4E13}"/>
              </a:ext>
            </a:extLst>
          </p:cNvPr>
          <p:cNvCxnSpPr/>
          <p:nvPr/>
        </p:nvCxnSpPr>
        <p:spPr bwMode="auto">
          <a:xfrm>
            <a:off x="7020272" y="1052736"/>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xmlns="" id="{58502440-85FF-4E39-900D-5DD7B986F267}"/>
              </a:ext>
            </a:extLst>
          </p:cNvPr>
          <p:cNvCxnSpPr/>
          <p:nvPr/>
        </p:nvCxnSpPr>
        <p:spPr bwMode="auto">
          <a:xfrm>
            <a:off x="4122523" y="2060848"/>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xmlns="" id="{D06C8AD9-C6B2-47B2-925F-258FDA915550}"/>
              </a:ext>
            </a:extLst>
          </p:cNvPr>
          <p:cNvCxnSpPr>
            <a:cxnSpLocks/>
          </p:cNvCxnSpPr>
          <p:nvPr/>
        </p:nvCxnSpPr>
        <p:spPr bwMode="auto">
          <a:xfrm>
            <a:off x="7020272" y="2060848"/>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xmlns="" id="{9A49BF05-4776-49AE-B5AB-4A1F1E639CEE}"/>
              </a:ext>
            </a:extLst>
          </p:cNvPr>
          <p:cNvCxnSpPr/>
          <p:nvPr/>
        </p:nvCxnSpPr>
        <p:spPr bwMode="auto">
          <a:xfrm>
            <a:off x="5652120" y="1916832"/>
            <a:ext cx="0" cy="144016"/>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4103859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ZIS:t-6/4-1</a:t>
            </a:r>
            <a:endParaRPr lang="en-US" sz="1400">
              <a:latin typeface="Arial" charset="0"/>
            </a:endParaRPr>
          </a:p>
        </p:txBody>
      </p:sp>
      <p:sp>
        <p:nvSpPr>
          <p:cNvPr id="507907" name="Rectangle 3"/>
          <p:cNvSpPr>
            <a:spLocks noGrp="1" noChangeArrowheads="1"/>
          </p:cNvSpPr>
          <p:nvPr>
            <p:ph type="body" idx="1"/>
          </p:nvPr>
        </p:nvSpPr>
        <p:spPr>
          <a:xfrm>
            <a:off x="250825" y="692150"/>
            <a:ext cx="8642350" cy="6165850"/>
          </a:xfrm>
        </p:spPr>
        <p:txBody>
          <a:bodyPr/>
          <a:lstStyle/>
          <a:p>
            <a:pPr algn="ctr" eaLnBrk="1" hangingPunct="1">
              <a:buFont typeface="Wingdings" pitchFamily="2" charset="2"/>
              <a:buNone/>
              <a:defRPr/>
            </a:pPr>
            <a:r>
              <a:rPr lang="hr-HR" sz="2800" b="1" dirty="0">
                <a:latin typeface="Arial" charset="0"/>
              </a:rPr>
              <a:t>AKTA RUKOVOĐENJA I UPRAVLJANJA</a:t>
            </a:r>
          </a:p>
          <a:p>
            <a:pPr eaLnBrk="1" hangingPunct="1">
              <a:buFont typeface="Wingdings" pitchFamily="2" charset="2"/>
              <a:buNone/>
              <a:defRPr/>
            </a:pPr>
            <a:endParaRPr lang="hr-HR" sz="2800" b="1" dirty="0">
              <a:latin typeface="Arial" charset="0"/>
            </a:endParaRPr>
          </a:p>
          <a:p>
            <a:pPr eaLnBrk="1" hangingPunct="1">
              <a:buFont typeface="Wingdings" pitchFamily="2" charset="2"/>
              <a:buNone/>
              <a:defRPr/>
            </a:pPr>
            <a:r>
              <a:rPr lang="hr-HR" sz="2800" b="1" dirty="0">
                <a:latin typeface="Arial" charset="0"/>
              </a:rPr>
              <a:t>1. Donošenje ključnih akata upravljanja   </a:t>
            </a:r>
          </a:p>
          <a:p>
            <a:pPr eaLnBrk="1" hangingPunct="1">
              <a:buFont typeface="Wingdings" pitchFamily="2" charset="2"/>
              <a:buNone/>
              <a:defRPr/>
            </a:pPr>
            <a:r>
              <a:rPr lang="hr-HR" sz="2800" b="1" dirty="0">
                <a:latin typeface="Arial" charset="0"/>
              </a:rPr>
              <a:t>    i rukovođenja:</a:t>
            </a:r>
          </a:p>
          <a:p>
            <a:pPr eaLnBrk="1" hangingPunct="1">
              <a:buFont typeface="Wingdings" pitchFamily="2" charset="2"/>
              <a:buNone/>
              <a:defRPr/>
            </a:pPr>
            <a:r>
              <a:rPr lang="hr-HR" sz="2800" b="1" dirty="0">
                <a:latin typeface="Arial" charset="0"/>
              </a:rPr>
              <a:t>    a) Odluka o proglašenju stanja prirodne</a:t>
            </a:r>
          </a:p>
          <a:p>
            <a:pPr eaLnBrk="1" hangingPunct="1">
              <a:buFont typeface="Wingdings" pitchFamily="2" charset="2"/>
              <a:buNone/>
              <a:defRPr/>
            </a:pPr>
            <a:r>
              <a:rPr lang="hr-HR" sz="2800" b="1" dirty="0">
                <a:latin typeface="Arial" charset="0"/>
              </a:rPr>
              <a:t>         i druge nesreće,</a:t>
            </a:r>
          </a:p>
          <a:p>
            <a:pPr eaLnBrk="1" hangingPunct="1">
              <a:buFont typeface="Wingdings" pitchFamily="2" charset="2"/>
              <a:buNone/>
              <a:defRPr/>
            </a:pPr>
            <a:r>
              <a:rPr lang="hr-HR" sz="2800" b="1" dirty="0">
                <a:latin typeface="Arial" charset="0"/>
              </a:rPr>
              <a:t>    b) Naredba o upotrebi snaga i sredstava CZ na   </a:t>
            </a:r>
          </a:p>
          <a:p>
            <a:pPr eaLnBrk="1" hangingPunct="1">
              <a:buFont typeface="Wingdings" pitchFamily="2" charset="2"/>
              <a:buNone/>
              <a:defRPr/>
            </a:pPr>
            <a:r>
              <a:rPr lang="hr-HR" sz="2800" b="1" dirty="0">
                <a:latin typeface="Arial" charset="0"/>
              </a:rPr>
              <a:t>         zaštiti i spašavanju.</a:t>
            </a:r>
          </a:p>
          <a:p>
            <a:pPr eaLnBrk="1" hangingPunct="1">
              <a:buFont typeface="Wingdings" pitchFamily="2" charset="2"/>
              <a:buNone/>
              <a:defRPr/>
            </a:pPr>
            <a:r>
              <a:rPr lang="hr-HR" sz="2800" b="1" dirty="0">
                <a:latin typeface="Arial" charset="0"/>
              </a:rPr>
              <a:t>2. Pravne posljedice donošenja akata  </a:t>
            </a:r>
          </a:p>
          <a:p>
            <a:pPr eaLnBrk="1" hangingPunct="1">
              <a:buFont typeface="Wingdings" pitchFamily="2" charset="2"/>
              <a:buNone/>
              <a:defRPr/>
            </a:pPr>
            <a:r>
              <a:rPr lang="hr-HR" sz="2800" b="1" dirty="0">
                <a:latin typeface="Arial" charset="0"/>
              </a:rPr>
              <a:t>    upravljanja i rukovođenja,</a:t>
            </a:r>
          </a:p>
          <a:p>
            <a:pPr eaLnBrk="1" hangingPunct="1">
              <a:buFont typeface="Wingdings" pitchFamily="2" charset="2"/>
              <a:buNone/>
              <a:defRPr/>
            </a:pPr>
            <a:r>
              <a:rPr lang="hr-HR" sz="2800" b="1" dirty="0">
                <a:latin typeface="Arial" charset="0"/>
              </a:rPr>
              <a:t>3. Civilno-vojna saradnja u prirodnim i </a:t>
            </a:r>
          </a:p>
          <a:p>
            <a:pPr eaLnBrk="1" hangingPunct="1">
              <a:buFont typeface="Wingdings" pitchFamily="2" charset="2"/>
              <a:buNone/>
              <a:defRPr/>
            </a:pPr>
            <a:r>
              <a:rPr lang="hr-HR" sz="2800" b="1" dirty="0">
                <a:latin typeface="Arial" charset="0"/>
              </a:rPr>
              <a:t>    drugim nesrećama.</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ZIS:t-6/4-2</a:t>
            </a:r>
            <a:endParaRPr lang="en-US" sz="1400">
              <a:latin typeface="Arial" charset="0"/>
            </a:endParaRPr>
          </a:p>
        </p:txBody>
      </p:sp>
      <p:sp>
        <p:nvSpPr>
          <p:cNvPr id="508931" name="Rectangle 3"/>
          <p:cNvSpPr>
            <a:spLocks noGrp="1" noChangeArrowheads="1"/>
          </p:cNvSpPr>
          <p:nvPr>
            <p:ph type="body" idx="1"/>
          </p:nvPr>
        </p:nvSpPr>
        <p:spPr>
          <a:xfrm>
            <a:off x="250825" y="620713"/>
            <a:ext cx="8713788" cy="6237287"/>
          </a:xfrm>
        </p:spPr>
        <p:txBody>
          <a:bodyPr/>
          <a:lstStyle/>
          <a:p>
            <a:pPr algn="ctr" eaLnBrk="1" hangingPunct="1">
              <a:lnSpc>
                <a:spcPct val="90000"/>
              </a:lnSpc>
              <a:buFont typeface="Wingdings" pitchFamily="2" charset="2"/>
              <a:buNone/>
              <a:defRPr/>
            </a:pPr>
            <a:r>
              <a:rPr lang="hr-HR" sz="2400" b="1">
                <a:latin typeface="Arial" charset="0"/>
              </a:rPr>
              <a:t>ODLUKA O PROGLAŠENJU STANJA PRIRODNE ILI DRUGE NESREĆE</a:t>
            </a:r>
          </a:p>
          <a:p>
            <a:pPr eaLnBrk="1" hangingPunct="1">
              <a:lnSpc>
                <a:spcPct val="90000"/>
              </a:lnSpc>
              <a:buFont typeface="Wingdings" pitchFamily="2" charset="2"/>
              <a:buNone/>
              <a:defRPr/>
            </a:pPr>
            <a:endParaRPr lang="hr-HR" sz="2400" b="1">
              <a:latin typeface="Arial" charset="0"/>
            </a:endParaRPr>
          </a:p>
          <a:p>
            <a:pPr eaLnBrk="1" hangingPunct="1">
              <a:lnSpc>
                <a:spcPct val="90000"/>
              </a:lnSpc>
              <a:buFont typeface="Wingdings" pitchFamily="2" charset="2"/>
              <a:buNone/>
              <a:defRPr/>
            </a:pPr>
            <a:r>
              <a:rPr lang="hr-HR" sz="2400" b="1">
                <a:latin typeface="Arial" charset="0"/>
              </a:rPr>
              <a:t>    Pravna radnja zasnovana na Zakonu o zaštiti i spašavanju ljudi i materijalnih dobara od prirodnih i drugih nesreća, procjeni i planu zaštite i spašavanja.</a:t>
            </a:r>
          </a:p>
          <a:p>
            <a:pPr eaLnBrk="1" hangingPunct="1">
              <a:lnSpc>
                <a:spcPct val="90000"/>
              </a:lnSpc>
              <a:buFont typeface="Wingdings" pitchFamily="2" charset="2"/>
              <a:buNone/>
              <a:defRPr/>
            </a:pPr>
            <a:r>
              <a:rPr lang="hr-HR" sz="2400" b="1">
                <a:latin typeface="Arial" charset="0"/>
              </a:rPr>
              <a:t>    - Donosi je nadležan organ upravljaja na nivou općine, kantona, entiteta, Brčko – Distrikta BiH i države BiH;</a:t>
            </a:r>
          </a:p>
          <a:p>
            <a:pPr eaLnBrk="1" hangingPunct="1">
              <a:lnSpc>
                <a:spcPct val="90000"/>
              </a:lnSpc>
              <a:buFont typeface="Wingdings" pitchFamily="2" charset="2"/>
              <a:buNone/>
              <a:defRPr/>
            </a:pPr>
            <a:r>
              <a:rPr lang="hr-HR" sz="2400" b="1">
                <a:latin typeface="Arial" charset="0"/>
              </a:rPr>
              <a:t>    - Može se odnositi na: prirodnu ili drugu nesreću;</a:t>
            </a:r>
          </a:p>
          <a:p>
            <a:pPr eaLnBrk="1" hangingPunct="1">
              <a:lnSpc>
                <a:spcPct val="90000"/>
              </a:lnSpc>
              <a:buFont typeface="Wingdings" pitchFamily="2" charset="2"/>
              <a:buNone/>
              <a:defRPr/>
            </a:pPr>
            <a:r>
              <a:rPr lang="hr-HR" sz="2400" b="1">
                <a:latin typeface="Arial" charset="0"/>
              </a:rPr>
              <a:t>    - Obim zahvaćene teritorije: dio ili cijela teritorija jedne  općine, dvije ili više općina, dio ili cijeli kanton, više kantona ili cijelo područje Federacije BiH;</a:t>
            </a:r>
          </a:p>
          <a:p>
            <a:pPr eaLnBrk="1" hangingPunct="1">
              <a:lnSpc>
                <a:spcPct val="90000"/>
              </a:lnSpc>
              <a:buFont typeface="Wingdings" pitchFamily="2" charset="2"/>
              <a:buNone/>
              <a:defRPr/>
            </a:pPr>
            <a:r>
              <a:rPr lang="hr-HR" sz="2400" b="1">
                <a:latin typeface="Arial" charset="0"/>
              </a:rPr>
              <a:t>    </a:t>
            </a:r>
          </a:p>
          <a:p>
            <a:pPr eaLnBrk="1" hangingPunct="1">
              <a:lnSpc>
                <a:spcPct val="90000"/>
              </a:lnSpc>
              <a:buFont typeface="Wingdings" pitchFamily="2" charset="2"/>
              <a:buNone/>
              <a:defRPr/>
            </a:pPr>
            <a:r>
              <a:rPr lang="hr-HR" sz="2400" b="1">
                <a:latin typeface="Arial" charset="0"/>
              </a:rPr>
              <a:t>     (prilog: primjerak Odluke kada se proglašava stanje</a:t>
            </a:r>
          </a:p>
          <a:p>
            <a:pPr eaLnBrk="1" hangingPunct="1">
              <a:lnSpc>
                <a:spcPct val="90000"/>
              </a:lnSpc>
              <a:buFont typeface="Wingdings" pitchFamily="2" charset="2"/>
              <a:buNone/>
              <a:defRPr/>
            </a:pPr>
            <a:r>
              <a:rPr lang="hr-HR" sz="2400" b="1">
                <a:latin typeface="Arial" charset="0"/>
              </a:rPr>
              <a:t>         prirodne nesreće od poplava i klizišta)</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ZIS:t-6/4-3</a:t>
            </a:r>
            <a:endParaRPr lang="en-US" sz="1400">
              <a:latin typeface="Arial" charset="0"/>
            </a:endParaRPr>
          </a:p>
        </p:txBody>
      </p:sp>
      <p:sp>
        <p:nvSpPr>
          <p:cNvPr id="509955" name="Rectangle 3"/>
          <p:cNvSpPr>
            <a:spLocks noGrp="1" noChangeArrowheads="1"/>
          </p:cNvSpPr>
          <p:nvPr>
            <p:ph type="body" idx="1"/>
          </p:nvPr>
        </p:nvSpPr>
        <p:spPr>
          <a:xfrm>
            <a:off x="250825" y="620713"/>
            <a:ext cx="8713788" cy="6237287"/>
          </a:xfrm>
        </p:spPr>
        <p:txBody>
          <a:bodyPr/>
          <a:lstStyle/>
          <a:p>
            <a:pPr algn="ctr" eaLnBrk="1" hangingPunct="1">
              <a:lnSpc>
                <a:spcPct val="80000"/>
              </a:lnSpc>
              <a:buFont typeface="Wingdings" pitchFamily="2" charset="2"/>
              <a:buNone/>
              <a:defRPr/>
            </a:pPr>
            <a:r>
              <a:rPr lang="hr-HR" sz="2000" b="1" dirty="0">
                <a:latin typeface="Arial" charset="0"/>
              </a:rPr>
              <a:t>(akt upravljanja)          </a:t>
            </a:r>
          </a:p>
          <a:p>
            <a:pPr algn="ct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        Na osnovu člana 29.tačka 7. Zakona o zaštiti i spašavanju ljudi i materijalnih dobara od prirodnih i drugih nesreća (</a:t>
            </a:r>
            <a:r>
              <a:rPr lang="hr-HR" sz="2000" b="1" dirty="0" err="1">
                <a:latin typeface="Arial" charset="0"/>
              </a:rPr>
              <a:t>Sl.novine</a:t>
            </a:r>
            <a:r>
              <a:rPr lang="hr-HR" sz="2000" b="1" dirty="0">
                <a:latin typeface="Arial" charset="0"/>
              </a:rPr>
              <a:t> </a:t>
            </a:r>
            <a:r>
              <a:rPr lang="hr-HR" sz="2000" b="1" dirty="0" err="1">
                <a:latin typeface="Arial" charset="0"/>
              </a:rPr>
              <a:t>FBiH</a:t>
            </a:r>
            <a:r>
              <a:rPr lang="hr-HR" sz="2000" b="1" dirty="0">
                <a:latin typeface="Arial" charset="0"/>
              </a:rPr>
              <a:t>, br.39/03, 22/06 i 43/10), a u vezi sa nastalom situacijom </a:t>
            </a:r>
            <a:r>
              <a:rPr lang="hr-HR" sz="2000" b="1" dirty="0" err="1">
                <a:latin typeface="Arial" charset="0"/>
              </a:rPr>
              <a:t>usljed</a:t>
            </a:r>
            <a:r>
              <a:rPr lang="hr-HR" sz="2000" b="1" dirty="0">
                <a:latin typeface="Arial" charset="0"/>
              </a:rPr>
              <a:t> </a:t>
            </a:r>
            <a:r>
              <a:rPr lang="hr-HR" sz="2000" b="1" dirty="0" err="1">
                <a:latin typeface="Arial" charset="0"/>
              </a:rPr>
              <a:t>ota</a:t>
            </a:r>
            <a:r>
              <a:rPr lang="hr-HR" sz="2000" b="1" dirty="0">
                <a:latin typeface="Arial" charset="0"/>
              </a:rPr>
              <a:t>- panja snijega i višednevnih kišnih padavina, povećanja vodostaja rijeka, djelovanja površinskih i podzemnih voda na području općine, donosim,</a:t>
            </a:r>
          </a:p>
          <a:p>
            <a:pPr eaLnBrk="1" hangingPunct="1">
              <a:lnSpc>
                <a:spcPct val="80000"/>
              </a:lnSpc>
              <a:buFont typeface="Wingdings" pitchFamily="2" charset="2"/>
              <a:buNone/>
              <a:defRPr/>
            </a:pPr>
            <a:r>
              <a:rPr lang="hr-HR" sz="2000" b="1" dirty="0">
                <a:latin typeface="Arial" charset="0"/>
              </a:rPr>
              <a:t>                                             O   D   L   U   K   U</a:t>
            </a:r>
          </a:p>
          <a:p>
            <a:pPr eaLnBrk="1" hangingPunct="1">
              <a:lnSpc>
                <a:spcPct val="80000"/>
              </a:lnSpc>
              <a:buFont typeface="Wingdings" pitchFamily="2" charset="2"/>
              <a:buNone/>
              <a:defRPr/>
            </a:pPr>
            <a:r>
              <a:rPr lang="hr-HR" sz="2000" b="1" dirty="0">
                <a:latin typeface="Arial" charset="0"/>
              </a:rPr>
              <a:t>     O PROGLAŠENJU STANJA PRIRODNE NESREĆE  OD POPLAVA I KLIZIŠTA U MJESNIM ZAJEDNICAMA________________________</a:t>
            </a:r>
          </a:p>
          <a:p>
            <a:pPr eaLnBrk="1" hangingPunct="1">
              <a:lnSpc>
                <a:spcPct val="80000"/>
              </a:lnSpc>
              <a:buFont typeface="Wingdings" pitchFamily="2" charset="2"/>
              <a:buNone/>
              <a:defRPr/>
            </a:pPr>
            <a:r>
              <a:rPr lang="hr-HR" sz="2000" b="1" dirty="0">
                <a:latin typeface="Arial" charset="0"/>
              </a:rPr>
              <a:t>         1. Proglašava se stanje prirodne nesreće na dijelu općine__________ u MZ______,_____,____.</a:t>
            </a:r>
          </a:p>
          <a:p>
            <a:pPr eaLnBrk="1" hangingPunct="1">
              <a:lnSpc>
                <a:spcPct val="80000"/>
              </a:lnSpc>
              <a:buFont typeface="Wingdings" pitchFamily="2" charset="2"/>
              <a:buNone/>
              <a:defRPr/>
            </a:pPr>
            <a:r>
              <a:rPr lang="hr-HR" sz="2000" b="1" dirty="0">
                <a:latin typeface="Arial" charset="0"/>
              </a:rPr>
              <a:t>             U vezi sa nastalim stanjem ODMAH PREDUZETI:</a:t>
            </a:r>
          </a:p>
          <a:p>
            <a:pPr eaLnBrk="1" hangingPunct="1">
              <a:lnSpc>
                <a:spcPct val="80000"/>
              </a:lnSpc>
              <a:buFont typeface="Wingdings" pitchFamily="2" charset="2"/>
              <a:buNone/>
              <a:defRPr/>
            </a:pPr>
            <a:r>
              <a:rPr lang="hr-HR" sz="2000" b="1" dirty="0">
                <a:latin typeface="Arial" charset="0"/>
              </a:rPr>
              <a:t>         2. Aktivirati Općinski štab CZ, a po potrebi i druge službe općine, službenike i namještenike, čije je angažiranje neophodno radi provođenja operativnih mjera zaštite i spašavanja i asanacije terena.</a:t>
            </a:r>
          </a:p>
          <a:p>
            <a:pPr eaLnBrk="1" hangingPunct="1">
              <a:lnSpc>
                <a:spcPct val="80000"/>
              </a:lnSpc>
              <a:buFont typeface="Wingdings" pitchFamily="2" charset="2"/>
              <a:buNone/>
              <a:defRPr/>
            </a:pPr>
            <a:r>
              <a:rPr lang="hr-HR" sz="2000" b="1" dirty="0">
                <a:latin typeface="Arial" charset="0"/>
              </a:rPr>
              <a:t>         3. U Općinskom štabu CZ </a:t>
            </a:r>
            <a:r>
              <a:rPr lang="hr-HR" sz="2000" b="1" dirty="0" err="1">
                <a:latin typeface="Arial" charset="0"/>
              </a:rPr>
              <a:t>načelik</a:t>
            </a:r>
            <a:r>
              <a:rPr lang="hr-HR" sz="2000" b="1" dirty="0">
                <a:latin typeface="Arial" charset="0"/>
              </a:rPr>
              <a:t> je dužan organizirati neprekidno dežurstvo, osigurati protok informacija putem Operativnog centra i uspostaviti odnose s javnošću.</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ZIS:t-6/4-4</a:t>
            </a:r>
            <a:endParaRPr lang="en-US" sz="1400">
              <a:latin typeface="Arial" charset="0"/>
            </a:endParaRPr>
          </a:p>
        </p:txBody>
      </p:sp>
      <p:sp>
        <p:nvSpPr>
          <p:cNvPr id="510979" name="Rectangle 3"/>
          <p:cNvSpPr>
            <a:spLocks noGrp="1" noChangeArrowheads="1"/>
          </p:cNvSpPr>
          <p:nvPr>
            <p:ph type="body" idx="1"/>
          </p:nvPr>
        </p:nvSpPr>
        <p:spPr>
          <a:xfrm>
            <a:off x="179388" y="620713"/>
            <a:ext cx="8785225" cy="6237287"/>
          </a:xfrm>
        </p:spPr>
        <p:txBody>
          <a:bodyPr/>
          <a:lstStyle/>
          <a:p>
            <a:pPr eaLnBrk="1" hangingPunct="1">
              <a:lnSpc>
                <a:spcPct val="80000"/>
              </a:lnSpc>
              <a:buFont typeface="Wingdings" pitchFamily="2" charset="2"/>
              <a:buNone/>
              <a:defRPr/>
            </a:pPr>
            <a:r>
              <a:rPr lang="es-ES" sz="2000"/>
              <a:t> </a:t>
            </a:r>
            <a:r>
              <a:rPr lang="hr-HR" sz="2000"/>
              <a:t>        </a:t>
            </a:r>
            <a:r>
              <a:rPr lang="hr-HR" sz="2000" b="1">
                <a:latin typeface="Arial" charset="0"/>
              </a:rPr>
              <a:t>4. Općinski štab CZ će, prema ocjeni razmjere nesreće koja je zahvatila područje općine, procijeniti obim angažiranja ljudi i materijalnih dobara i narediti akktiviranje i upotrebu snaga i sredstava Civilne zaštite.</a:t>
            </a:r>
          </a:p>
          <a:p>
            <a:pPr eaLnBrk="1" hangingPunct="1">
              <a:lnSpc>
                <a:spcPct val="80000"/>
              </a:lnSpc>
              <a:buFont typeface="Wingdings" pitchFamily="2" charset="2"/>
              <a:buNone/>
              <a:defRPr/>
            </a:pPr>
            <a:r>
              <a:rPr lang="hr-HR" sz="2000" b="1">
                <a:latin typeface="Arial" charset="0"/>
              </a:rPr>
              <a:t>        5. Na ugroženom području akcijama ZiS rukovodi Općinski štab CZ, a zadaci savjeta i štabova CZ MZ definirat će se posebnim aktima rukovođenja.</a:t>
            </a:r>
          </a:p>
          <a:p>
            <a:pPr eaLnBrk="1" hangingPunct="1">
              <a:lnSpc>
                <a:spcPct val="80000"/>
              </a:lnSpc>
              <a:buFont typeface="Wingdings" pitchFamily="2" charset="2"/>
              <a:buNone/>
              <a:defRPr/>
            </a:pPr>
            <a:r>
              <a:rPr lang="hr-HR" sz="2000" b="1">
                <a:latin typeface="Arial" charset="0"/>
              </a:rPr>
              <a:t>        6. Na osnovu praćenja stanja na ugroženom području Općinski štab CZ će aktivirati sve snage i sredstva općine, zatražiti pomoć drugih općina i pomoć Oružanih snaga Bosne i Hercegovine.</a:t>
            </a:r>
          </a:p>
          <a:p>
            <a:pPr eaLnBrk="1" hangingPunct="1">
              <a:lnSpc>
                <a:spcPct val="80000"/>
              </a:lnSpc>
              <a:buFont typeface="Wingdings" pitchFamily="2" charset="2"/>
              <a:buNone/>
              <a:defRPr/>
            </a:pPr>
            <a:r>
              <a:rPr lang="hr-HR" sz="2000" b="1">
                <a:latin typeface="Arial" charset="0"/>
              </a:rPr>
              <a:t>        7. Općinski štab CZ ovlašten je da angažira snage i sredstva na ZiS od opasnosti koje se naknadno pojave i imaju larakter druge nesreće (tehnološki akcident, diverzantska aktivnost i s.).</a:t>
            </a:r>
          </a:p>
          <a:p>
            <a:pPr eaLnBrk="1" hangingPunct="1">
              <a:lnSpc>
                <a:spcPct val="80000"/>
              </a:lnSpc>
              <a:buFont typeface="Wingdings" pitchFamily="2" charset="2"/>
              <a:buNone/>
              <a:defRPr/>
            </a:pPr>
            <a:r>
              <a:rPr lang="hr-HR" sz="2000" b="1">
                <a:latin typeface="Arial" charset="0"/>
              </a:rPr>
              <a:t>        8. Obavezuju se druge općinske službe da Općinskom štabu CZ pruže potpunu podršku i pomoć: u medicinskom zbrinjavanju, zadovoljavanju logističkih i komunalnih potreba, te snabdijevanja stanovništva.</a:t>
            </a:r>
          </a:p>
          <a:p>
            <a:pPr eaLnBrk="1" hangingPunct="1">
              <a:lnSpc>
                <a:spcPct val="80000"/>
              </a:lnSpc>
              <a:buFont typeface="Wingdings" pitchFamily="2" charset="2"/>
              <a:buNone/>
              <a:defRPr/>
            </a:pPr>
            <a:r>
              <a:rPr lang="hr-HR" sz="2000" b="1">
                <a:latin typeface="Arial" charset="0"/>
              </a:rPr>
              <a:t>        9. Služba CZ, u sradnji sa ostalim općinskim službama dužna je pratiti i izvršiti sve finansijske obaveze za angažirane građane, pripadnike orga-na, službi i snaga CZ, a odnose se na osiguranje, plaće, prijevoz i ishranu, te za angažirana, ošteće-na ili uništena materijalna sredstva.</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ZIS:t-6/4-5</a:t>
            </a:r>
            <a:endParaRPr lang="en-US" sz="1400">
              <a:latin typeface="Arial" charset="0"/>
            </a:endParaRPr>
          </a:p>
        </p:txBody>
      </p:sp>
      <p:sp>
        <p:nvSpPr>
          <p:cNvPr id="512003" name="Rectangle 3"/>
          <p:cNvSpPr>
            <a:spLocks noGrp="1" noChangeArrowheads="1"/>
          </p:cNvSpPr>
          <p:nvPr>
            <p:ph type="body" idx="1"/>
          </p:nvPr>
        </p:nvSpPr>
        <p:spPr>
          <a:xfrm>
            <a:off x="250825" y="620713"/>
            <a:ext cx="8642350" cy="6237287"/>
          </a:xfrm>
        </p:spPr>
        <p:txBody>
          <a:bodyPr/>
          <a:lstStyle/>
          <a:p>
            <a:pPr eaLnBrk="1" hangingPunct="1">
              <a:buFont typeface="Wingdings" pitchFamily="2" charset="2"/>
              <a:buNone/>
              <a:defRPr/>
            </a:pPr>
            <a:r>
              <a:rPr lang="hr-HR" sz="2800" b="1">
                <a:latin typeface="Arial" charset="0"/>
              </a:rPr>
              <a:t>      </a:t>
            </a:r>
            <a:r>
              <a:rPr lang="hr-HR" sz="2000" b="1">
                <a:latin typeface="Arial" charset="0"/>
              </a:rPr>
              <a:t>10. Za izbjegavanje, neodazivanje ili samovoljno napuštanje dužnosti u toku trajanja službe u civilnoj zaštiti preduzeti sankcije po zakonu, što se kod sudova treba smatrati hitnim postupkom.</a:t>
            </a:r>
          </a:p>
          <a:p>
            <a:pPr eaLnBrk="1" hangingPunct="1">
              <a:buFont typeface="Wingdings" pitchFamily="2" charset="2"/>
              <a:buNone/>
              <a:defRPr/>
            </a:pPr>
            <a:r>
              <a:rPr lang="hr-HR" sz="2000" b="1">
                <a:latin typeface="Arial" charset="0"/>
              </a:rPr>
              <a:t>        11. Općinska Komisija za procjenu šteta će djelovati u skladu s Uredbom o jedinstvenoj metodologiji za procjenu šteta od prirodnih i drugih nesreća (Sl.novine FBiH, broj:75/04), izvršiti evidentiranje i procjenu nastalih šteta, te u skladu s propisanom procedurom, proslijediti nadležnim državnim organima.</a:t>
            </a:r>
          </a:p>
          <a:p>
            <a:pPr eaLnBrk="1" hangingPunct="1">
              <a:buFont typeface="Wingdings" pitchFamily="2" charset="2"/>
              <a:buNone/>
              <a:defRPr/>
            </a:pPr>
            <a:r>
              <a:rPr lang="hr-HR" sz="2000" b="1">
                <a:latin typeface="Arial" charset="0"/>
              </a:rPr>
              <a:t>        12. Odluka stupa na snagu ODMAH, a bit će objavljena u sredstvima javnog informiranja.</a:t>
            </a:r>
          </a:p>
          <a:p>
            <a:pPr eaLnBrk="1" hangingPunct="1">
              <a:buFont typeface="Wingdings" pitchFamily="2" charset="2"/>
              <a:buNone/>
              <a:defRPr/>
            </a:pPr>
            <a:r>
              <a:rPr lang="hr-HR" sz="2000" b="1">
                <a:latin typeface="Arial" charset="0"/>
              </a:rPr>
              <a:t>  </a:t>
            </a:r>
          </a:p>
          <a:p>
            <a:pPr eaLnBrk="1" hangingPunct="1">
              <a:buFont typeface="Wingdings" pitchFamily="2" charset="2"/>
              <a:buNone/>
              <a:defRPr/>
            </a:pPr>
            <a:r>
              <a:rPr lang="hr-HR" sz="2000" b="1">
                <a:latin typeface="Arial" charset="0"/>
              </a:rPr>
              <a:t>DOSTAVITI:</a:t>
            </a:r>
          </a:p>
          <a:p>
            <a:pPr eaLnBrk="1" hangingPunct="1">
              <a:buFont typeface="Wingdings" pitchFamily="2" charset="2"/>
              <a:buNone/>
              <a:defRPr/>
            </a:pPr>
            <a:r>
              <a:rPr lang="hr-HR" sz="2000" b="1">
                <a:latin typeface="Arial" charset="0"/>
              </a:rPr>
              <a:t>    - Općinskom Štabu CZ,</a:t>
            </a:r>
          </a:p>
          <a:p>
            <a:pPr eaLnBrk="1" hangingPunct="1">
              <a:buFont typeface="Wingdings" pitchFamily="2" charset="2"/>
              <a:buNone/>
              <a:defRPr/>
            </a:pPr>
            <a:r>
              <a:rPr lang="hr-HR" sz="2000" b="1">
                <a:latin typeface="Arial" charset="0"/>
              </a:rPr>
              <a:t>    - Svim općinskim službama,</a:t>
            </a:r>
          </a:p>
          <a:p>
            <a:pPr eaLnBrk="1" hangingPunct="1">
              <a:buFont typeface="Wingdings" pitchFamily="2" charset="2"/>
              <a:buNone/>
              <a:defRPr/>
            </a:pPr>
            <a:r>
              <a:rPr lang="hr-HR" sz="2000" b="1">
                <a:latin typeface="Arial" charset="0"/>
              </a:rPr>
              <a:t>    - Sredstvima javnog inform.</a:t>
            </a:r>
          </a:p>
          <a:p>
            <a:pPr eaLnBrk="1" hangingPunct="1">
              <a:buFont typeface="Wingdings" pitchFamily="2" charset="2"/>
              <a:buNone/>
              <a:defRPr/>
            </a:pPr>
            <a:r>
              <a:rPr lang="hr-HR" sz="2000" b="1">
                <a:latin typeface="Arial" charset="0"/>
              </a:rPr>
              <a:t>    - a/a                      </a:t>
            </a:r>
          </a:p>
          <a:p>
            <a:pPr eaLnBrk="1" hangingPunct="1">
              <a:buFont typeface="Wingdings" pitchFamily="2" charset="2"/>
              <a:buNone/>
              <a:defRPr/>
            </a:pPr>
            <a:r>
              <a:rPr lang="hr-HR" sz="2000" b="1">
                <a:latin typeface="Arial" charset="0"/>
              </a:rPr>
              <a:t>                                                                         OPĆINSKI NAČELNIK</a:t>
            </a:r>
            <a:r>
              <a:rPr lang="hr-HR" sz="2000">
                <a:latin typeface="Arial" charset="0"/>
              </a:rPr>
              <a:t>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ZIS:t-6/4-6</a:t>
            </a:r>
            <a:endParaRPr lang="en-US" sz="1400">
              <a:latin typeface="Arial" charset="0"/>
            </a:endParaRPr>
          </a:p>
        </p:txBody>
      </p:sp>
      <p:sp>
        <p:nvSpPr>
          <p:cNvPr id="513027" name="Rectangle 3"/>
          <p:cNvSpPr>
            <a:spLocks noGrp="1" noChangeArrowheads="1"/>
          </p:cNvSpPr>
          <p:nvPr>
            <p:ph type="body" idx="1"/>
          </p:nvPr>
        </p:nvSpPr>
        <p:spPr>
          <a:xfrm>
            <a:off x="250825" y="692150"/>
            <a:ext cx="8642350" cy="6165850"/>
          </a:xfrm>
        </p:spPr>
        <p:txBody>
          <a:bodyPr/>
          <a:lstStyle/>
          <a:p>
            <a:pPr algn="ctr" eaLnBrk="1" hangingPunct="1">
              <a:buFont typeface="Wingdings" pitchFamily="2" charset="2"/>
              <a:buNone/>
              <a:defRPr/>
            </a:pPr>
            <a:r>
              <a:rPr lang="es-ES" sz="2800"/>
              <a:t> </a:t>
            </a:r>
            <a:r>
              <a:rPr lang="hr-HR" sz="2800" b="1">
                <a:latin typeface="Arial" charset="0"/>
              </a:rPr>
              <a:t>(akt rukovođenja)</a:t>
            </a:r>
          </a:p>
          <a:p>
            <a:pPr algn="ctr" eaLnBrk="1" hangingPunct="1">
              <a:buFont typeface="Wingdings" pitchFamily="2" charset="2"/>
              <a:buNone/>
              <a:defRPr/>
            </a:pPr>
            <a:r>
              <a:rPr lang="hr-HR" sz="2800" b="1">
                <a:latin typeface="Arial" charset="0"/>
              </a:rPr>
              <a:t>           </a:t>
            </a:r>
          </a:p>
          <a:p>
            <a:pPr eaLnBrk="1" hangingPunct="1">
              <a:buFont typeface="Wingdings" pitchFamily="2" charset="2"/>
              <a:buNone/>
              <a:defRPr/>
            </a:pPr>
            <a:r>
              <a:rPr lang="hr-HR" sz="2800" b="1">
                <a:latin typeface="Arial" charset="0"/>
              </a:rPr>
              <a:t>NAREDBA O UPOTREBI SNAGA I SREDSTAVA CIVILNE ZAŠTITE NA ZAŠTITI I SPAŠAVANJU </a:t>
            </a:r>
          </a:p>
          <a:p>
            <a:pPr eaLnBrk="1" hangingPunct="1">
              <a:buFont typeface="Wingdings" pitchFamily="2" charset="2"/>
              <a:buNone/>
              <a:defRPr/>
            </a:pPr>
            <a:r>
              <a:rPr lang="hr-HR" sz="2800" b="1">
                <a:latin typeface="Arial" charset="0"/>
              </a:rPr>
              <a:t> 1. Pravni osnov za donošenje: Zakon i Odluka o  </a:t>
            </a:r>
          </a:p>
          <a:p>
            <a:pPr eaLnBrk="1" hangingPunct="1">
              <a:buFont typeface="Wingdings" pitchFamily="2" charset="2"/>
              <a:buNone/>
              <a:defRPr/>
            </a:pPr>
            <a:r>
              <a:rPr lang="hr-HR" sz="2800" b="1">
                <a:latin typeface="Arial" charset="0"/>
              </a:rPr>
              <a:t>     proglašenju stanja prirodne i druge nesreće;</a:t>
            </a:r>
          </a:p>
          <a:p>
            <a:pPr eaLnBrk="1" hangingPunct="1">
              <a:buFont typeface="Wingdings" pitchFamily="2" charset="2"/>
              <a:buNone/>
              <a:defRPr/>
            </a:pPr>
            <a:r>
              <a:rPr lang="hr-HR" sz="2800" b="1">
                <a:latin typeface="Arial" charset="0"/>
              </a:rPr>
              <a:t> 2. Nadležan organ za donošenje Naredbe je Štab  </a:t>
            </a:r>
          </a:p>
          <a:p>
            <a:pPr eaLnBrk="1" hangingPunct="1">
              <a:buFont typeface="Wingdings" pitchFamily="2" charset="2"/>
              <a:buNone/>
              <a:defRPr/>
            </a:pPr>
            <a:r>
              <a:rPr lang="hr-HR" sz="2800" b="1">
                <a:latin typeface="Arial" charset="0"/>
              </a:rPr>
              <a:t>     CZ određenog nivoa;</a:t>
            </a:r>
          </a:p>
          <a:p>
            <a:pPr eaLnBrk="1" hangingPunct="1">
              <a:buFont typeface="Wingdings" pitchFamily="2" charset="2"/>
              <a:buNone/>
              <a:defRPr/>
            </a:pPr>
            <a:r>
              <a:rPr lang="hr-HR" sz="2800" b="1">
                <a:latin typeface="Arial" charset="0"/>
              </a:rPr>
              <a:t> 3. Na državnom nivou dužnosti Štaba vrši </a:t>
            </a:r>
          </a:p>
          <a:p>
            <a:pPr eaLnBrk="1" hangingPunct="1">
              <a:buFont typeface="Wingdings" pitchFamily="2" charset="2"/>
              <a:buNone/>
              <a:defRPr/>
            </a:pPr>
            <a:r>
              <a:rPr lang="hr-HR" sz="2800" b="1">
                <a:latin typeface="Arial" charset="0"/>
              </a:rPr>
              <a:t>     KOORDINACIJSKO TIJELO BiH ZA ZAŠTITU I  </a:t>
            </a:r>
          </a:p>
          <a:p>
            <a:pPr eaLnBrk="1" hangingPunct="1">
              <a:buFont typeface="Wingdings" pitchFamily="2" charset="2"/>
              <a:buNone/>
              <a:defRPr/>
            </a:pPr>
            <a:r>
              <a:rPr lang="hr-HR" sz="2800" b="1">
                <a:latin typeface="Arial" charset="0"/>
              </a:rPr>
              <a:t>     SPAŠAVANJE.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ZIS:t-6/4-7</a:t>
            </a:r>
            <a:endParaRPr lang="en-US" sz="1400">
              <a:latin typeface="Arial" charset="0"/>
            </a:endParaRPr>
          </a:p>
        </p:txBody>
      </p:sp>
      <p:sp>
        <p:nvSpPr>
          <p:cNvPr id="514051" name="Rectangle 3"/>
          <p:cNvSpPr>
            <a:spLocks noGrp="1" noChangeArrowheads="1"/>
          </p:cNvSpPr>
          <p:nvPr>
            <p:ph type="body" idx="1"/>
          </p:nvPr>
        </p:nvSpPr>
        <p:spPr>
          <a:xfrm>
            <a:off x="179388" y="549275"/>
            <a:ext cx="8713787" cy="6308725"/>
          </a:xfrm>
        </p:spPr>
        <p:txBody>
          <a:bodyPr/>
          <a:lstStyle/>
          <a:p>
            <a:pPr eaLnBrk="1" hangingPunct="1">
              <a:lnSpc>
                <a:spcPct val="80000"/>
              </a:lnSpc>
              <a:buFont typeface="Wingdings" pitchFamily="2" charset="2"/>
              <a:buNone/>
              <a:defRPr/>
            </a:pPr>
            <a:r>
              <a:rPr lang="hr-HR" sz="1400" b="1">
                <a:latin typeface="Arial" charset="0"/>
              </a:rPr>
              <a:t>Na osnovu člana 108. tačka 1. Zakona o zaštiti i spašavanju ljudi i materijalnih dobara od prirodnih i drugih nesreća (Sl.novine FBiH, broj: 39/03, 22/06 i 43/10), tačke 4. Odluke o proglašenju stanja prirodne nesreće na području općine _________,broj:________od___________,Općinski</a:t>
            </a:r>
          </a:p>
          <a:p>
            <a:pPr eaLnBrk="1" hangingPunct="1">
              <a:lnSpc>
                <a:spcPct val="80000"/>
              </a:lnSpc>
              <a:buFont typeface="Wingdings" pitchFamily="2" charset="2"/>
              <a:buNone/>
              <a:defRPr/>
            </a:pPr>
            <a:r>
              <a:rPr lang="hr-HR" sz="1400" b="1">
                <a:latin typeface="Arial" charset="0"/>
              </a:rPr>
              <a:t>štab Civilne zaštite______________, donio je,</a:t>
            </a:r>
          </a:p>
          <a:p>
            <a:pPr eaLnBrk="1" hangingPunct="1">
              <a:lnSpc>
                <a:spcPct val="80000"/>
              </a:lnSpc>
              <a:buFont typeface="Wingdings" pitchFamily="2" charset="2"/>
              <a:buNone/>
              <a:defRPr/>
            </a:pPr>
            <a:r>
              <a:rPr lang="hr-HR" sz="1400" b="1">
                <a:latin typeface="Arial" charset="0"/>
              </a:rPr>
              <a:t>                                                                  N   A   R   E   D   B   U</a:t>
            </a:r>
          </a:p>
          <a:p>
            <a:pPr eaLnBrk="1" hangingPunct="1">
              <a:lnSpc>
                <a:spcPct val="80000"/>
              </a:lnSpc>
              <a:buFont typeface="Wingdings" pitchFamily="2" charset="2"/>
              <a:buNone/>
              <a:defRPr/>
            </a:pPr>
            <a:r>
              <a:rPr lang="hr-HR" sz="1400" b="1">
                <a:latin typeface="Arial" charset="0"/>
              </a:rPr>
              <a:t>    O UPOTREBI SNAGA I SREDSTAVA CIVILNE ZAŠTITE NA ZAŠTITI I SPAŠAVANJU</a:t>
            </a:r>
          </a:p>
          <a:p>
            <a:pPr eaLnBrk="1" hangingPunct="1">
              <a:lnSpc>
                <a:spcPct val="80000"/>
              </a:lnSpc>
              <a:buFont typeface="Wingdings" pitchFamily="2" charset="2"/>
              <a:buNone/>
              <a:defRPr/>
            </a:pPr>
            <a:r>
              <a:rPr lang="hr-HR" sz="1400" b="1">
                <a:latin typeface="Arial" charset="0"/>
              </a:rPr>
              <a:t> 1. Aktivirati štabove civilne zaštite na području općine___________ i uvesti neprekidno dežurstvo.</a:t>
            </a:r>
          </a:p>
          <a:p>
            <a:pPr eaLnBrk="1" hangingPunct="1">
              <a:lnSpc>
                <a:spcPct val="80000"/>
              </a:lnSpc>
              <a:buFont typeface="Wingdings" pitchFamily="2" charset="2"/>
              <a:buNone/>
              <a:defRPr/>
            </a:pPr>
            <a:r>
              <a:rPr lang="hr-HR" sz="1400" b="1">
                <a:latin typeface="Arial" charset="0"/>
              </a:rPr>
              <a:t> 2. Aktivirati službe zaštite i spašavanja, uvesti stalno dežurstvo uz obavezu neprekidnog praćenja stanja u oblasti za koju su obrazovane i redovnu razmjenu informacija sa operativnimcentrom civilne zaštite općine_______________________________.</a:t>
            </a:r>
          </a:p>
          <a:p>
            <a:pPr eaLnBrk="1" hangingPunct="1">
              <a:lnSpc>
                <a:spcPct val="80000"/>
              </a:lnSpc>
              <a:buFont typeface="Wingdings" pitchFamily="2" charset="2"/>
              <a:buNone/>
              <a:defRPr/>
            </a:pPr>
            <a:r>
              <a:rPr lang="hr-HR" sz="1400" b="1">
                <a:latin typeface="Arial" charset="0"/>
              </a:rPr>
              <a:t> 3. Građani i pravni subjekti dužni su na pismeni zahtjev organa civilne zaštite staviti na raspolaganje materijalno sredstvo u ispravnom stanju, koje će se staviti u funkciju zaštite i spašavanja.</a:t>
            </a:r>
          </a:p>
          <a:p>
            <a:pPr eaLnBrk="1" hangingPunct="1">
              <a:lnSpc>
                <a:spcPct val="80000"/>
              </a:lnSpc>
              <a:buFont typeface="Wingdings" pitchFamily="2" charset="2"/>
              <a:buNone/>
              <a:defRPr/>
            </a:pPr>
            <a:r>
              <a:rPr lang="hr-HR" sz="1400" b="1">
                <a:latin typeface="Arial" charset="0"/>
              </a:rPr>
              <a:t> 4. Uvodi se neprekidan rad Operativnog centra civilne zaštite u trajanju 24 sata.</a:t>
            </a:r>
          </a:p>
          <a:p>
            <a:pPr eaLnBrk="1" hangingPunct="1">
              <a:lnSpc>
                <a:spcPct val="80000"/>
              </a:lnSpc>
              <a:buFont typeface="Wingdings" pitchFamily="2" charset="2"/>
              <a:buNone/>
              <a:defRPr/>
            </a:pPr>
            <a:r>
              <a:rPr lang="hr-HR" sz="1400" b="1">
                <a:latin typeface="Arial" charset="0"/>
              </a:rPr>
              <a:t> 5. Mobilizirati povjerenike civilne zaštite i preko njih ostvariti funkciju rukovođenja u okviru </a:t>
            </a:r>
          </a:p>
          <a:p>
            <a:pPr eaLnBrk="1" hangingPunct="1">
              <a:lnSpc>
                <a:spcPct val="80000"/>
              </a:lnSpc>
              <a:buFont typeface="Wingdings" pitchFamily="2" charset="2"/>
              <a:buNone/>
              <a:defRPr/>
            </a:pPr>
            <a:r>
              <a:rPr lang="hr-HR" sz="1400" b="1">
                <a:latin typeface="Arial" charset="0"/>
              </a:rPr>
              <a:t>lične i uzajamne zaštite i provođenja mjera zaštite i spašavanja.</a:t>
            </a:r>
          </a:p>
          <a:p>
            <a:pPr eaLnBrk="1" hangingPunct="1">
              <a:lnSpc>
                <a:spcPct val="80000"/>
              </a:lnSpc>
              <a:buFont typeface="Wingdings" pitchFamily="2" charset="2"/>
              <a:buNone/>
              <a:defRPr/>
            </a:pPr>
            <a:r>
              <a:rPr lang="hr-HR" sz="1400" b="1">
                <a:latin typeface="Arial" charset="0"/>
              </a:rPr>
              <a:t> 6. Aktivirane  snage i subjekti sistema zaštite i spaašavanja će redovno izvještavati o stanju na ugroženom području o potrebi povećanja ili smanjenja aktiviranih snaga i sredstava.</a:t>
            </a:r>
          </a:p>
          <a:p>
            <a:pPr eaLnBrk="1" hangingPunct="1">
              <a:lnSpc>
                <a:spcPct val="80000"/>
              </a:lnSpc>
              <a:buFont typeface="Wingdings" pitchFamily="2" charset="2"/>
              <a:buNone/>
              <a:defRPr/>
            </a:pPr>
            <a:r>
              <a:rPr lang="hr-HR" sz="1400" b="1">
                <a:latin typeface="Arial" charset="0"/>
              </a:rPr>
              <a:t> 7. Naredba stupa na snagu ODMAH i ostaje na snazi do donošenja Odluke o prestanku stanja prirodne ili druge nesreće na  području općine____________________________.</a:t>
            </a:r>
          </a:p>
          <a:p>
            <a:pPr eaLnBrk="1" hangingPunct="1">
              <a:lnSpc>
                <a:spcPct val="80000"/>
              </a:lnSpc>
              <a:buFont typeface="Wingdings" pitchFamily="2" charset="2"/>
              <a:buNone/>
              <a:defRPr/>
            </a:pPr>
            <a:endParaRPr lang="hr-HR" sz="1400" b="1">
              <a:latin typeface="Arial" charset="0"/>
            </a:endParaRPr>
          </a:p>
          <a:p>
            <a:pPr eaLnBrk="1" hangingPunct="1">
              <a:lnSpc>
                <a:spcPct val="80000"/>
              </a:lnSpc>
              <a:buFont typeface="Wingdings" pitchFamily="2" charset="2"/>
              <a:buNone/>
              <a:defRPr/>
            </a:pPr>
            <a:r>
              <a:rPr lang="hr-HR" sz="1400" b="1">
                <a:latin typeface="Arial" charset="0"/>
              </a:rPr>
              <a:t>DOSTAVITI:</a:t>
            </a:r>
          </a:p>
          <a:p>
            <a:pPr eaLnBrk="1" hangingPunct="1">
              <a:lnSpc>
                <a:spcPct val="80000"/>
              </a:lnSpc>
              <a:buFont typeface="Wingdings" pitchFamily="2" charset="2"/>
              <a:buNone/>
              <a:defRPr/>
            </a:pPr>
            <a:r>
              <a:rPr lang="hr-HR" sz="1400" b="1">
                <a:latin typeface="Arial" charset="0"/>
              </a:rPr>
              <a:t>-Svim štabovima CZ,</a:t>
            </a:r>
          </a:p>
          <a:p>
            <a:pPr eaLnBrk="1" hangingPunct="1">
              <a:lnSpc>
                <a:spcPct val="80000"/>
              </a:lnSpc>
              <a:buFont typeface="Wingdings" pitchFamily="2" charset="2"/>
              <a:buNone/>
              <a:defRPr/>
            </a:pPr>
            <a:r>
              <a:rPr lang="hr-HR" sz="1400" b="1">
                <a:latin typeface="Arial" charset="0"/>
              </a:rPr>
              <a:t>-Službama zaštite i spašavanja,</a:t>
            </a:r>
          </a:p>
          <a:p>
            <a:pPr eaLnBrk="1" hangingPunct="1">
              <a:lnSpc>
                <a:spcPct val="80000"/>
              </a:lnSpc>
              <a:buFont typeface="Wingdings" pitchFamily="2" charset="2"/>
              <a:buNone/>
              <a:defRPr/>
            </a:pPr>
            <a:r>
              <a:rPr lang="hr-HR" sz="1400" b="1">
                <a:latin typeface="Arial" charset="0"/>
              </a:rPr>
              <a:t>-Sredstvima javnog informiranja,</a:t>
            </a:r>
          </a:p>
          <a:p>
            <a:pPr eaLnBrk="1" hangingPunct="1">
              <a:lnSpc>
                <a:spcPct val="80000"/>
              </a:lnSpc>
              <a:buFont typeface="Wingdings" pitchFamily="2" charset="2"/>
              <a:buNone/>
              <a:defRPr/>
            </a:pPr>
            <a:r>
              <a:rPr lang="hr-HR" sz="1400" b="1">
                <a:latin typeface="Arial" charset="0"/>
              </a:rPr>
              <a:t>-a/a                                                                                                                                                                                              </a:t>
            </a:r>
          </a:p>
          <a:p>
            <a:pPr eaLnBrk="1" hangingPunct="1">
              <a:lnSpc>
                <a:spcPct val="80000"/>
              </a:lnSpc>
              <a:buFont typeface="Wingdings" pitchFamily="2" charset="2"/>
              <a:buNone/>
              <a:defRPr/>
            </a:pPr>
            <a:r>
              <a:rPr lang="hr-HR" sz="1400" b="1">
                <a:latin typeface="Arial" charset="0"/>
              </a:rPr>
              <a:t>                                                                                                                 K O M A N D A N T</a:t>
            </a:r>
          </a:p>
          <a:p>
            <a:pPr eaLnBrk="1" hangingPunct="1">
              <a:lnSpc>
                <a:spcPct val="80000"/>
              </a:lnSpc>
              <a:buFont typeface="Wingdings" pitchFamily="2" charset="2"/>
              <a:buNone/>
              <a:defRPr/>
            </a:pPr>
            <a:r>
              <a:rPr lang="hr-HR" sz="1400" b="1">
                <a:latin typeface="Arial" charset="0"/>
              </a:rPr>
              <a:t>                                                                                              OPĆINSKOG ŠTABA CIVILNE ZAŠTITE</a:t>
            </a:r>
          </a:p>
          <a:p>
            <a:pPr eaLnBrk="1" hangingPunct="1">
              <a:lnSpc>
                <a:spcPct val="80000"/>
              </a:lnSpc>
              <a:buFont typeface="Wingdings" pitchFamily="2" charset="2"/>
              <a:buNone/>
              <a:defRPr/>
            </a:pPr>
            <a:r>
              <a:rPr lang="hr-HR" sz="1400" b="1">
                <a:latin typeface="Arial" charset="0"/>
              </a:rPr>
              <a:t>                                                                                              _________________________________     </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ZIS:t-6/4-8</a:t>
            </a:r>
            <a:endParaRPr lang="en-US" sz="1400">
              <a:latin typeface="Arial" charset="0"/>
            </a:endParaRPr>
          </a:p>
        </p:txBody>
      </p:sp>
      <p:sp>
        <p:nvSpPr>
          <p:cNvPr id="515075" name="Rectangle 3"/>
          <p:cNvSpPr>
            <a:spLocks noGrp="1" noChangeArrowheads="1"/>
          </p:cNvSpPr>
          <p:nvPr>
            <p:ph type="body" idx="1"/>
          </p:nvPr>
        </p:nvSpPr>
        <p:spPr>
          <a:xfrm>
            <a:off x="179388" y="549275"/>
            <a:ext cx="8785225" cy="6308725"/>
          </a:xfrm>
        </p:spPr>
        <p:txBody>
          <a:bodyPr/>
          <a:lstStyle/>
          <a:p>
            <a:pPr algn="ctr" eaLnBrk="1" hangingPunct="1">
              <a:lnSpc>
                <a:spcPct val="80000"/>
              </a:lnSpc>
              <a:buFont typeface="Wingdings" pitchFamily="2" charset="2"/>
              <a:buNone/>
              <a:defRPr/>
            </a:pPr>
            <a:r>
              <a:rPr lang="hr-HR" sz="2000" b="1" dirty="0">
                <a:latin typeface="Arial" charset="0"/>
              </a:rPr>
              <a:t>PRAVNE POSLJEDICE DONOŠENJA AKATA RUKOVOĐENJA I  UPRAVLJANJA</a:t>
            </a:r>
          </a:p>
          <a:p>
            <a:pPr algn="ctr" eaLnBrk="1" hangingPunct="1">
              <a:lnSpc>
                <a:spcPct val="80000"/>
              </a:lnSpc>
              <a:buFont typeface="Wingdings" pitchFamily="2" charset="2"/>
              <a:buNone/>
              <a:defRPr/>
            </a:pPr>
            <a:endParaRPr lang="hr-HR" sz="2000" b="1" dirty="0">
              <a:latin typeface="Arial" charset="0"/>
            </a:endParaRPr>
          </a:p>
          <a:p>
            <a:pPr eaLnBrk="1" hangingPunct="1">
              <a:lnSpc>
                <a:spcPct val="80000"/>
              </a:lnSpc>
              <a:buFont typeface="Wingdings" pitchFamily="2" charset="2"/>
              <a:buNone/>
              <a:defRPr/>
            </a:pPr>
            <a:r>
              <a:rPr lang="hr-HR" sz="2000" b="1" dirty="0">
                <a:latin typeface="Arial" charset="0"/>
              </a:rPr>
              <a:t>Na dijelu ili cjelokupnom području koje je zahvatila prirodna ili druga nesreća, kada nadležan organ upravljanja (općinski načelnik  ili vlade na višim nivoima vlasti) proglasi takvo stanje nastaje pravna situacija u kojoj se treba i može:</a:t>
            </a:r>
          </a:p>
          <a:p>
            <a:pPr marL="457200" indent="-457200" eaLnBrk="1" hangingPunct="1">
              <a:lnSpc>
                <a:spcPct val="80000"/>
              </a:lnSpc>
              <a:buFont typeface="+mj-lt"/>
              <a:buAutoNum type="arabicPeriod"/>
              <a:defRPr/>
            </a:pPr>
            <a:r>
              <a:rPr lang="hr-HR" sz="2000" b="1" dirty="0">
                <a:latin typeface="Arial" charset="0"/>
              </a:rPr>
              <a:t>        - vršiti aktiviranje snaga i sredstava CZ,</a:t>
            </a:r>
          </a:p>
          <a:p>
            <a:pPr marL="457200" indent="-457200" eaLnBrk="1" hangingPunct="1">
              <a:lnSpc>
                <a:spcPct val="80000"/>
              </a:lnSpc>
              <a:buFont typeface="+mj-lt"/>
              <a:buAutoNum type="arabicPeriod"/>
              <a:defRPr/>
            </a:pPr>
            <a:r>
              <a:rPr lang="hr-HR" sz="2000" b="1" dirty="0">
                <a:latin typeface="Arial" charset="0"/>
              </a:rPr>
              <a:t>        - vršiti aktiviranje pravnih subjekata: organa i službi koji se </a:t>
            </a:r>
            <a:r>
              <a:rPr lang="hr-HR" sz="2000" b="1" dirty="0" smtClean="0">
                <a:latin typeface="Arial" charset="0"/>
              </a:rPr>
              <a:t>po          </a:t>
            </a:r>
            <a:r>
              <a:rPr lang="hr-HR" sz="2000" b="1" dirty="0">
                <a:latin typeface="Arial" charset="0"/>
              </a:rPr>
              <a:t>prirodi redovne djelatnosti bave zaštitom i spašavanjem,</a:t>
            </a:r>
          </a:p>
          <a:p>
            <a:pPr marL="457200" indent="-457200" eaLnBrk="1" hangingPunct="1">
              <a:lnSpc>
                <a:spcPct val="80000"/>
              </a:lnSpc>
              <a:buFont typeface="+mj-lt"/>
              <a:buAutoNum type="arabicPeriod"/>
              <a:defRPr/>
            </a:pPr>
            <a:r>
              <a:rPr lang="hr-HR" sz="2000" b="1" dirty="0">
                <a:latin typeface="Arial" charset="0"/>
              </a:rPr>
              <a:t>        - aktivirati građane na provođenju lične i uzajamne zaštite i </a:t>
            </a:r>
            <a:r>
              <a:rPr lang="hr-HR" sz="2000" b="1" dirty="0" smtClean="0">
                <a:latin typeface="Arial" charset="0"/>
              </a:rPr>
              <a:t>          </a:t>
            </a:r>
            <a:r>
              <a:rPr lang="hr-HR" sz="2000" b="1" dirty="0">
                <a:latin typeface="Arial" charset="0"/>
              </a:rPr>
              <a:t>provođenju mjera zaštite i </a:t>
            </a:r>
            <a:r>
              <a:rPr lang="hr-HR" sz="2000" b="1" dirty="0" err="1">
                <a:latin typeface="Arial" charset="0"/>
              </a:rPr>
              <a:t>spašav</a:t>
            </a:r>
            <a:r>
              <a:rPr lang="hr-HR" sz="2000" b="1" dirty="0">
                <a:latin typeface="Arial" charset="0"/>
              </a:rPr>
              <a:t>.,</a:t>
            </a:r>
          </a:p>
          <a:p>
            <a:pPr marL="457200" indent="-457200" eaLnBrk="1" hangingPunct="1">
              <a:lnSpc>
                <a:spcPct val="80000"/>
              </a:lnSpc>
              <a:buFont typeface="+mj-lt"/>
              <a:buAutoNum type="arabicPeriod"/>
              <a:defRPr/>
            </a:pPr>
            <a:r>
              <a:rPr lang="hr-HR" sz="2000" b="1" dirty="0">
                <a:latin typeface="Arial" charset="0"/>
              </a:rPr>
              <a:t>        - vršiti izuzimanje </a:t>
            </a:r>
            <a:r>
              <a:rPr lang="hr-HR" sz="2000" b="1" dirty="0" err="1">
                <a:latin typeface="Arial" charset="0"/>
              </a:rPr>
              <a:t>materijanih</a:t>
            </a:r>
            <a:r>
              <a:rPr lang="hr-HR" sz="2000" b="1" dirty="0">
                <a:latin typeface="Arial" charset="0"/>
              </a:rPr>
              <a:t> sredstava koja su u </a:t>
            </a:r>
            <a:r>
              <a:rPr lang="hr-HR" sz="2000" b="1" dirty="0" smtClean="0">
                <a:latin typeface="Arial" charset="0"/>
              </a:rPr>
              <a:t>vlasništvu          </a:t>
            </a:r>
            <a:r>
              <a:rPr lang="hr-HR" sz="2000" b="1" dirty="0">
                <a:latin typeface="Arial" charset="0"/>
              </a:rPr>
              <a:t>pravnih subjekata ili građana uz propisanu evidenciju,</a:t>
            </a:r>
          </a:p>
          <a:p>
            <a:pPr marL="457200" indent="-457200" eaLnBrk="1" hangingPunct="1">
              <a:lnSpc>
                <a:spcPct val="80000"/>
              </a:lnSpc>
              <a:buFont typeface="+mj-lt"/>
              <a:buAutoNum type="arabicPeriod"/>
              <a:defRPr/>
            </a:pPr>
            <a:r>
              <a:rPr lang="hr-HR" sz="2000" b="1" dirty="0">
                <a:latin typeface="Arial" charset="0"/>
              </a:rPr>
              <a:t>        - aktivirati rad komisija za evidentiranje i procjenu šteta nastalih </a:t>
            </a:r>
            <a:r>
              <a:rPr lang="hr-HR" sz="2000" b="1" dirty="0" smtClean="0">
                <a:latin typeface="Arial" charset="0"/>
              </a:rPr>
              <a:t>prirodnom </a:t>
            </a:r>
            <a:r>
              <a:rPr lang="hr-HR" sz="2000" b="1" dirty="0">
                <a:latin typeface="Arial" charset="0"/>
              </a:rPr>
              <a:t>ili </a:t>
            </a:r>
            <a:r>
              <a:rPr lang="hr-HR" sz="2000" b="1" dirty="0" err="1">
                <a:latin typeface="Arial" charset="0"/>
              </a:rPr>
              <a:t>dr.nesrećom</a:t>
            </a:r>
            <a:r>
              <a:rPr lang="hr-HR" sz="2000" b="1" dirty="0">
                <a:latin typeface="Arial" charset="0"/>
              </a:rPr>
              <a:t>,</a:t>
            </a:r>
          </a:p>
          <a:p>
            <a:pPr marL="457200" indent="-457200" eaLnBrk="1" hangingPunct="1">
              <a:lnSpc>
                <a:spcPct val="80000"/>
              </a:lnSpc>
              <a:buFont typeface="+mj-lt"/>
              <a:buAutoNum type="arabicPeriod"/>
              <a:defRPr/>
            </a:pPr>
            <a:r>
              <a:rPr lang="hr-HR" sz="2000" b="1" dirty="0">
                <a:latin typeface="Arial" charset="0"/>
              </a:rPr>
              <a:t>        - zahtijevati dodatnu </a:t>
            </a:r>
            <a:r>
              <a:rPr lang="hr-HR" sz="2000" b="1" dirty="0" err="1">
                <a:latin typeface="Arial" charset="0"/>
              </a:rPr>
              <a:t>finansijsku</a:t>
            </a:r>
            <a:r>
              <a:rPr lang="hr-HR" sz="2000" b="1" dirty="0">
                <a:latin typeface="Arial" charset="0"/>
              </a:rPr>
              <a:t> i MT pomoć,</a:t>
            </a:r>
          </a:p>
          <a:p>
            <a:pPr marL="457200" indent="-457200" eaLnBrk="1" hangingPunct="1">
              <a:lnSpc>
                <a:spcPct val="80000"/>
              </a:lnSpc>
              <a:buFont typeface="+mj-lt"/>
              <a:buAutoNum type="arabicPeriod"/>
              <a:defRPr/>
            </a:pPr>
            <a:r>
              <a:rPr lang="hr-HR" sz="2000" b="1" dirty="0">
                <a:latin typeface="Arial" charset="0"/>
              </a:rPr>
              <a:t>        - tražiti pomoć snaga i sredstava susjednih subjekata,</a:t>
            </a:r>
          </a:p>
          <a:p>
            <a:pPr marL="457200" indent="-457200" eaLnBrk="1" hangingPunct="1">
              <a:lnSpc>
                <a:spcPct val="80000"/>
              </a:lnSpc>
              <a:buFont typeface="+mj-lt"/>
              <a:buAutoNum type="arabicPeriod"/>
              <a:defRPr/>
            </a:pPr>
            <a:r>
              <a:rPr lang="hr-HR" sz="2000" b="1" dirty="0">
                <a:latin typeface="Arial" charset="0"/>
              </a:rPr>
              <a:t>        - tražiti pomoć Oružanih snaga,</a:t>
            </a:r>
          </a:p>
          <a:p>
            <a:pPr marL="457200" indent="-457200" eaLnBrk="1" hangingPunct="1">
              <a:lnSpc>
                <a:spcPct val="80000"/>
              </a:lnSpc>
              <a:buFont typeface="+mj-lt"/>
              <a:buAutoNum type="arabicPeriod"/>
              <a:defRPr/>
            </a:pPr>
            <a:r>
              <a:rPr lang="hr-HR" sz="2000" b="1" dirty="0">
                <a:latin typeface="Arial" charset="0"/>
              </a:rPr>
              <a:t>        - uspostavit neprekidnu funkciju Operativnih centara CZ,</a:t>
            </a:r>
          </a:p>
          <a:p>
            <a:pPr marL="457200" indent="-457200" eaLnBrk="1" hangingPunct="1">
              <a:lnSpc>
                <a:spcPct val="80000"/>
              </a:lnSpc>
              <a:buFont typeface="+mj-lt"/>
              <a:buAutoNum type="arabicPeriod"/>
              <a:defRPr/>
            </a:pPr>
            <a:r>
              <a:rPr lang="hr-HR" sz="2000" b="1" dirty="0">
                <a:latin typeface="Arial" charset="0"/>
              </a:rPr>
              <a:t>        - uspostaviti stalne oblike odnosa  s javnošću</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Grp="1" noRot="1" noChangeArrowheads="1"/>
          </p:cNvSpPr>
          <p:nvPr>
            <p:ph type="title"/>
          </p:nvPr>
        </p:nvSpPr>
        <p:spPr/>
        <p:txBody>
          <a:bodyPr/>
          <a:lstStyle/>
          <a:p>
            <a:pPr eaLnBrk="1" hangingPunct="1">
              <a:defRPr/>
            </a:pPr>
            <a:r>
              <a:rPr lang="hr-HR" sz="2000">
                <a:latin typeface="Arial" charset="0"/>
              </a:rPr>
              <a:t>Zapadni Balkan, geopolitičko područje u koje euroatlantske institucije i članice Europske unije svrstavaju Albaniju i države bivše Jugoslavije bez Slovenije</a:t>
            </a:r>
            <a:endParaRPr lang="en-US" sz="2000">
              <a:latin typeface="Arial" charset="0"/>
            </a:endParaRPr>
          </a:p>
        </p:txBody>
      </p:sp>
      <p:sp>
        <p:nvSpPr>
          <p:cNvPr id="642051" name="Rectangle 3"/>
          <p:cNvSpPr>
            <a:spLocks noGrp="1" noChangeArrowheads="1"/>
          </p:cNvSpPr>
          <p:nvPr>
            <p:ph type="body" idx="1"/>
          </p:nvPr>
        </p:nvSpPr>
        <p:spPr>
          <a:xfrm>
            <a:off x="457200" y="6237288"/>
            <a:ext cx="8229600" cy="620712"/>
          </a:xfrm>
        </p:spPr>
        <p:txBody>
          <a:bodyPr/>
          <a:lstStyle/>
          <a:p>
            <a:pPr algn="ctr" eaLnBrk="1" hangingPunct="1">
              <a:buFont typeface="Wingdings" pitchFamily="2" charset="2"/>
              <a:buNone/>
              <a:defRPr/>
            </a:pPr>
            <a:r>
              <a:rPr lang="hr-HR">
                <a:latin typeface="Arial" charset="0"/>
              </a:rPr>
              <a:t>Države Zapadnog Balkana</a:t>
            </a:r>
            <a:endParaRPr lang="en-US">
              <a:latin typeface="Arial" charset="0"/>
            </a:endParaRPr>
          </a:p>
        </p:txBody>
      </p:sp>
      <p:pic>
        <p:nvPicPr>
          <p:cNvPr id="13316" name="Picture 4"/>
          <p:cNvPicPr>
            <a:picLocks noChangeAspect="1" noChangeArrowheads="1"/>
          </p:cNvPicPr>
          <p:nvPr/>
        </p:nvPicPr>
        <p:blipFill>
          <a:blip r:embed="rId2" cstate="print"/>
          <a:srcRect/>
          <a:stretch>
            <a:fillRect/>
          </a:stretch>
        </p:blipFill>
        <p:spPr bwMode="auto">
          <a:xfrm>
            <a:off x="1835150" y="1412875"/>
            <a:ext cx="5545138" cy="4824413"/>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ZIS:T-7/1</a:t>
            </a:r>
            <a:endParaRPr lang="en-US" sz="1400">
              <a:latin typeface="Arial" charset="0"/>
            </a:endParaRPr>
          </a:p>
        </p:txBody>
      </p:sp>
      <p:sp>
        <p:nvSpPr>
          <p:cNvPr id="504835" name="Rectangle 3"/>
          <p:cNvSpPr>
            <a:spLocks noGrp="1" noChangeArrowheads="1"/>
          </p:cNvSpPr>
          <p:nvPr>
            <p:ph type="body" idx="1"/>
          </p:nvPr>
        </p:nvSpPr>
        <p:spPr>
          <a:xfrm>
            <a:off x="250825" y="549275"/>
            <a:ext cx="8569325" cy="6308725"/>
          </a:xfrm>
        </p:spPr>
        <p:txBody>
          <a:bodyPr/>
          <a:lstStyle/>
          <a:p>
            <a:pPr algn="ctr" eaLnBrk="1" hangingPunct="1">
              <a:lnSpc>
                <a:spcPct val="90000"/>
              </a:lnSpc>
              <a:buFont typeface="Wingdings" pitchFamily="2" charset="2"/>
              <a:buNone/>
              <a:defRPr/>
            </a:pPr>
            <a:r>
              <a:rPr lang="hr-HR" sz="2400" b="1">
                <a:latin typeface="Arial" charset="0"/>
              </a:rPr>
              <a:t>P I T A N J A :</a:t>
            </a:r>
          </a:p>
          <a:p>
            <a:pPr eaLnBrk="1" hangingPunct="1">
              <a:lnSpc>
                <a:spcPct val="90000"/>
              </a:lnSpc>
              <a:buFont typeface="Wingdings" pitchFamily="2" charset="2"/>
              <a:buNone/>
              <a:defRPr/>
            </a:pPr>
            <a:r>
              <a:rPr lang="hr-HR" sz="2400" b="1">
                <a:latin typeface="Arial" charset="0"/>
              </a:rPr>
              <a:t>1. Definiranje ključnih pojmova:</a:t>
            </a:r>
          </a:p>
          <a:p>
            <a:pPr eaLnBrk="1" hangingPunct="1">
              <a:lnSpc>
                <a:spcPct val="90000"/>
              </a:lnSpc>
              <a:buFont typeface="Wingdings" pitchFamily="2" charset="2"/>
              <a:buNone/>
              <a:defRPr/>
            </a:pPr>
            <a:r>
              <a:rPr lang="hr-HR" sz="2400" b="1">
                <a:latin typeface="Arial" charset="0"/>
              </a:rPr>
              <a:t>    - procjena,                 - planiranje,</a:t>
            </a:r>
          </a:p>
          <a:p>
            <a:pPr eaLnBrk="1" hangingPunct="1">
              <a:lnSpc>
                <a:spcPct val="90000"/>
              </a:lnSpc>
              <a:buFont typeface="Wingdings" pitchFamily="2" charset="2"/>
              <a:buNone/>
              <a:defRPr/>
            </a:pPr>
            <a:r>
              <a:rPr lang="hr-HR" sz="2400" b="1">
                <a:latin typeface="Arial" charset="0"/>
              </a:rPr>
              <a:t>    - programiranje,        - prevencija,</a:t>
            </a:r>
          </a:p>
          <a:p>
            <a:pPr eaLnBrk="1" hangingPunct="1">
              <a:lnSpc>
                <a:spcPct val="90000"/>
              </a:lnSpc>
              <a:buFont typeface="Wingdings" pitchFamily="2" charset="2"/>
              <a:buNone/>
              <a:defRPr/>
            </a:pPr>
            <a:r>
              <a:rPr lang="hr-HR" sz="2400" b="1">
                <a:latin typeface="Arial" charset="0"/>
              </a:rPr>
              <a:t>    - redukcija,                - rizik,</a:t>
            </a:r>
          </a:p>
          <a:p>
            <a:pPr eaLnBrk="1" hangingPunct="1">
              <a:lnSpc>
                <a:spcPct val="90000"/>
              </a:lnSpc>
              <a:buFont typeface="Wingdings" pitchFamily="2" charset="2"/>
              <a:buNone/>
              <a:defRPr/>
            </a:pPr>
            <a:r>
              <a:rPr lang="hr-HR" sz="2400" b="1">
                <a:latin typeface="Arial" charset="0"/>
              </a:rPr>
              <a:t>    - hazard,                    - asanacija,</a:t>
            </a:r>
          </a:p>
          <a:p>
            <a:pPr eaLnBrk="1" hangingPunct="1">
              <a:lnSpc>
                <a:spcPct val="90000"/>
              </a:lnSpc>
              <a:buFont typeface="Wingdings" pitchFamily="2" charset="2"/>
              <a:buNone/>
              <a:defRPr/>
            </a:pPr>
            <a:r>
              <a:rPr lang="hr-HR" sz="2400" b="1">
                <a:latin typeface="Arial" charset="0"/>
              </a:rPr>
              <a:t>    - opasnost,                - ranjivost.</a:t>
            </a:r>
          </a:p>
          <a:p>
            <a:pPr eaLnBrk="1" hangingPunct="1">
              <a:lnSpc>
                <a:spcPct val="90000"/>
              </a:lnSpc>
              <a:buFont typeface="Wingdings" pitchFamily="2" charset="2"/>
              <a:buNone/>
              <a:defRPr/>
            </a:pPr>
            <a:r>
              <a:rPr lang="hr-HR" sz="2400" b="1">
                <a:latin typeface="Arial" charset="0"/>
              </a:rPr>
              <a:t>2. Procjenjivanje opasnosti,</a:t>
            </a:r>
          </a:p>
          <a:p>
            <a:pPr eaLnBrk="1" hangingPunct="1">
              <a:lnSpc>
                <a:spcPct val="90000"/>
              </a:lnSpc>
              <a:buFont typeface="Wingdings" pitchFamily="2" charset="2"/>
              <a:buNone/>
              <a:defRPr/>
            </a:pPr>
            <a:r>
              <a:rPr lang="hr-HR" sz="2400" b="1">
                <a:latin typeface="Arial" charset="0"/>
              </a:rPr>
              <a:t>3. Planiranje zaštite i spašavanja,</a:t>
            </a:r>
          </a:p>
          <a:p>
            <a:pPr eaLnBrk="1" hangingPunct="1">
              <a:lnSpc>
                <a:spcPct val="90000"/>
              </a:lnSpc>
              <a:buFont typeface="Wingdings" pitchFamily="2" charset="2"/>
              <a:buNone/>
              <a:defRPr/>
            </a:pPr>
            <a:r>
              <a:rPr lang="hr-HR" sz="2400" b="1">
                <a:latin typeface="Arial" charset="0"/>
              </a:rPr>
              <a:t>4. Programiranje zaštite i spašavanja.</a:t>
            </a:r>
          </a:p>
          <a:p>
            <a:pPr eaLnBrk="1" hangingPunct="1">
              <a:lnSpc>
                <a:spcPct val="90000"/>
              </a:lnSpc>
              <a:buFont typeface="Wingdings" pitchFamily="2" charset="2"/>
              <a:buNone/>
              <a:defRPr/>
            </a:pPr>
            <a:r>
              <a:rPr lang="hr-HR" sz="2400" b="1">
                <a:latin typeface="Arial" charset="0"/>
              </a:rPr>
              <a:t>    N A P O M E N  A:</a:t>
            </a:r>
          </a:p>
          <a:p>
            <a:pPr eaLnBrk="1" hangingPunct="1">
              <a:lnSpc>
                <a:spcPct val="90000"/>
              </a:lnSpc>
              <a:buFont typeface="Wingdings" pitchFamily="2" charset="2"/>
              <a:buNone/>
              <a:defRPr/>
            </a:pPr>
            <a:r>
              <a:rPr lang="hr-HR" sz="2400" b="1">
                <a:latin typeface="Arial" charset="0"/>
              </a:rPr>
              <a:t>Za studente postdiplomskih studija izdata je skripta: METODE PROCJENJIVANJA, PROGRAMIRANJA I PLANIRANJA ZAŠTITE  I SPAŠAVANJA,</a:t>
            </a:r>
          </a:p>
          <a:p>
            <a:pPr eaLnBrk="1" hangingPunct="1">
              <a:lnSpc>
                <a:spcPct val="90000"/>
              </a:lnSpc>
              <a:buFont typeface="Wingdings" pitchFamily="2" charset="2"/>
              <a:buNone/>
              <a:defRPr/>
            </a:pPr>
            <a:r>
              <a:rPr lang="hr-HR" sz="2400" b="1">
                <a:latin typeface="Arial" charset="0"/>
              </a:rPr>
              <a:t>Dr.sc. Jagoš Dujović, professor emeritus,</a:t>
            </a:r>
          </a:p>
          <a:p>
            <a:pPr eaLnBrk="1" hangingPunct="1">
              <a:lnSpc>
                <a:spcPct val="90000"/>
              </a:lnSpc>
              <a:buFont typeface="Wingdings" pitchFamily="2" charset="2"/>
              <a:buNone/>
              <a:defRPr/>
            </a:pPr>
            <a:r>
              <a:rPr lang="hr-HR" sz="2400" b="1">
                <a:latin typeface="Arial" charset="0"/>
              </a:rPr>
              <a:t>Fakultet političkih nauka, Sarajevo, 2009. g.</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ZIS:T-7/2</a:t>
            </a:r>
            <a:endParaRPr lang="en-US" sz="1400">
              <a:latin typeface="Arial" charset="0"/>
            </a:endParaRPr>
          </a:p>
        </p:txBody>
      </p:sp>
      <p:sp>
        <p:nvSpPr>
          <p:cNvPr id="505859" name="Rectangle 3"/>
          <p:cNvSpPr>
            <a:spLocks noGrp="1" noChangeArrowheads="1"/>
          </p:cNvSpPr>
          <p:nvPr>
            <p:ph type="body" idx="1"/>
          </p:nvPr>
        </p:nvSpPr>
        <p:spPr>
          <a:xfrm>
            <a:off x="250825" y="620713"/>
            <a:ext cx="8713788" cy="6237287"/>
          </a:xfrm>
        </p:spPr>
        <p:txBody>
          <a:bodyPr/>
          <a:lstStyle/>
          <a:p>
            <a:pPr algn="ctr" eaLnBrk="1" hangingPunct="1">
              <a:lnSpc>
                <a:spcPct val="90000"/>
              </a:lnSpc>
              <a:buFont typeface="Wingdings" pitchFamily="2" charset="2"/>
              <a:buNone/>
              <a:defRPr/>
            </a:pPr>
            <a:r>
              <a:rPr lang="hr-HR" sz="2400" b="1" dirty="0">
                <a:latin typeface="Arial" charset="0"/>
              </a:rPr>
              <a:t>KLJUČNI POJMOVI</a:t>
            </a: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r>
              <a:rPr lang="hr-HR" sz="2400" b="1" dirty="0">
                <a:latin typeface="Arial" charset="0"/>
              </a:rPr>
              <a:t>PROCJENA, misaoni proces kojim nosioci izrade iskazuju sposobnost predviđanja prirodnih ili drugih opasnosti na određenom prostoru i vremenu, pri čemu se procjenjuje mogućnost cikličnog pojavljivanja. Procjena se vrši u svim segmentima sigurnosti i svim drugim oblastima društva.</a:t>
            </a:r>
          </a:p>
          <a:p>
            <a:pPr eaLnBrk="1" hangingPunct="1">
              <a:lnSpc>
                <a:spcPct val="90000"/>
              </a:lnSpc>
              <a:buFont typeface="Wingdings" pitchFamily="2" charset="2"/>
              <a:buNone/>
              <a:defRPr/>
            </a:pPr>
            <a:r>
              <a:rPr lang="hr-HR" sz="2400" b="1" dirty="0">
                <a:latin typeface="Arial" charset="0"/>
              </a:rPr>
              <a:t>PLANIRANJE, aktivnost na izradi operativnih dokumenata kojma se konkretizira politika, strategija i ciljevi organiziranja i funkcioniranja sistema zaštite i spašavanja definirani programom zaštite i spašavanja za posmatrani nivo društvenog organiziranja.</a:t>
            </a:r>
          </a:p>
          <a:p>
            <a:pPr eaLnBrk="1" hangingPunct="1">
              <a:lnSpc>
                <a:spcPct val="90000"/>
              </a:lnSpc>
              <a:buFont typeface="Wingdings" pitchFamily="2" charset="2"/>
              <a:buNone/>
              <a:defRPr/>
            </a:pPr>
            <a:r>
              <a:rPr lang="hr-HR" sz="2400" b="1" dirty="0">
                <a:latin typeface="Arial" charset="0"/>
              </a:rPr>
              <a:t>Planiranje se vrši u svim segmentima sistema sigurnosti i svim drugima oblastima društva za kratkoročni, srednjoročni i dugoročni vremenski okvir.</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nastavak ZIS:t-7/2 </a:t>
            </a:r>
            <a:endParaRPr lang="en-US" sz="1400">
              <a:latin typeface="Arial" charset="0"/>
            </a:endParaRPr>
          </a:p>
        </p:txBody>
      </p:sp>
      <p:sp>
        <p:nvSpPr>
          <p:cNvPr id="506883" name="Rectangle 3"/>
          <p:cNvSpPr>
            <a:spLocks noGrp="1" noChangeArrowheads="1"/>
          </p:cNvSpPr>
          <p:nvPr>
            <p:ph type="body" idx="1"/>
          </p:nvPr>
        </p:nvSpPr>
        <p:spPr>
          <a:xfrm>
            <a:off x="250825" y="620713"/>
            <a:ext cx="8713788" cy="6237287"/>
          </a:xfrm>
        </p:spPr>
        <p:txBody>
          <a:bodyPr/>
          <a:lstStyle/>
          <a:p>
            <a:pPr eaLnBrk="1" hangingPunct="1">
              <a:lnSpc>
                <a:spcPct val="80000"/>
              </a:lnSpc>
              <a:buFont typeface="Wingdings" pitchFamily="2" charset="2"/>
              <a:buNone/>
              <a:defRPr/>
            </a:pPr>
            <a:r>
              <a:rPr lang="hr-HR" sz="2800" b="1" dirty="0">
                <a:latin typeface="Arial" charset="0"/>
              </a:rPr>
              <a:t>PROGRAMIRANJE, aktivnost na  izradi dokumenta kojim se utvrđuje: politika, strategija i stanje sistema zaštite i spašavanja na određenoj teritoriji i u određenom vremenu. Polazeći od procjene program je futuristički dokument koji daje vizije razvoja sistema zaštite i spašavanja u kratkoročnom, srednjoročnom i dugoročnom periodu.</a:t>
            </a:r>
          </a:p>
          <a:p>
            <a:pPr eaLnBrk="1" hangingPunct="1">
              <a:lnSpc>
                <a:spcPct val="80000"/>
              </a:lnSpc>
              <a:buFont typeface="Wingdings" pitchFamily="2" charset="2"/>
              <a:buNone/>
              <a:defRPr/>
            </a:pPr>
            <a:r>
              <a:rPr lang="hr-HR" sz="2800" b="1" dirty="0">
                <a:latin typeface="Arial" charset="0"/>
              </a:rPr>
              <a:t>PREVENCIJA, količina mjera i aktivnosti kojima se smanjuje ili sprječava mogućnost nastanka prijetnji, odnosno smanjuju posljedice prirodne ili druge nesreće, (Okvirni zakon o zaštiti i spašavanju...2008:411)</a:t>
            </a:r>
          </a:p>
          <a:p>
            <a:pPr eaLnBrk="1" hangingPunct="1">
              <a:lnSpc>
                <a:spcPct val="80000"/>
              </a:lnSpc>
              <a:buFont typeface="Wingdings" pitchFamily="2" charset="2"/>
              <a:buNone/>
              <a:defRPr/>
            </a:pPr>
            <a:r>
              <a:rPr lang="hr-HR" sz="2800" b="1" dirty="0">
                <a:latin typeface="Arial" charset="0"/>
              </a:rPr>
              <a:t>REDUKCIJA, smanjena opasnost, ublažavanje posljedica prirodne ili druge nesreće angažiranjem građana, subjekata, snaga i sredstava sistema zaštite i spašavanja.</a:t>
            </a:r>
            <a:endParaRPr lang="hr-HR" sz="2800" dirty="0">
              <a:latin typeface="Arial"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ZIS:t-7/3</a:t>
            </a:r>
            <a:endParaRPr lang="en-US" sz="1400">
              <a:latin typeface="Arial" charset="0"/>
            </a:endParaRPr>
          </a:p>
        </p:txBody>
      </p:sp>
      <p:sp>
        <p:nvSpPr>
          <p:cNvPr id="528387" name="Rectangle 3"/>
          <p:cNvSpPr>
            <a:spLocks noGrp="1" noChangeArrowheads="1"/>
          </p:cNvSpPr>
          <p:nvPr>
            <p:ph type="body" idx="1"/>
          </p:nvPr>
        </p:nvSpPr>
        <p:spPr>
          <a:xfrm>
            <a:off x="179388" y="549275"/>
            <a:ext cx="8785225" cy="6308725"/>
          </a:xfrm>
        </p:spPr>
        <p:txBody>
          <a:bodyPr/>
          <a:lstStyle/>
          <a:p>
            <a:pPr eaLnBrk="1" hangingPunct="1">
              <a:lnSpc>
                <a:spcPct val="90000"/>
              </a:lnSpc>
              <a:buFont typeface="Wingdings" pitchFamily="2" charset="2"/>
              <a:buNone/>
              <a:defRPr/>
            </a:pPr>
            <a:r>
              <a:rPr lang="hr-HR" sz="2400" b="1" dirty="0">
                <a:latin typeface="Arial" charset="0"/>
              </a:rPr>
              <a:t>OPASNOST, „hazard, prijeteći događaj ili vjerovatnoća koja može uzrokovati gubitak života nanijeti štetu vlasnicima ili okolini.“ (Zbirka propisa CZ, 2007:411)</a:t>
            </a: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r>
              <a:rPr lang="hr-HR" sz="2400" b="1" dirty="0">
                <a:latin typeface="Arial" charset="0"/>
              </a:rPr>
              <a:t>RANJIVOST,“stanje uzrokovano fizičkim, socijalnim, ekonomskim i okolišnim faktorima ili procesima,koji povećavaju osjetljivost zajednice na uticaj od opasnosti“. (UN/Međunarodna strategija za smanjenje rizika, Ženeva,2004.g.)</a:t>
            </a:r>
          </a:p>
          <a:p>
            <a:pPr eaLnBrk="1" hangingPunct="1">
              <a:lnSpc>
                <a:spcPct val="90000"/>
              </a:lnSpc>
              <a:buFont typeface="Wingdings" pitchFamily="2" charset="2"/>
              <a:buNone/>
              <a:defRPr/>
            </a:pPr>
            <a:endParaRPr lang="hr-HR" sz="2400" b="1" dirty="0">
              <a:latin typeface="Arial" charset="0"/>
            </a:endParaRPr>
          </a:p>
          <a:p>
            <a:pPr eaLnBrk="1" hangingPunct="1">
              <a:lnSpc>
                <a:spcPct val="90000"/>
              </a:lnSpc>
              <a:buFont typeface="Wingdings" pitchFamily="2" charset="2"/>
              <a:buNone/>
              <a:defRPr/>
            </a:pPr>
            <a:r>
              <a:rPr lang="hr-HR" sz="2400" b="1" dirty="0">
                <a:latin typeface="Arial" charset="0"/>
              </a:rPr>
              <a:t>ASANACIJA,otklanjanje štetnih posljedica i uzročnika koji mogu dovesti do pogoršanja stanja na području pogođenom katastrofom. U masovnim nesrećama asanacija podrazumijeva: pronalaženje, identifikaciju i sahranjivanje poginulih ljudi, uklanjanje uginulih životinja, bioloških otpadaka, dezinfekciju, dezinsekciju i deratizaciju; normalizaciju komunalne infrastrukture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Rot="1" noChangeArrowheads="1"/>
          </p:cNvSpPr>
          <p:nvPr>
            <p:ph type="title"/>
          </p:nvPr>
        </p:nvSpPr>
        <p:spPr>
          <a:xfrm>
            <a:off x="457200" y="274638"/>
            <a:ext cx="8229600" cy="346075"/>
          </a:xfrm>
        </p:spPr>
        <p:txBody>
          <a:bodyPr/>
          <a:lstStyle/>
          <a:p>
            <a:pPr algn="r" eaLnBrk="1" hangingPunct="1">
              <a:defRPr/>
            </a:pPr>
            <a:r>
              <a:rPr lang="hr-HR" sz="1400">
                <a:latin typeface="Arial" charset="0"/>
              </a:rPr>
              <a:t>ZIS:t-7/4</a:t>
            </a:r>
            <a:endParaRPr lang="en-US" sz="1400">
              <a:latin typeface="Arial" charset="0"/>
            </a:endParaRPr>
          </a:p>
        </p:txBody>
      </p:sp>
      <p:sp>
        <p:nvSpPr>
          <p:cNvPr id="529411" name="Rectangle 3"/>
          <p:cNvSpPr>
            <a:spLocks noGrp="1" noChangeArrowheads="1"/>
          </p:cNvSpPr>
          <p:nvPr>
            <p:ph type="body" idx="1"/>
          </p:nvPr>
        </p:nvSpPr>
        <p:spPr>
          <a:xfrm>
            <a:off x="179388" y="620713"/>
            <a:ext cx="8785225" cy="6237287"/>
          </a:xfrm>
        </p:spPr>
        <p:txBody>
          <a:bodyPr/>
          <a:lstStyle/>
          <a:p>
            <a:pPr eaLnBrk="1" hangingPunct="1">
              <a:lnSpc>
                <a:spcPct val="90000"/>
              </a:lnSpc>
              <a:buFont typeface="Wingdings" pitchFamily="2" charset="2"/>
              <a:buNone/>
              <a:defRPr/>
            </a:pPr>
            <a:r>
              <a:rPr lang="hr-HR" sz="2400" b="1" dirty="0">
                <a:latin typeface="Arial" charset="0"/>
              </a:rPr>
              <a:t>PROCJENJIVANJE OPASNOSTI</a:t>
            </a:r>
          </a:p>
          <a:p>
            <a:pPr eaLnBrk="1" hangingPunct="1">
              <a:lnSpc>
                <a:spcPct val="90000"/>
              </a:lnSpc>
              <a:buFont typeface="Wingdings" pitchFamily="2" charset="2"/>
              <a:buNone/>
              <a:defRPr/>
            </a:pPr>
            <a:r>
              <a:rPr lang="hr-HR" sz="2400" b="1" dirty="0">
                <a:latin typeface="Arial" charset="0"/>
              </a:rPr>
              <a:t>Šta je pravni osnov za izradu i donošenje?</a:t>
            </a:r>
          </a:p>
          <a:p>
            <a:pPr eaLnBrk="1" hangingPunct="1">
              <a:lnSpc>
                <a:spcPct val="90000"/>
              </a:lnSpc>
              <a:buFont typeface="Wingdings" pitchFamily="2" charset="2"/>
              <a:buNone/>
              <a:defRPr/>
            </a:pPr>
            <a:r>
              <a:rPr lang="hr-HR" sz="2400" b="1" dirty="0">
                <a:latin typeface="Arial" charset="0"/>
              </a:rPr>
              <a:t>         /propisi i Metodologija za izradu Procjene.../</a:t>
            </a:r>
          </a:p>
          <a:p>
            <a:pPr eaLnBrk="1" hangingPunct="1">
              <a:lnSpc>
                <a:spcPct val="90000"/>
              </a:lnSpc>
              <a:buFont typeface="Wingdings" pitchFamily="2" charset="2"/>
              <a:buNone/>
              <a:defRPr/>
            </a:pPr>
            <a:r>
              <a:rPr lang="hr-HR" sz="2400" b="1" dirty="0">
                <a:latin typeface="Arial" charset="0"/>
              </a:rPr>
              <a:t>Koji su nivoi procjenjivanja?  /svi nivoi/</a:t>
            </a:r>
          </a:p>
          <a:p>
            <a:pPr eaLnBrk="1" hangingPunct="1">
              <a:lnSpc>
                <a:spcPct val="90000"/>
              </a:lnSpc>
              <a:buFont typeface="Wingdings" pitchFamily="2" charset="2"/>
              <a:buNone/>
              <a:defRPr/>
            </a:pPr>
            <a:r>
              <a:rPr lang="hr-HR" sz="2400" b="1" dirty="0">
                <a:latin typeface="Arial" charset="0"/>
              </a:rPr>
              <a:t>Ko vrši procjenjivanje?</a:t>
            </a:r>
          </a:p>
          <a:p>
            <a:pPr eaLnBrk="1" hangingPunct="1">
              <a:lnSpc>
                <a:spcPct val="90000"/>
              </a:lnSpc>
              <a:buFont typeface="Wingdings" pitchFamily="2" charset="2"/>
              <a:buNone/>
              <a:defRPr/>
            </a:pPr>
            <a:r>
              <a:rPr lang="hr-HR" sz="2400" b="1" dirty="0">
                <a:latin typeface="Arial" charset="0"/>
              </a:rPr>
              <a:t>         /nosioci planiranja i programiranja zato </a:t>
            </a:r>
          </a:p>
          <a:p>
            <a:pPr eaLnBrk="1" hangingPunct="1">
              <a:lnSpc>
                <a:spcPct val="90000"/>
              </a:lnSpc>
              <a:buFont typeface="Wingdings" pitchFamily="2" charset="2"/>
              <a:buNone/>
              <a:defRPr/>
            </a:pPr>
            <a:r>
              <a:rPr lang="hr-HR" sz="2400" b="1" dirty="0">
                <a:latin typeface="Arial" charset="0"/>
              </a:rPr>
              <a:t>         što im je procjena polazište/</a:t>
            </a:r>
          </a:p>
          <a:p>
            <a:pPr eaLnBrk="1" hangingPunct="1">
              <a:lnSpc>
                <a:spcPct val="90000"/>
              </a:lnSpc>
              <a:buFont typeface="Wingdings" pitchFamily="2" charset="2"/>
              <a:buNone/>
              <a:defRPr/>
            </a:pPr>
            <a:r>
              <a:rPr lang="hr-HR" sz="2400" b="1" dirty="0">
                <a:latin typeface="Arial" charset="0"/>
              </a:rPr>
              <a:t>Ko učestvuje u izradi procjene?</a:t>
            </a:r>
          </a:p>
          <a:p>
            <a:pPr eaLnBrk="1" hangingPunct="1">
              <a:lnSpc>
                <a:spcPct val="90000"/>
              </a:lnSpc>
              <a:buFont typeface="Wingdings" pitchFamily="2" charset="2"/>
              <a:buNone/>
              <a:defRPr/>
            </a:pPr>
            <a:r>
              <a:rPr lang="hr-HR" sz="2400" b="1" dirty="0">
                <a:latin typeface="Arial" charset="0"/>
              </a:rPr>
              <a:t>         /resorni organi u zajedničkom timu/</a:t>
            </a:r>
          </a:p>
          <a:p>
            <a:pPr eaLnBrk="1" hangingPunct="1">
              <a:lnSpc>
                <a:spcPct val="90000"/>
              </a:lnSpc>
              <a:buFont typeface="Wingdings" pitchFamily="2" charset="2"/>
              <a:buNone/>
              <a:defRPr/>
            </a:pPr>
            <a:r>
              <a:rPr lang="hr-HR" sz="2400" b="1" dirty="0">
                <a:latin typeface="Arial" charset="0"/>
              </a:rPr>
              <a:t>Koji organ donosi procjenu?</a:t>
            </a:r>
          </a:p>
          <a:p>
            <a:pPr eaLnBrk="1" hangingPunct="1">
              <a:lnSpc>
                <a:spcPct val="90000"/>
              </a:lnSpc>
              <a:buFont typeface="Wingdings" pitchFamily="2" charset="2"/>
              <a:buNone/>
              <a:defRPr/>
            </a:pPr>
            <a:r>
              <a:rPr lang="hr-HR" sz="2400" b="1" dirty="0">
                <a:latin typeface="Arial" charset="0"/>
              </a:rPr>
              <a:t>        /nadležan organ upravljanja/</a:t>
            </a:r>
          </a:p>
          <a:p>
            <a:pPr eaLnBrk="1" hangingPunct="1">
              <a:lnSpc>
                <a:spcPct val="90000"/>
              </a:lnSpc>
              <a:buFont typeface="Wingdings" pitchFamily="2" charset="2"/>
              <a:buNone/>
              <a:defRPr/>
            </a:pPr>
            <a:r>
              <a:rPr lang="hr-HR" sz="2400" b="1" dirty="0">
                <a:latin typeface="Arial" charset="0"/>
              </a:rPr>
              <a:t>Kako se vrši usaglašavanje?</a:t>
            </a:r>
          </a:p>
          <a:p>
            <a:pPr eaLnBrk="1" hangingPunct="1">
              <a:lnSpc>
                <a:spcPct val="90000"/>
              </a:lnSpc>
              <a:buFont typeface="Wingdings" pitchFamily="2" charset="2"/>
              <a:buNone/>
              <a:defRPr/>
            </a:pPr>
            <a:r>
              <a:rPr lang="hr-HR" sz="2400" b="1">
                <a:latin typeface="Arial" charset="0"/>
              </a:rPr>
              <a:t>       /</a:t>
            </a:r>
            <a:r>
              <a:rPr lang="hr-HR" sz="2400" b="1" dirty="0">
                <a:latin typeface="Arial" charset="0"/>
              </a:rPr>
              <a:t>dostavljanjem izvoda/</a:t>
            </a:r>
          </a:p>
          <a:p>
            <a:pPr eaLnBrk="1" hangingPunct="1">
              <a:lnSpc>
                <a:spcPct val="90000"/>
              </a:lnSpc>
              <a:buFont typeface="Wingdings" pitchFamily="2" charset="2"/>
              <a:buNone/>
              <a:defRPr/>
            </a:pPr>
            <a:r>
              <a:rPr lang="hr-HR" sz="2400" b="1" dirty="0">
                <a:latin typeface="Arial" charset="0"/>
              </a:rPr>
              <a:t>Šta podrazumijeva ažuriranje procjene?</a:t>
            </a:r>
          </a:p>
          <a:p>
            <a:pPr eaLnBrk="1" hangingPunct="1">
              <a:lnSpc>
                <a:spcPct val="90000"/>
              </a:lnSpc>
              <a:buFont typeface="Wingdings" pitchFamily="2" charset="2"/>
              <a:buNone/>
              <a:defRPr/>
            </a:pPr>
            <a:r>
              <a:rPr lang="hr-HR" sz="2400" b="1" dirty="0">
                <a:latin typeface="Arial" charset="0"/>
              </a:rPr>
              <a:t>Uticaj procjene na organizaciju ZiS i obratno.</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ZIS:t-7/4</a:t>
            </a:r>
            <a:endParaRPr lang="en-US" sz="1400">
              <a:latin typeface="Arial" charset="0"/>
            </a:endParaRPr>
          </a:p>
        </p:txBody>
      </p:sp>
      <p:sp>
        <p:nvSpPr>
          <p:cNvPr id="530435" name="Rectangle 3"/>
          <p:cNvSpPr>
            <a:spLocks noGrp="1" noChangeArrowheads="1"/>
          </p:cNvSpPr>
          <p:nvPr>
            <p:ph type="body" idx="1"/>
          </p:nvPr>
        </p:nvSpPr>
        <p:spPr>
          <a:xfrm>
            <a:off x="457200" y="620713"/>
            <a:ext cx="8229600" cy="6237287"/>
          </a:xfrm>
        </p:spPr>
        <p:txBody>
          <a:bodyPr/>
          <a:lstStyle/>
          <a:p>
            <a:pPr algn="ctr" eaLnBrk="1" hangingPunct="1">
              <a:buFont typeface="Wingdings" pitchFamily="2" charset="2"/>
              <a:buNone/>
              <a:defRPr/>
            </a:pPr>
            <a:r>
              <a:rPr lang="hr-HR" b="1" dirty="0">
                <a:latin typeface="Arial" charset="0"/>
              </a:rPr>
              <a:t>PROJEKT</a:t>
            </a:r>
          </a:p>
          <a:p>
            <a:pPr algn="ctr" eaLnBrk="1" hangingPunct="1">
              <a:buFont typeface="Wingdings" pitchFamily="2" charset="2"/>
              <a:buNone/>
              <a:defRPr/>
            </a:pPr>
            <a:r>
              <a:rPr lang="hr-HR" b="1" dirty="0">
                <a:latin typeface="Arial" charset="0"/>
              </a:rPr>
              <a:t>    METODOLOGIJA ZA IZRADU</a:t>
            </a:r>
          </a:p>
          <a:p>
            <a:pPr algn="ctr" eaLnBrk="1" hangingPunct="1">
              <a:buFont typeface="Wingdings" pitchFamily="2" charset="2"/>
              <a:buNone/>
              <a:defRPr/>
            </a:pPr>
            <a:r>
              <a:rPr lang="hr-HR" b="1" dirty="0">
                <a:latin typeface="Arial" charset="0"/>
              </a:rPr>
              <a:t>   PROCJENE UGROŽENOSTI</a:t>
            </a:r>
          </a:p>
          <a:p>
            <a:pPr algn="ctr" eaLnBrk="1" hangingPunct="1">
              <a:buFont typeface="Wingdings" pitchFamily="2" charset="2"/>
              <a:buNone/>
              <a:defRPr/>
            </a:pPr>
            <a:r>
              <a:rPr lang="hr-HR" b="1" dirty="0">
                <a:latin typeface="Arial" charset="0"/>
              </a:rPr>
              <a:t> BiH OD PRIR.I DRUGIH NESREĆA</a:t>
            </a:r>
          </a:p>
          <a:p>
            <a:pPr algn="ctr" eaLnBrk="1" hangingPunct="1">
              <a:buFont typeface="Wingdings" pitchFamily="2" charset="2"/>
              <a:buNone/>
              <a:defRPr/>
            </a:pPr>
            <a:endParaRPr lang="hr-HR" b="1" dirty="0">
              <a:latin typeface="Arial" charset="0"/>
            </a:endParaRPr>
          </a:p>
          <a:p>
            <a:pPr algn="ctr" eaLnBrk="1" hangingPunct="1">
              <a:buFont typeface="Wingdings" pitchFamily="2" charset="2"/>
              <a:buNone/>
              <a:defRPr/>
            </a:pPr>
            <a:r>
              <a:rPr lang="hr-HR" b="1" dirty="0">
                <a:latin typeface="Arial" charset="0"/>
              </a:rPr>
              <a:t>   NARUČILAC PROJEKTA:</a:t>
            </a:r>
          </a:p>
          <a:p>
            <a:pPr algn="ctr" eaLnBrk="1" hangingPunct="1">
              <a:buFont typeface="Wingdings" pitchFamily="2" charset="2"/>
              <a:buNone/>
              <a:defRPr/>
            </a:pPr>
            <a:r>
              <a:rPr lang="hr-HR" b="1" dirty="0">
                <a:latin typeface="Arial" charset="0"/>
              </a:rPr>
              <a:t>    UNDP - URED ZA BiH,</a:t>
            </a:r>
          </a:p>
          <a:p>
            <a:pPr algn="ctr" eaLnBrk="1" hangingPunct="1">
              <a:buFont typeface="Wingdings" pitchFamily="2" charset="2"/>
              <a:buNone/>
              <a:defRPr/>
            </a:pPr>
            <a:r>
              <a:rPr lang="hr-HR" b="1" dirty="0">
                <a:latin typeface="Arial" charset="0"/>
              </a:rPr>
              <a:t> MINISTARSTVO SIGURNOSTI BiH</a:t>
            </a:r>
          </a:p>
          <a:p>
            <a:pPr algn="ctr" eaLnBrk="1" hangingPunct="1">
              <a:buFont typeface="Wingdings" pitchFamily="2" charset="2"/>
              <a:buNone/>
              <a:defRPr/>
            </a:pPr>
            <a:r>
              <a:rPr lang="hr-HR" sz="2000" b="1" dirty="0">
                <a:latin typeface="Arial" charset="0"/>
              </a:rPr>
              <a:t>(Projekt postavljen u novembru 2008. Metodologija usvojena 30.09.2009.)</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ZIS:t-7/5</a:t>
            </a:r>
            <a:endParaRPr lang="en-US" sz="1400">
              <a:latin typeface="Arial" charset="0"/>
            </a:endParaRPr>
          </a:p>
        </p:txBody>
      </p:sp>
      <p:sp>
        <p:nvSpPr>
          <p:cNvPr id="531459" name="Rectangle 3"/>
          <p:cNvSpPr>
            <a:spLocks noGrp="1" noChangeArrowheads="1"/>
          </p:cNvSpPr>
          <p:nvPr>
            <p:ph type="body" idx="1"/>
          </p:nvPr>
        </p:nvSpPr>
        <p:spPr>
          <a:xfrm>
            <a:off x="457200" y="620713"/>
            <a:ext cx="8229600" cy="6237287"/>
          </a:xfrm>
        </p:spPr>
        <p:txBody>
          <a:bodyPr/>
          <a:lstStyle/>
          <a:p>
            <a:pPr eaLnBrk="1" hangingPunct="1">
              <a:buFont typeface="Wingdings" pitchFamily="2" charset="2"/>
              <a:buNone/>
              <a:defRPr/>
            </a:pPr>
            <a:r>
              <a:rPr lang="hr-HR" b="1">
                <a:latin typeface="Arial" charset="0"/>
              </a:rPr>
              <a:t> </a:t>
            </a:r>
          </a:p>
          <a:p>
            <a:pPr eaLnBrk="1" hangingPunct="1">
              <a:buFont typeface="Wingdings" pitchFamily="2" charset="2"/>
              <a:buNone/>
              <a:defRPr/>
            </a:pPr>
            <a:r>
              <a:rPr lang="hr-HR" b="1">
                <a:latin typeface="Arial" charset="0"/>
              </a:rPr>
              <a:t>   S  A  D  R  Ž  A  J:</a:t>
            </a:r>
          </a:p>
          <a:p>
            <a:pPr eaLnBrk="1" hangingPunct="1">
              <a:buFont typeface="Wingdings" pitchFamily="2" charset="2"/>
              <a:buNone/>
              <a:defRPr/>
            </a:pPr>
            <a:endParaRPr lang="hr-HR" b="1">
              <a:latin typeface="Arial" charset="0"/>
            </a:endParaRPr>
          </a:p>
          <a:p>
            <a:pPr eaLnBrk="1" hangingPunct="1">
              <a:buFont typeface="Wingdings" pitchFamily="2" charset="2"/>
              <a:buNone/>
              <a:defRPr/>
            </a:pPr>
            <a:r>
              <a:rPr lang="hr-HR" b="1">
                <a:latin typeface="Arial" charset="0"/>
              </a:rPr>
              <a:t>        1) Uvod u projektni zadatak,</a:t>
            </a:r>
          </a:p>
          <a:p>
            <a:pPr eaLnBrk="1" hangingPunct="1">
              <a:buFont typeface="Wingdings" pitchFamily="2" charset="2"/>
              <a:buNone/>
              <a:defRPr/>
            </a:pPr>
            <a:r>
              <a:rPr lang="hr-HR" b="1">
                <a:latin typeface="Arial" charset="0"/>
              </a:rPr>
              <a:t>        2) Referentna terminologija,</a:t>
            </a:r>
          </a:p>
          <a:p>
            <a:pPr eaLnBrk="1" hangingPunct="1">
              <a:buFont typeface="Wingdings" pitchFamily="2" charset="2"/>
              <a:buNone/>
              <a:defRPr/>
            </a:pPr>
            <a:r>
              <a:rPr lang="hr-HR" b="1">
                <a:latin typeface="Arial" charset="0"/>
              </a:rPr>
              <a:t>        3) Proces evaluacije,</a:t>
            </a:r>
          </a:p>
          <a:p>
            <a:pPr eaLnBrk="1" hangingPunct="1">
              <a:buFont typeface="Wingdings" pitchFamily="2" charset="2"/>
              <a:buNone/>
              <a:defRPr/>
            </a:pPr>
            <a:r>
              <a:rPr lang="hr-HR" b="1">
                <a:latin typeface="Arial" charset="0"/>
              </a:rPr>
              <a:t>        4) Izrada Metodologije,</a:t>
            </a:r>
          </a:p>
          <a:p>
            <a:pPr eaLnBrk="1" hangingPunct="1">
              <a:buFont typeface="Wingdings" pitchFamily="2" charset="2"/>
              <a:buNone/>
              <a:defRPr/>
            </a:pPr>
            <a:r>
              <a:rPr lang="hr-HR" b="1">
                <a:latin typeface="Arial" charset="0"/>
              </a:rPr>
              <a:t>        5) Smjernice za izradu Procjene,</a:t>
            </a:r>
          </a:p>
          <a:p>
            <a:pPr eaLnBrk="1" hangingPunct="1">
              <a:buFont typeface="Wingdings" pitchFamily="2" charset="2"/>
              <a:buNone/>
              <a:defRPr/>
            </a:pPr>
            <a:r>
              <a:rPr lang="hr-HR" b="1">
                <a:latin typeface="Arial" charset="0"/>
              </a:rPr>
              <a:t>        6) Zaključci i preporuke.</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ZIS:t-7/6</a:t>
            </a:r>
            <a:endParaRPr lang="en-US" sz="1400">
              <a:latin typeface="Arial" charset="0"/>
            </a:endParaRPr>
          </a:p>
        </p:txBody>
      </p:sp>
      <p:sp>
        <p:nvSpPr>
          <p:cNvPr id="532483" name="Rectangle 3"/>
          <p:cNvSpPr>
            <a:spLocks noGrp="1" noChangeArrowheads="1"/>
          </p:cNvSpPr>
          <p:nvPr>
            <p:ph type="body" idx="1"/>
          </p:nvPr>
        </p:nvSpPr>
        <p:spPr>
          <a:xfrm>
            <a:off x="179388" y="620713"/>
            <a:ext cx="8713787" cy="6048375"/>
          </a:xfrm>
        </p:spPr>
        <p:txBody>
          <a:bodyPr/>
          <a:lstStyle/>
          <a:p>
            <a:pPr algn="ctr" eaLnBrk="1" hangingPunct="1">
              <a:buFont typeface="Wingdings" pitchFamily="2" charset="2"/>
              <a:buNone/>
              <a:defRPr/>
            </a:pPr>
            <a:r>
              <a:rPr lang="hr-HR" sz="2400" b="1">
                <a:latin typeface="Arial" charset="0"/>
              </a:rPr>
              <a:t>UVOD U PROJEKTNI ZADATAK</a:t>
            </a:r>
          </a:p>
          <a:p>
            <a:pPr eaLnBrk="1" hangingPunct="1">
              <a:buFont typeface="Wingdings" pitchFamily="2" charset="2"/>
              <a:buNone/>
              <a:defRPr/>
            </a:pPr>
            <a:r>
              <a:rPr lang="hr-HR" sz="3600" b="1">
                <a:solidFill>
                  <a:schemeClr val="accent2"/>
                </a:solidFill>
              </a:rPr>
              <a:t/>
            </a:r>
            <a:br>
              <a:rPr lang="hr-HR" sz="3600" b="1">
                <a:solidFill>
                  <a:schemeClr val="accent2"/>
                </a:solidFill>
              </a:rPr>
            </a:br>
            <a:r>
              <a:rPr lang="hr-HR" sz="2800">
                <a:latin typeface="Arial" charset="0"/>
              </a:rPr>
              <a:t>Izrada Metodologije rezultat je projekta podrške UNDP-a Bosni i Hercegovini u izgradnji kapaciteta za redukciju rizika katastrofa; </a:t>
            </a:r>
          </a:p>
          <a:p>
            <a:pPr eaLnBrk="1" hangingPunct="1">
              <a:buFont typeface="Wingdings" pitchFamily="2" charset="2"/>
              <a:buNone/>
              <a:defRPr/>
            </a:pPr>
            <a:r>
              <a:rPr lang="hr-HR" sz="2800">
                <a:latin typeface="Arial" charset="0"/>
              </a:rPr>
              <a:t>    Projekt uključuje podršku u izgradnji legislativnih i institucionalnih mehanizama redukcije rizika katastrofa, u svrhu ispunjenja obaveza BiH prema UN; </a:t>
            </a:r>
          </a:p>
          <a:p>
            <a:pPr eaLnBrk="1" hangingPunct="1">
              <a:buFont typeface="Wingdings" pitchFamily="2" charset="2"/>
              <a:buNone/>
              <a:defRPr/>
            </a:pPr>
            <a:r>
              <a:rPr lang="hr-HR" sz="2800">
                <a:latin typeface="Arial" charset="0"/>
              </a:rPr>
              <a:t>    Na osnovu odredaba Okvirnog zakona o ZiS pokrenut je i projektni zadatak izrade Metodologije i Procjene, te Plana i Programa ZiS;</a:t>
            </a:r>
          </a:p>
          <a:p>
            <a:pPr eaLnBrk="1" hangingPunct="1">
              <a:defRPr/>
            </a:pPr>
            <a:endParaRPr lang="en-US" sz="3600" b="1">
              <a:latin typeface="Arial"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nastavak ZIS:t-7/7</a:t>
            </a:r>
            <a:endParaRPr lang="en-US" sz="1400">
              <a:latin typeface="Arial" charset="0"/>
            </a:endParaRPr>
          </a:p>
        </p:txBody>
      </p:sp>
      <p:sp>
        <p:nvSpPr>
          <p:cNvPr id="546819" name="Rectangle 3"/>
          <p:cNvSpPr>
            <a:spLocks noGrp="1" noChangeArrowheads="1"/>
          </p:cNvSpPr>
          <p:nvPr>
            <p:ph type="body" idx="1"/>
          </p:nvPr>
        </p:nvSpPr>
        <p:spPr>
          <a:xfrm>
            <a:off x="250825" y="620713"/>
            <a:ext cx="8713788" cy="6237287"/>
          </a:xfrm>
        </p:spPr>
        <p:txBody>
          <a:bodyPr/>
          <a:lstStyle/>
          <a:p>
            <a:pPr eaLnBrk="1" hangingPunct="1">
              <a:buFont typeface="Wingdings" pitchFamily="2" charset="2"/>
              <a:buNone/>
              <a:defRPr/>
            </a:pPr>
            <a:r>
              <a:rPr lang="hr-HR" sz="2400" b="1">
                <a:latin typeface="Arial" charset="0"/>
              </a:rPr>
              <a:t>    </a:t>
            </a:r>
          </a:p>
          <a:p>
            <a:pPr eaLnBrk="1" hangingPunct="1">
              <a:buFont typeface="Wingdings" pitchFamily="2" charset="2"/>
              <a:buNone/>
              <a:defRPr/>
            </a:pPr>
            <a:r>
              <a:rPr lang="hr-HR" sz="2400" b="1">
                <a:latin typeface="Arial" charset="0"/>
              </a:rPr>
              <a:t>    Projekt izgradnje kapaciteta za redukciju rizika katastrofa </a:t>
            </a:r>
            <a:r>
              <a:rPr lang="hr-HR" sz="2400">
                <a:latin typeface="Arial" charset="0"/>
              </a:rPr>
              <a:t>uključio je obaveze lokalnog konsultanta i faze izrade dokumen(a)ta iz Projektnog zadatka po Smjernicama UN GRIP-a i na osnovu odredaba zakona</a:t>
            </a:r>
          </a:p>
          <a:p>
            <a:pPr eaLnBrk="1" hangingPunct="1">
              <a:buFont typeface="Wingdings" pitchFamily="2" charset="2"/>
              <a:buNone/>
              <a:defRPr/>
            </a:pPr>
            <a:r>
              <a:rPr lang="hr-HR" sz="2400" b="1">
                <a:latin typeface="Arial" charset="0"/>
              </a:rPr>
              <a:t>    Proces izrade Procjene rizika uključuje</a:t>
            </a:r>
            <a:r>
              <a:rPr lang="hr-HR" sz="2400">
                <a:latin typeface="Arial" charset="0"/>
              </a:rPr>
              <a:t>:</a:t>
            </a:r>
          </a:p>
          <a:p>
            <a:pPr eaLnBrk="1" hangingPunct="1">
              <a:buFont typeface="Wingdings" pitchFamily="2" charset="2"/>
              <a:buChar char="Ø"/>
              <a:defRPr/>
            </a:pPr>
            <a:r>
              <a:rPr lang="hr-HR" sz="2400">
                <a:latin typeface="Arial" charset="0"/>
              </a:rPr>
              <a:t>izradu Metodologije za Procjenu ugroženosti BiH, </a:t>
            </a:r>
          </a:p>
          <a:p>
            <a:pPr eaLnBrk="1" hangingPunct="1">
              <a:buFont typeface="Wingdings" pitchFamily="2" charset="2"/>
              <a:buChar char="Ø"/>
              <a:defRPr/>
            </a:pPr>
            <a:r>
              <a:rPr lang="hr-HR" sz="2400">
                <a:latin typeface="Arial" charset="0"/>
              </a:rPr>
              <a:t>formiranje i, od Vijeća ministara BiH, imenovanje Ekspertne RG za izradu Procjene ugroženosti BiH, i</a:t>
            </a:r>
          </a:p>
          <a:p>
            <a:pPr eaLnBrk="1" hangingPunct="1">
              <a:buFont typeface="Wingdings" pitchFamily="2" charset="2"/>
              <a:buChar char="Ø"/>
              <a:defRPr/>
            </a:pPr>
            <a:r>
              <a:rPr lang="hr-HR" sz="2400">
                <a:latin typeface="Arial" charset="0"/>
              </a:rPr>
              <a:t>izradu Procjene ugroženosti BiH,</a:t>
            </a:r>
          </a:p>
          <a:p>
            <a:pPr eaLnBrk="1" hangingPunct="1">
              <a:buFont typeface="Wingdings" pitchFamily="2" charset="2"/>
              <a:buNone/>
              <a:defRPr/>
            </a:pPr>
            <a:r>
              <a:rPr lang="hr-HR" sz="2400">
                <a:latin typeface="Arial" charset="0"/>
              </a:rPr>
              <a:t>    Na bazi Procjene izrada Plana zaštite i spašavanja i Programa razvoja sistema zaštite i spašavanja BiH</a:t>
            </a:r>
          </a:p>
          <a:p>
            <a:pPr eaLnBrk="1" hangingPunct="1">
              <a:buFont typeface="Wingdings" pitchFamily="2" charset="2"/>
              <a:buNone/>
              <a:defRPr/>
            </a:pPr>
            <a:endParaRPr lang="en-US">
              <a:latin typeface="Arial"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Rot="1" noChangeArrowheads="1"/>
          </p:cNvSpPr>
          <p:nvPr>
            <p:ph type="title"/>
          </p:nvPr>
        </p:nvSpPr>
        <p:spPr>
          <a:xfrm>
            <a:off x="457200" y="274638"/>
            <a:ext cx="8229600" cy="417512"/>
          </a:xfrm>
        </p:spPr>
        <p:txBody>
          <a:bodyPr/>
          <a:lstStyle/>
          <a:p>
            <a:pPr algn="r" eaLnBrk="1" hangingPunct="1">
              <a:defRPr/>
            </a:pPr>
            <a:r>
              <a:rPr lang="hr-HR" sz="1400">
                <a:latin typeface="Arial" charset="0"/>
              </a:rPr>
              <a:t>ZIS:t-7/8</a:t>
            </a:r>
            <a:endParaRPr lang="en-US" sz="1400">
              <a:latin typeface="Arial" charset="0"/>
            </a:endParaRPr>
          </a:p>
        </p:txBody>
      </p:sp>
      <p:sp>
        <p:nvSpPr>
          <p:cNvPr id="547843" name="Rectangle 3"/>
          <p:cNvSpPr>
            <a:spLocks noGrp="1" noChangeArrowheads="1"/>
          </p:cNvSpPr>
          <p:nvPr>
            <p:ph type="body" idx="1"/>
          </p:nvPr>
        </p:nvSpPr>
        <p:spPr>
          <a:xfrm>
            <a:off x="250825" y="620713"/>
            <a:ext cx="8642350" cy="6237287"/>
          </a:xfrm>
        </p:spPr>
        <p:txBody>
          <a:bodyPr/>
          <a:lstStyle/>
          <a:p>
            <a:pPr algn="ctr" eaLnBrk="1" hangingPunct="1">
              <a:buFont typeface="Wingdings" pitchFamily="2" charset="2"/>
              <a:buNone/>
              <a:defRPr/>
            </a:pPr>
            <a:r>
              <a:rPr lang="hr-HR" b="1">
                <a:latin typeface="Arial" charset="0"/>
              </a:rPr>
              <a:t>REFERENTNA TERMINOLOGIJA</a:t>
            </a:r>
          </a:p>
          <a:p>
            <a:pPr eaLnBrk="1" hangingPunct="1">
              <a:defRPr/>
            </a:pPr>
            <a:endParaRPr lang="hr-HR" sz="2800" b="1">
              <a:latin typeface="Arial" charset="0"/>
            </a:endParaRPr>
          </a:p>
          <a:p>
            <a:pPr eaLnBrk="1" hangingPunct="1">
              <a:defRPr/>
            </a:pPr>
            <a:r>
              <a:rPr lang="hr-HR" sz="2800" b="1">
                <a:latin typeface="Arial" charset="0"/>
              </a:rPr>
              <a:t>Metodologija, </a:t>
            </a:r>
          </a:p>
          <a:p>
            <a:pPr eaLnBrk="1" hangingPunct="1">
              <a:defRPr/>
            </a:pPr>
            <a:r>
              <a:rPr lang="hr-HR" sz="2800" b="1">
                <a:latin typeface="Arial" charset="0"/>
              </a:rPr>
              <a:t>Ugroženost,</a:t>
            </a:r>
          </a:p>
          <a:p>
            <a:pPr eaLnBrk="1" hangingPunct="1">
              <a:defRPr/>
            </a:pPr>
            <a:r>
              <a:rPr lang="hr-HR" sz="2800" b="1">
                <a:latin typeface="Arial" charset="0"/>
              </a:rPr>
              <a:t>Procjena ugroženosti, </a:t>
            </a:r>
          </a:p>
          <a:p>
            <a:pPr eaLnBrk="1" hangingPunct="1">
              <a:defRPr/>
            </a:pPr>
            <a:r>
              <a:rPr lang="hr-HR" sz="2800" b="1">
                <a:latin typeface="Arial" charset="0"/>
              </a:rPr>
              <a:t>Rizik,</a:t>
            </a:r>
          </a:p>
          <a:p>
            <a:pPr eaLnBrk="1" hangingPunct="1">
              <a:defRPr/>
            </a:pPr>
            <a:r>
              <a:rPr lang="hr-HR" sz="2800" b="1">
                <a:latin typeface="Arial" charset="0"/>
              </a:rPr>
              <a:t>Hazard,</a:t>
            </a:r>
          </a:p>
          <a:p>
            <a:pPr eaLnBrk="1" hangingPunct="1">
              <a:defRPr/>
            </a:pPr>
            <a:r>
              <a:rPr lang="hr-HR" sz="2800" b="1">
                <a:latin typeface="Arial" charset="0"/>
              </a:rPr>
              <a:t>Elementi izloženosti</a:t>
            </a:r>
            <a:r>
              <a:rPr lang="hr-HR" sz="2800">
                <a:latin typeface="Arial" charset="0"/>
              </a:rPr>
              <a:t>,</a:t>
            </a:r>
          </a:p>
          <a:p>
            <a:pPr eaLnBrk="1" hangingPunct="1">
              <a:defRPr/>
            </a:pPr>
            <a:r>
              <a:rPr lang="hr-HR" sz="2800" b="1">
                <a:latin typeface="Arial" charset="0"/>
              </a:rPr>
              <a:t>Ranjivost</a:t>
            </a:r>
            <a:endParaRPr lang="en-US" sz="2800" b="1">
              <a:latin typeface="Arial" charset="0"/>
            </a:endParaRPr>
          </a:p>
        </p:txBody>
      </p:sp>
    </p:spTree>
  </p:cSld>
  <p:clrMapOvr>
    <a:masterClrMapping/>
  </p:clrMapOvr>
</p:sld>
</file>

<file path=ppt/theme/theme1.xml><?xml version="1.0" encoding="utf-8"?>
<a:theme xmlns:a="http://schemas.openxmlformats.org/drawingml/2006/main" name="default">
  <a:themeElements>
    <a:clrScheme name="default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default">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default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default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default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default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default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default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default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default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default</Template>
  <TotalTime>3845</TotalTime>
  <Words>21653</Words>
  <Application>Microsoft Office PowerPoint</Application>
  <PresentationFormat>On-screen Show (4:3)</PresentationFormat>
  <Paragraphs>2383</Paragraphs>
  <Slides>182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182</vt:i4>
      </vt:variant>
    </vt:vector>
  </HeadingPairs>
  <TitlesOfParts>
    <vt:vector size="189" baseType="lpstr">
      <vt:lpstr>Arial</vt:lpstr>
      <vt:lpstr>Arial Black</vt:lpstr>
      <vt:lpstr>Arial Narrow</vt:lpstr>
      <vt:lpstr>Garamond</vt:lpstr>
      <vt:lpstr>Times New Roman</vt:lpstr>
      <vt:lpstr>Wingdings</vt:lpstr>
      <vt:lpstr>default</vt:lpstr>
      <vt:lpstr>Univerzitet u Sarajevu Centar za interdisciplinarne studije  Master studij: Zaštita od prirodnih katastrofa  Sistem zaštite i spašavanja u prirodnim katastrofama</vt:lpstr>
      <vt:lpstr>            L I T E R A T U R A         ZIS:t-1/1</vt:lpstr>
      <vt:lpstr>                    SADRŽAJ MODULA             ZiS:t-1/2</vt:lpstr>
      <vt:lpstr>1.Tema: TEORIJSKI I MEĐUNARODNO-               ZIS:t1/3     PRAVNI ASPEKTI ZAŠTITE I SPAŠAVANJA</vt:lpstr>
      <vt:lpstr>PowerPoint Presentation</vt:lpstr>
      <vt:lpstr>GEOGRAFSKI PROSTOR JUGOISTOČNE EUROPE</vt:lpstr>
      <vt:lpstr>Područje Jugoistočne Europe, u užem smislu, sačinjavaju: Hrvatska, Bosna i Hercegovina, Srbija, Crna Gora (2006. godine stekla nezavisnost), Makedonija, Albanija, Rumunija i Bugarska</vt:lpstr>
      <vt:lpstr>Balkan je geopolitički i kulturni region Jugoistočne Europe, koji je dobio ime po planini Balkan (najviši vrh Botev=2.376 m), koja se proteže između Bugarske i Srbije, sjeverni obod je omeđen rijekama: Soča-Krka-Sava   </vt:lpstr>
      <vt:lpstr>Zapadni Balkan, geopolitičko područje u koje euroatlantske institucije i članice Europske unije svrstavaju Albaniju i države bivše Jugoslavije bez Slovenije</vt:lpstr>
      <vt:lpstr>PowerPoint Presentation</vt:lpstr>
      <vt:lpstr>KLASIFIKACIJA RIZIKA</vt:lpstr>
      <vt:lpstr>KLASIFIKACIJA RIZIKA</vt:lpstr>
      <vt:lpstr>PowerPoint Presentation</vt:lpstr>
      <vt:lpstr>PowerPoint Presentation</vt:lpstr>
      <vt:lpstr>PowerPoint Presentation</vt:lpstr>
      <vt:lpstr>PowerPoint Presentation</vt:lpstr>
      <vt:lpstr>DEFINIRANJE TRI KLJUČNA POJMA</vt:lpstr>
      <vt:lpstr>PowerPoint Presentation</vt:lpstr>
      <vt:lpstr>PowerPoint Presentation</vt:lpstr>
      <vt:lpstr>PowerPoint Presentation</vt:lpstr>
      <vt:lpstr>PowerPoint Presentation</vt:lpstr>
      <vt:lpstr>PowerPoint Presentation</vt:lpstr>
      <vt:lpstr>    OPĆENITO O GENEZI I OBRAZLOŽENJIMA            RAZVOJA ZAŠTITE I SPAŠAVANJA           ZIS:t-1/4</vt:lpstr>
      <vt:lpstr>                DEŠAVANJA U PRIRODI                                  ZIS:t-1/5 </vt:lpstr>
      <vt:lpstr>             TEHNIČKO OBRAZLOŽENJE    ZIS:t-1/6</vt:lpstr>
      <vt:lpstr>           POLITIČKO OBRAZLOŽENJE        ZIS:t-1/7</vt:lpstr>
      <vt:lpstr>                                                                                                                                                    ZIS:t-1/8 TEHNIČKO-TEHNOLOŠKI RAZVOJ</vt:lpstr>
      <vt:lpstr>                                                                                                                                                                           ZIS:t-1/9 MEĐUNARODNO-PRAVNI ASPEKTI       Z A Š T I T E  I  S P A Š A V A N J A</vt:lpstr>
      <vt:lpstr>četvrti nastavak ZIS:t-1/9</vt:lpstr>
      <vt:lpstr>ZIS:t-1/10</vt:lpstr>
      <vt:lpstr>ZIS:t-1/11</vt:lpstr>
      <vt:lpstr>ZIS:t-1/12</vt:lpstr>
      <vt:lpstr>ZIS:t-1/13</vt:lpstr>
      <vt:lpstr>ZIS:t-2/1</vt:lpstr>
      <vt:lpstr>ZIS:t-2/2</vt:lpstr>
      <vt:lpstr>PowerPoint Presentation</vt:lpstr>
      <vt:lpstr>                                                                                                                                                      ZiS:t2/4</vt:lpstr>
      <vt:lpstr>                                                                                                                                                      ZIS:t2/5</vt:lpstr>
      <vt:lpstr>            BOLESTI LJUDI, ŽIVOTINJA I BILJAKA        ZIS:t-2/6</vt:lpstr>
      <vt:lpstr>ZIS:t2/9</vt:lpstr>
      <vt:lpstr>ZIS:t3/1</vt:lpstr>
      <vt:lpstr>ZIS:t3/2</vt:lpstr>
      <vt:lpstr>nastavak ZIS:t3/2</vt:lpstr>
      <vt:lpstr>ZIS:t3/3</vt:lpstr>
      <vt:lpstr>ZIS:t3/4</vt:lpstr>
      <vt:lpstr>nastavak ZIS:t3/4</vt:lpstr>
      <vt:lpstr>ZIS:t3/5</vt:lpstr>
      <vt:lpstr>nastavak ZIS:t-3/5</vt:lpstr>
      <vt:lpstr>nastavak ZIS:t-3/5</vt:lpstr>
      <vt:lpstr>Sendai Okvir za smanjenje rizika katastrofa 2015-2030</vt:lpstr>
      <vt:lpstr>Sendai Okvir za smanjenje rizika katastrofa 2015-2030</vt:lpstr>
      <vt:lpstr>ZIS:t4/1</vt:lpstr>
      <vt:lpstr>ZIS:t4/2</vt:lpstr>
      <vt:lpstr>PowerPoint Presentation</vt:lpstr>
      <vt:lpstr>ZIS:t-4/3</vt:lpstr>
      <vt:lpstr>nastavak ZIS:t-4/3</vt:lpstr>
      <vt:lpstr>ZIS:t-4/4</vt:lpstr>
      <vt:lpstr>nastavak ZIS:t-4/4</vt:lpstr>
      <vt:lpstr>ZIS:t-4/5</vt:lpstr>
      <vt:lpstr>nastavak ZIS:t-4/5</vt:lpstr>
      <vt:lpstr>ZIS:t-4/6</vt:lpstr>
      <vt:lpstr>ZIS:t-4/7</vt:lpstr>
      <vt:lpstr>ZIS:t-4/8</vt:lpstr>
      <vt:lpstr>ZIS:t-4/9</vt:lpstr>
      <vt:lpstr>PowerPoint Presentation</vt:lpstr>
      <vt:lpstr>PowerPoint Presentation</vt:lpstr>
      <vt:lpstr>PowerPoint Presentation</vt:lpstr>
      <vt:lpstr>PowerPoint Presentation</vt:lpstr>
      <vt:lpstr>PowerPoint Presentation</vt:lpstr>
      <vt:lpstr>ZIS:t-5/1</vt:lpstr>
      <vt:lpstr>ZIS:t-5/2</vt:lpstr>
      <vt:lpstr>ZIS:t-5/3</vt:lpstr>
      <vt:lpstr>ZIS:t-6/1</vt:lpstr>
      <vt:lpstr>ZIS:t-6/2</vt:lpstr>
      <vt:lpstr>nastavak ZIS:t-6/2</vt:lpstr>
      <vt:lpstr>OSNOVNI ZAKONI U BOSNI I HERCEGOVINI iz oblasti ZAŠTITE I SPAŠAVANJA</vt:lpstr>
      <vt:lpstr>OSNOVI ORGANIZACIJSKE STRUKTURE ZAŠTITE I SPAŠAVANJA U BOSNI I HERCEGOVINI</vt:lpstr>
      <vt:lpstr>ZIS:t-6/3</vt:lpstr>
      <vt:lpstr>Sadržaj civilnih zaštita u entitetima</vt:lpstr>
      <vt:lpstr>ZIS:t-6/4</vt:lpstr>
      <vt:lpstr>PowerPoint Presentation</vt:lpstr>
      <vt:lpstr>ZIS:t-6/4-1</vt:lpstr>
      <vt:lpstr>ZIS:t-6/4-2</vt:lpstr>
      <vt:lpstr>ZIS:t-6/4-3</vt:lpstr>
      <vt:lpstr>ZIS:t-6/4-4</vt:lpstr>
      <vt:lpstr>ZIS:t-6/4-5</vt:lpstr>
      <vt:lpstr>ZIS:t-6/4-6</vt:lpstr>
      <vt:lpstr>ZIS:t-6/4-7</vt:lpstr>
      <vt:lpstr>ZIS:t-6/4-8</vt:lpstr>
      <vt:lpstr>ZIS:T-7/1</vt:lpstr>
      <vt:lpstr>ZIS:T-7/2</vt:lpstr>
      <vt:lpstr>nastavak ZIS:t-7/2 </vt:lpstr>
      <vt:lpstr>ZIS:t-7/3</vt:lpstr>
      <vt:lpstr>ZIS:t-7/4</vt:lpstr>
      <vt:lpstr>nastavak ZIS:t-7/4</vt:lpstr>
      <vt:lpstr>ZIS:t-7/5</vt:lpstr>
      <vt:lpstr>ZIS:t-7/6</vt:lpstr>
      <vt:lpstr>nastavak ZIS:t-7/7</vt:lpstr>
      <vt:lpstr>ZIS:t-7/8</vt:lpstr>
      <vt:lpstr>LIČNA KARTA BIH                                        ZIS:t-7/9</vt:lpstr>
      <vt:lpstr>ZIS:t-7/10</vt:lpstr>
      <vt:lpstr>                                                                                                                                                                       ZIS:t-7/11                                   EVALUACIJA METODOLOGIJE RAZVIJENIH ZEMALJA                                                                                          Smjernice                              Izvještavanje o provedbi</vt:lpstr>
      <vt:lpstr>                                                                                                                                                  ZIS:t-7/12                  EVALUACIJA METODOLOGIJE ZEMALJA BIVŠE JUGOSLAVIJE  Studija slučaja BiH                                                            Smjernice       Izvještavanje </vt:lpstr>
      <vt:lpstr>ZIS:t-7/13</vt:lpstr>
      <vt:lpstr>nastavak ZIS:t-7/13</vt:lpstr>
      <vt:lpstr>ZIS:t-7/14</vt:lpstr>
      <vt:lpstr>ZIS:t-7/15</vt:lpstr>
      <vt:lpstr>ZIS:t-7/16</vt:lpstr>
      <vt:lpstr>ZIS:t-7/17</vt:lpstr>
      <vt:lpstr>ZIS:t-7/18</vt:lpstr>
      <vt:lpstr>nastavak ZIS:t-7/19</vt:lpstr>
      <vt:lpstr>nastavak ZIS:t-7/20</vt:lpstr>
      <vt:lpstr>ZIS:t-7/21</vt:lpstr>
      <vt:lpstr>ZIS:t-7/22</vt:lpstr>
      <vt:lpstr>ZIS:t-7/23</vt:lpstr>
      <vt:lpstr>ZIS:t-7/24</vt:lpstr>
      <vt:lpstr>ZIS:t-7/25</vt:lpstr>
      <vt:lpstr>ZIS:t-7/26</vt:lpstr>
      <vt:lpstr>ZIS:t-7/27</vt:lpstr>
      <vt:lpstr>ZIS:t-7/28</vt:lpstr>
      <vt:lpstr>ZIS:t-7/29</vt:lpstr>
      <vt:lpstr>ZIS:t-7/30</vt:lpstr>
      <vt:lpstr>ZIS:t-7/31</vt:lpstr>
      <vt:lpstr>ZIS:t-7/32</vt:lpstr>
      <vt:lpstr>ZIS:t-7/33</vt:lpstr>
      <vt:lpstr>ZIS:t-7/34</vt:lpstr>
      <vt:lpstr>ZIS:t-7/35</vt:lpstr>
      <vt:lpstr>nastavak ZIS:t-7/35</vt:lpstr>
      <vt:lpstr>ZIS:t-7/36</vt:lpstr>
      <vt:lpstr>MJERE ZAŠTITE I SPAŠAVANJA</vt:lpstr>
      <vt:lpstr>ZiS:t-7/40-a</vt:lpstr>
      <vt:lpstr>ZiS:t-7/40-b</vt:lpstr>
      <vt:lpstr>ZiS:t-7/40-c</vt:lpstr>
      <vt:lpstr>ZiS:t-7/40-d</vt:lpstr>
      <vt:lpstr>ZiS:t-7/40-e</vt:lpstr>
      <vt:lpstr>ZiS:t-7/40-f</vt:lpstr>
      <vt:lpstr>ZiS:t-7/40-g</vt:lpstr>
      <vt:lpstr>ZiS:t-7/40-h</vt:lpstr>
      <vt:lpstr>ZiS:t-7/40-i</vt:lpstr>
      <vt:lpstr>ZiS:t-7/40-j</vt:lpstr>
      <vt:lpstr>ZiS:t-7/40-k</vt:lpstr>
      <vt:lpstr>ZiS:t-7/40-l</vt:lpstr>
      <vt:lpstr>ZiS:t-7/40-lj</vt:lpstr>
      <vt:lpstr>ZiS:t-7/40-m</vt:lpstr>
      <vt:lpstr>ZiS:t-7/40-n</vt:lpstr>
      <vt:lpstr>ZIS:t-7/41</vt:lpstr>
      <vt:lpstr>ZIS:t-7/42</vt:lpstr>
      <vt:lpstr>ZIS:t-7/43</vt:lpstr>
      <vt:lpstr>ZIS:t-9/1</vt:lpstr>
      <vt:lpstr>ZIS:t-9/2</vt:lpstr>
      <vt:lpstr>nastavak ZIS:t-9/2</vt:lpstr>
      <vt:lpstr>nastavak ZIS:t-9/2</vt:lpstr>
      <vt:lpstr>ZIS:t-9/3</vt:lpstr>
      <vt:lpstr>ZiS:t-9/4</vt:lpstr>
      <vt:lpstr>ZiS:t-9/5</vt:lpstr>
      <vt:lpstr>ZiS:t-9/6</vt:lpstr>
      <vt:lpstr>ZiS:t-9/7</vt:lpstr>
      <vt:lpstr>ZiS:t-9/8</vt:lpstr>
      <vt:lpstr>ZiS:t-9/9</vt:lpstr>
      <vt:lpstr>ZiS:t-9/10</vt:lpstr>
      <vt:lpstr>ZiS:t-9/11</vt:lpstr>
      <vt:lpstr>ZiS:t-9/12</vt:lpstr>
      <vt:lpstr>ZiS:t-9/13</vt:lpstr>
      <vt:lpstr>ZiS:t-9/14</vt:lpstr>
      <vt:lpstr>ZiS:t-9/15</vt:lpstr>
      <vt:lpstr>ZiS:t-9/16</vt:lpstr>
      <vt:lpstr>ZIS:t-9/17</vt:lpstr>
      <vt:lpstr>ZIS:t-9/18</vt:lpstr>
      <vt:lpstr>ZIS:t-9/19</vt:lpstr>
      <vt:lpstr>nastavak ZIS:t-9/20</vt:lpstr>
      <vt:lpstr>nastavak ZIS:t-9/21</vt:lpstr>
      <vt:lpstr>nastavak ZIS:t-9/22</vt:lpstr>
      <vt:lpstr>ZIS:t-9/23</vt:lpstr>
      <vt:lpstr>ZIS:t-9/24</vt:lpstr>
      <vt:lpstr>ZIS:t-9/25</vt:lpstr>
      <vt:lpstr>PowerPoint Presentation</vt:lpstr>
      <vt:lpstr>PLAN ZAŠTITE I SPAŠAVANJA OD PRIRODNIH I DRUGIH NESREĆA</vt:lpstr>
      <vt:lpstr>PowerPoint Presentation</vt:lpstr>
      <vt:lpstr>PowerPoint Presentation</vt:lpstr>
      <vt:lpstr>PowerPoint Presentation</vt:lpstr>
      <vt:lpstr>PowerPoint Presentation</vt:lpstr>
      <vt:lpstr>PowerPoint Presentation</vt:lpstr>
    </vt:vector>
  </TitlesOfParts>
  <Company>FPN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STUDIJ SIGURNOSNIH I MIROVNIH STUDIJA MODUL: ZAŠTITA I SPAŠAVANJE</dc:title>
  <dc:creator>Zlatan</dc:creator>
  <cp:lastModifiedBy>suada</cp:lastModifiedBy>
  <cp:revision>477</cp:revision>
  <cp:lastPrinted>1601-01-01T00:00:00Z</cp:lastPrinted>
  <dcterms:created xsi:type="dcterms:W3CDTF">2009-09-29T08:43:57Z</dcterms:created>
  <dcterms:modified xsi:type="dcterms:W3CDTF">2019-01-25T09:44:17Z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