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7" r:id="rId1"/>
  </p:sldMasterIdLst>
  <p:notesMasterIdLst>
    <p:notesMasterId r:id="rId91"/>
  </p:notesMasterIdLst>
  <p:sldIdLst>
    <p:sldId id="256" r:id="rId2"/>
    <p:sldId id="272" r:id="rId3"/>
    <p:sldId id="274" r:id="rId4"/>
    <p:sldId id="275" r:id="rId5"/>
    <p:sldId id="306" r:id="rId6"/>
    <p:sldId id="273" r:id="rId7"/>
    <p:sldId id="297" r:id="rId8"/>
    <p:sldId id="298" r:id="rId9"/>
    <p:sldId id="299" r:id="rId10"/>
    <p:sldId id="300" r:id="rId11"/>
    <p:sldId id="310" r:id="rId12"/>
    <p:sldId id="320" r:id="rId13"/>
    <p:sldId id="311" r:id="rId14"/>
    <p:sldId id="323" r:id="rId15"/>
    <p:sldId id="312" r:id="rId16"/>
    <p:sldId id="313" r:id="rId17"/>
    <p:sldId id="315" r:id="rId18"/>
    <p:sldId id="329" r:id="rId19"/>
    <p:sldId id="322" r:id="rId20"/>
    <p:sldId id="330" r:id="rId21"/>
    <p:sldId id="333" r:id="rId22"/>
    <p:sldId id="331" r:id="rId23"/>
    <p:sldId id="332" r:id="rId24"/>
    <p:sldId id="317" r:id="rId25"/>
    <p:sldId id="326" r:id="rId26"/>
    <p:sldId id="327" r:id="rId27"/>
    <p:sldId id="325" r:id="rId28"/>
    <p:sldId id="257" r:id="rId29"/>
    <p:sldId id="271" r:id="rId30"/>
    <p:sldId id="276" r:id="rId31"/>
    <p:sldId id="324" r:id="rId32"/>
    <p:sldId id="374" r:id="rId33"/>
    <p:sldId id="375" r:id="rId34"/>
    <p:sldId id="376" r:id="rId35"/>
    <p:sldId id="377" r:id="rId36"/>
    <p:sldId id="302" r:id="rId37"/>
    <p:sldId id="278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  <p:sldId id="373" r:id="rId49"/>
    <p:sldId id="344" r:id="rId50"/>
    <p:sldId id="345" r:id="rId51"/>
    <p:sldId id="346" r:id="rId52"/>
    <p:sldId id="347" r:id="rId53"/>
    <p:sldId id="348" r:id="rId54"/>
    <p:sldId id="349" r:id="rId55"/>
    <p:sldId id="350" r:id="rId56"/>
    <p:sldId id="279" r:id="rId57"/>
    <p:sldId id="282" r:id="rId58"/>
    <p:sldId id="280" r:id="rId59"/>
    <p:sldId id="281" r:id="rId60"/>
    <p:sldId id="283" r:id="rId61"/>
    <p:sldId id="294" r:id="rId62"/>
    <p:sldId id="284" r:id="rId63"/>
    <p:sldId id="285" r:id="rId64"/>
    <p:sldId id="295" r:id="rId65"/>
    <p:sldId id="296" r:id="rId66"/>
    <p:sldId id="258" r:id="rId67"/>
    <p:sldId id="328" r:id="rId68"/>
    <p:sldId id="351" r:id="rId69"/>
    <p:sldId id="352" r:id="rId70"/>
    <p:sldId id="353" r:id="rId71"/>
    <p:sldId id="354" r:id="rId72"/>
    <p:sldId id="355" r:id="rId73"/>
    <p:sldId id="356" r:id="rId74"/>
    <p:sldId id="357" r:id="rId75"/>
    <p:sldId id="358" r:id="rId76"/>
    <p:sldId id="359" r:id="rId77"/>
    <p:sldId id="360" r:id="rId78"/>
    <p:sldId id="361" r:id="rId79"/>
    <p:sldId id="362" r:id="rId80"/>
    <p:sldId id="363" r:id="rId81"/>
    <p:sldId id="364" r:id="rId82"/>
    <p:sldId id="365" r:id="rId83"/>
    <p:sldId id="366" r:id="rId84"/>
    <p:sldId id="367" r:id="rId85"/>
    <p:sldId id="368" r:id="rId86"/>
    <p:sldId id="369" r:id="rId87"/>
    <p:sldId id="370" r:id="rId88"/>
    <p:sldId id="371" r:id="rId89"/>
    <p:sldId id="372" r:id="rId9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130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C7B7BB-D942-654A-91F1-B48C51828FC8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7ABB2-DEB4-4447-89F7-0F0E7190B8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496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7ABB2-DEB4-4447-89F7-0F0E7190B832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365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3/27/2019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3/27/2019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3/27/2019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3/27/2019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3/27/2019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Prostorne</a:t>
            </a:r>
            <a:r>
              <a:rPr lang="en-US" dirty="0"/>
              <a:t> </a:t>
            </a:r>
            <a:r>
              <a:rPr lang="en-US" dirty="0" err="1"/>
              <a:t>baze</a:t>
            </a:r>
            <a:r>
              <a:rPr lang="en-US" dirty="0"/>
              <a:t> </a:t>
            </a:r>
            <a:r>
              <a:rPr lang="en-US" dirty="0" err="1"/>
              <a:t>podatak</a:t>
            </a:r>
            <a:r>
              <a:rPr lang="bs-Latn-BA" dirty="0"/>
              <a:t>a</a:t>
            </a:r>
            <a:r>
              <a:rPr lang="en-US" dirty="0"/>
              <a:t> I IPP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V.PROF. DR. SLOBODANKA KLJUČANIN</a:t>
            </a:r>
          </a:p>
        </p:txBody>
      </p:sp>
    </p:spTree>
    <p:extLst>
      <p:ext uri="{BB962C8B-B14F-4D97-AF65-F5344CB8AC3E}">
        <p14:creationId xmlns:p14="http://schemas.microsoft.com/office/powerpoint/2010/main" val="2874105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/>
              <a:t>Koje je značenje pojma prostorni model?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Formal</a:t>
            </a:r>
            <a:r>
              <a:rPr lang="bs-Latn-BA" dirty="0"/>
              <a:t>n</a:t>
            </a:r>
            <a:r>
              <a:rPr lang="en-US" dirty="0"/>
              <a:t>a </a:t>
            </a:r>
            <a:r>
              <a:rPr lang="en-US" dirty="0" err="1"/>
              <a:t>definicija</a:t>
            </a:r>
            <a:r>
              <a:rPr lang="en-US" dirty="0"/>
              <a:t> </a:t>
            </a:r>
            <a:r>
              <a:rPr lang="en-US" dirty="0" err="1"/>
              <a:t>različitih</a:t>
            </a:r>
            <a:r>
              <a:rPr lang="en-US" dirty="0"/>
              <a:t> </a:t>
            </a:r>
            <a:r>
              <a:rPr lang="en-US" dirty="0" err="1"/>
              <a:t>elemenata</a:t>
            </a:r>
            <a:r>
              <a:rPr lang="en-US" dirty="0"/>
              <a:t> od </a:t>
            </a:r>
            <a:r>
              <a:rPr lang="en-US" dirty="0" err="1"/>
              <a:t>kojih</a:t>
            </a:r>
            <a:r>
              <a:rPr lang="en-US" dirty="0"/>
              <a:t> se </a:t>
            </a:r>
            <a:r>
              <a:rPr lang="en-US" dirty="0" err="1"/>
              <a:t>traži</a:t>
            </a:r>
            <a:r>
              <a:rPr lang="en-US" dirty="0"/>
              <a:t> </a:t>
            </a:r>
            <a:r>
              <a:rPr lang="en-US" dirty="0" err="1"/>
              <a:t>opis</a:t>
            </a:r>
            <a:r>
              <a:rPr lang="en-US" dirty="0"/>
              <a:t> </a:t>
            </a:r>
            <a:r>
              <a:rPr lang="en-US" dirty="0" err="1"/>
              <a:t>onih</a:t>
            </a:r>
            <a:r>
              <a:rPr lang="en-US" dirty="0"/>
              <a:t> </a:t>
            </a:r>
            <a:r>
              <a:rPr lang="en-US" dirty="0" err="1"/>
              <a:t>aspekata</a:t>
            </a:r>
            <a:r>
              <a:rPr lang="en-US" dirty="0"/>
              <a:t> </a:t>
            </a:r>
            <a:r>
              <a:rPr lang="en-US" b="1" dirty="0"/>
              <a:t>‚</a:t>
            </a:r>
            <a:r>
              <a:rPr lang="en-US" b="1" dirty="0" err="1"/>
              <a:t>stvarnog</a:t>
            </a:r>
            <a:r>
              <a:rPr lang="en-US" b="1" dirty="0"/>
              <a:t> </a:t>
            </a:r>
            <a:r>
              <a:rPr lang="en-US" b="1" dirty="0" err="1"/>
              <a:t>svijeta</a:t>
            </a:r>
            <a:r>
              <a:rPr lang="en-US" b="1" dirty="0"/>
              <a:t>‘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dizajnirane</a:t>
            </a:r>
            <a:r>
              <a:rPr lang="en-US" dirty="0"/>
              <a:t> </a:t>
            </a:r>
            <a:r>
              <a:rPr lang="en-US" dirty="0" err="1"/>
              <a:t>modelom</a:t>
            </a:r>
            <a:r>
              <a:rPr lang="en-US" dirty="0"/>
              <a:t> i </a:t>
            </a:r>
            <a:r>
              <a:rPr lang="en-US" dirty="0" err="1"/>
              <a:t>prirode</a:t>
            </a:r>
            <a:r>
              <a:rPr lang="en-US" dirty="0"/>
              <a:t> </a:t>
            </a:r>
            <a:r>
              <a:rPr lang="en-US" dirty="0" err="1"/>
              <a:t>veza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tih</a:t>
            </a:r>
            <a:r>
              <a:rPr lang="en-US" dirty="0"/>
              <a:t> </a:t>
            </a:r>
            <a:r>
              <a:rPr lang="en-US" dirty="0" err="1"/>
              <a:t>elemenata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Model </a:t>
            </a:r>
            <a:r>
              <a:rPr lang="en-US" dirty="0" err="1"/>
              <a:t>podataka</a:t>
            </a:r>
            <a:r>
              <a:rPr lang="en-US" dirty="0"/>
              <a:t> je </a:t>
            </a:r>
            <a:r>
              <a:rPr lang="en-US" dirty="0" err="1"/>
              <a:t>obično</a:t>
            </a:r>
            <a:r>
              <a:rPr lang="en-US" dirty="0"/>
              <a:t> </a:t>
            </a:r>
            <a:r>
              <a:rPr lang="en-US" dirty="0" err="1"/>
              <a:t>skup</a:t>
            </a:r>
            <a:r>
              <a:rPr lang="en-US" dirty="0"/>
              <a:t> </a:t>
            </a:r>
            <a:r>
              <a:rPr lang="en-US" dirty="0" err="1"/>
              <a:t>tablica</a:t>
            </a:r>
            <a:r>
              <a:rPr lang="en-US" dirty="0"/>
              <a:t> i </a:t>
            </a:r>
            <a:r>
              <a:rPr lang="en-US" dirty="0" err="1"/>
              <a:t>kolona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podržane</a:t>
            </a:r>
            <a:r>
              <a:rPr lang="en-US" dirty="0"/>
              <a:t> </a:t>
            </a:r>
            <a:r>
              <a:rPr lang="en-US" dirty="0" err="1"/>
              <a:t>dokumentacijom</a:t>
            </a:r>
            <a:r>
              <a:rPr lang="en-US" dirty="0"/>
              <a:t> o </a:t>
            </a:r>
            <a:r>
              <a:rPr lang="en-US" dirty="0" err="1"/>
              <a:t>prikupljenim</a:t>
            </a:r>
            <a:r>
              <a:rPr lang="en-US" dirty="0"/>
              <a:t> </a:t>
            </a:r>
            <a:r>
              <a:rPr lang="en-US" dirty="0" err="1"/>
              <a:t>podacima</a:t>
            </a:r>
            <a:r>
              <a:rPr lang="en-US" dirty="0"/>
              <a:t> </a:t>
            </a:r>
            <a:r>
              <a:rPr lang="en-US" dirty="0" err="1"/>
              <a:t>objeakta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bs-Latn-BA" b="1" dirty="0"/>
              <a:t>stvarnog </a:t>
            </a:r>
            <a:r>
              <a:rPr lang="en-US" b="1" dirty="0" err="1"/>
              <a:t>svijeta</a:t>
            </a:r>
            <a:r>
              <a:rPr lang="bs-Latn-BA" b="1" dirty="0"/>
              <a:t>.</a:t>
            </a:r>
            <a:r>
              <a:rPr lang="en-US" b="1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57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Prostorni podaci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04970"/>
            <a:ext cx="7620000" cy="4395830"/>
          </a:xfrm>
        </p:spPr>
        <p:txBody>
          <a:bodyPr/>
          <a:lstStyle/>
          <a:p>
            <a:r>
              <a:rPr lang="bs-Latn-BA" dirty="0"/>
              <a:t>Opći podaci</a:t>
            </a:r>
          </a:p>
          <a:p>
            <a:endParaRPr lang="bs-Latn-BA" dirty="0"/>
          </a:p>
          <a:p>
            <a:r>
              <a:rPr lang="bs-Latn-BA" dirty="0"/>
              <a:t>Geometrijski podaci</a:t>
            </a:r>
          </a:p>
          <a:p>
            <a:pPr lvl="1"/>
            <a:r>
              <a:rPr lang="bs-Latn-BA" dirty="0"/>
              <a:t>Analogni</a:t>
            </a:r>
          </a:p>
          <a:p>
            <a:pPr lvl="1"/>
            <a:r>
              <a:rPr lang="bs-Latn-BA" dirty="0"/>
              <a:t>Digitalni  </a:t>
            </a:r>
          </a:p>
          <a:p>
            <a:pPr lvl="1"/>
            <a:r>
              <a:rPr lang="bs-Latn-BA" dirty="0"/>
              <a:t>Rasterski - piksel</a:t>
            </a:r>
          </a:p>
          <a:p>
            <a:pPr lvl="1"/>
            <a:r>
              <a:rPr lang="bs-Latn-BA" dirty="0"/>
              <a:t>Vektorski – (točka, linija, površina, tijelo)</a:t>
            </a:r>
          </a:p>
          <a:p>
            <a:endParaRPr lang="bs-Latn-B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205" y="1711355"/>
            <a:ext cx="3432262" cy="250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0521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Tipovi podataka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" y="1757362"/>
            <a:ext cx="584835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22289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Geometrijske primitive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015" y="1519421"/>
            <a:ext cx="5570290" cy="49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8018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16386" name="Picture 2" descr="Povezana sli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91" y="274638"/>
            <a:ext cx="7216103" cy="638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180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Primjer geometrijskih primitiva i njihovih relacija</a:t>
            </a: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918" y="1752600"/>
            <a:ext cx="4950563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057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32" y="427838"/>
            <a:ext cx="7918868" cy="604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5791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Prikaz tijela (3D) u vektorskom formatu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82453"/>
            <a:ext cx="7620000" cy="303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3364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BA" dirty="0"/>
              <a:t>3d matematički oblici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r-BA" dirty="0"/>
              <a:t>Temeljni 3D geometrijski apstrakti tipovin podataka:</a:t>
            </a:r>
          </a:p>
          <a:p>
            <a:pPr lvl="1"/>
            <a:r>
              <a:rPr lang="hr-BA" dirty="0"/>
              <a:t>3D točka, </a:t>
            </a:r>
          </a:p>
          <a:p>
            <a:pPr lvl="1"/>
            <a:r>
              <a:rPr lang="hr-BA" dirty="0"/>
              <a:t>3D linija (pravac, segment, niz linija), </a:t>
            </a:r>
          </a:p>
          <a:p>
            <a:pPr lvl="1"/>
            <a:r>
              <a:rPr lang="hr-BA" dirty="0"/>
              <a:t>3D površina i </a:t>
            </a:r>
          </a:p>
          <a:p>
            <a:pPr lvl="1"/>
            <a:r>
              <a:rPr lang="hr-BA" dirty="0"/>
              <a:t>geometrijsko tijelo. </a:t>
            </a:r>
          </a:p>
          <a:p>
            <a:endParaRPr lang="hr-BA" dirty="0"/>
          </a:p>
          <a:p>
            <a:r>
              <a:rPr lang="hr-BA" dirty="0"/>
              <a:t>Ovi temeljni geometrijski oblici se koriste za modeliranje geoprostornih objekata i s njima se mogu graditi blokovi za predstavljanje objekata u prostoru.</a:t>
            </a:r>
          </a:p>
          <a:p>
            <a:endParaRPr lang="hr-BA" dirty="0"/>
          </a:p>
        </p:txBody>
      </p:sp>
    </p:spTree>
    <p:extLst>
      <p:ext uri="{BB962C8B-B14F-4D97-AF65-F5344CB8AC3E}">
        <p14:creationId xmlns:p14="http://schemas.microsoft.com/office/powerpoint/2010/main" val="33941323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Geometrija 3D objekata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44" y="1541331"/>
            <a:ext cx="2493480" cy="25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103" y="3674378"/>
            <a:ext cx="2438638" cy="268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545" y="1290565"/>
            <a:ext cx="3179879" cy="287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6483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NASTAVA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30 sati </a:t>
            </a:r>
            <a:r>
              <a:rPr lang="en-US" dirty="0" err="1"/>
              <a:t>predavanja</a:t>
            </a:r>
            <a:r>
              <a:rPr lang="en-US" dirty="0"/>
              <a:t> </a:t>
            </a:r>
          </a:p>
          <a:p>
            <a:r>
              <a:rPr lang="en-US" dirty="0"/>
              <a:t>30 sati </a:t>
            </a:r>
            <a:r>
              <a:rPr lang="en-US" dirty="0" err="1"/>
              <a:t>vježbi</a:t>
            </a:r>
            <a:r>
              <a:rPr lang="en-US" dirty="0"/>
              <a:t> </a:t>
            </a:r>
          </a:p>
          <a:p>
            <a:r>
              <a:rPr lang="en-GB" dirty="0" err="1"/>
              <a:t>Individualni</a:t>
            </a:r>
            <a:r>
              <a:rPr lang="en-GB" dirty="0"/>
              <a:t> rad </a:t>
            </a:r>
            <a:r>
              <a:rPr lang="en-GB" dirty="0" err="1"/>
              <a:t>studenta</a:t>
            </a:r>
            <a:r>
              <a:rPr lang="en-GB" dirty="0"/>
              <a:t>: 45 h</a:t>
            </a:r>
          </a:p>
          <a:p>
            <a:r>
              <a:rPr lang="sr-Latn-CS" dirty="0"/>
              <a:t>	</a:t>
            </a:r>
            <a:r>
              <a:rPr lang="en-US" dirty="0"/>
              <a:t> </a:t>
            </a:r>
          </a:p>
          <a:p>
            <a:r>
              <a:rPr lang="en-US" dirty="0" err="1"/>
              <a:t>Bodovanje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5 </a:t>
            </a:r>
            <a:r>
              <a:rPr lang="en-US" dirty="0" err="1"/>
              <a:t>prisustvo</a:t>
            </a:r>
            <a:r>
              <a:rPr lang="en-US" dirty="0"/>
              <a:t> </a:t>
            </a:r>
            <a:r>
              <a:rPr lang="en-US" dirty="0" err="1"/>
              <a:t>nastavi</a:t>
            </a:r>
            <a:r>
              <a:rPr lang="en-US" dirty="0"/>
              <a:t>, </a:t>
            </a:r>
          </a:p>
          <a:p>
            <a:pPr lvl="1"/>
            <a:r>
              <a:rPr lang="bs-Latn-BA" dirty="0"/>
              <a:t>Seminarski rad 4</a:t>
            </a:r>
            <a:r>
              <a:rPr lang="en-US" dirty="0"/>
              <a:t>5 </a:t>
            </a:r>
            <a:r>
              <a:rPr lang="en-US" dirty="0" err="1"/>
              <a:t>bodova</a:t>
            </a:r>
            <a:r>
              <a:rPr lang="en-US" dirty="0"/>
              <a:t>, </a:t>
            </a:r>
          </a:p>
          <a:p>
            <a:pPr lvl="1"/>
            <a:r>
              <a:rPr lang="en-US" dirty="0" err="1"/>
              <a:t>ispit</a:t>
            </a:r>
            <a:r>
              <a:rPr lang="en-US" dirty="0"/>
              <a:t> </a:t>
            </a:r>
            <a:r>
              <a:rPr lang="bs-Latn-BA" dirty="0"/>
              <a:t>50 </a:t>
            </a:r>
            <a:r>
              <a:rPr lang="en-US" dirty="0" err="1"/>
              <a:t>bodova</a:t>
            </a:r>
            <a:r>
              <a:rPr lang="en-US" dirty="0"/>
              <a:t> (</a:t>
            </a:r>
            <a:r>
              <a:rPr lang="en-US" dirty="0" err="1"/>
              <a:t>prolaz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ispitu</a:t>
            </a:r>
            <a:r>
              <a:rPr lang="en-US" dirty="0"/>
              <a:t> 55% </a:t>
            </a:r>
            <a:r>
              <a:rPr lang="en-US" dirty="0" err="1"/>
              <a:t>točnih</a:t>
            </a:r>
            <a:r>
              <a:rPr lang="en-US" dirty="0"/>
              <a:t> </a:t>
            </a:r>
            <a:r>
              <a:rPr lang="en-US" dirty="0" err="1"/>
              <a:t>odgovora</a:t>
            </a:r>
            <a:r>
              <a:rPr lang="en-US" dirty="0"/>
              <a:t>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2856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467600" cy="1143000"/>
          </a:xfrm>
        </p:spPr>
        <p:txBody>
          <a:bodyPr>
            <a:normAutofit/>
          </a:bodyPr>
          <a:lstStyle/>
          <a:p>
            <a:endParaRPr lang="hr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 dirty="0"/>
          </a:p>
          <a:p>
            <a:endParaRPr lang="hr-BA" dirty="0"/>
          </a:p>
          <a:p>
            <a:endParaRPr lang="hr-BA" dirty="0"/>
          </a:p>
          <a:p>
            <a:r>
              <a:rPr lang="hr-BA" dirty="0"/>
              <a:t>Dijelovi geom. primitiva koje čine geom.tijelo (sl.gore)</a:t>
            </a:r>
          </a:p>
          <a:p>
            <a:endParaRPr lang="hr-B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357298"/>
            <a:ext cx="5941568" cy="135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582" y="3742787"/>
            <a:ext cx="18288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311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 dirty="0"/>
          </a:p>
        </p:txBody>
      </p:sp>
      <p:pic>
        <p:nvPicPr>
          <p:cNvPr id="13314" name="Picture 2" descr="Povezana sli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14" y="2549947"/>
            <a:ext cx="68580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686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BA" dirty="0"/>
              <a:t>Kako opisati 3D objekt u bazi podataka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58138" cy="4873752"/>
          </a:xfrm>
        </p:spPr>
        <p:txBody>
          <a:bodyPr>
            <a:normAutofit fontScale="92500" lnSpcReduction="10000"/>
          </a:bodyPr>
          <a:lstStyle/>
          <a:p>
            <a:r>
              <a:rPr lang="bs-Latn-BA" dirty="0"/>
              <a:t>Podaci koji služe za prezentiranje stvarnog svijeta su prostorni podaci koji se odnose na položaj, oblik i relacijske veze među objektima. </a:t>
            </a:r>
          </a:p>
          <a:p>
            <a:endParaRPr lang="bs-Latn-BA" dirty="0"/>
          </a:p>
          <a:p>
            <a:r>
              <a:rPr lang="bs-Latn-BA" dirty="0"/>
              <a:t>Opis objekata može biti geometrijski (oblik, veličina i položaj) i tematski (neprostorne karakteristike objekta, npr. funkcionalnost objekta). </a:t>
            </a:r>
          </a:p>
          <a:p>
            <a:endParaRPr lang="bs-Latn-BA" dirty="0"/>
          </a:p>
          <a:p>
            <a:r>
              <a:rPr lang="bs-Latn-BA" dirty="0"/>
              <a:t>Geometrijski i tematski opisi mogu se modelirati odvojeno, kao različite komponente prostornog modela, koje se u određenoj fazi povezuju u jednu cjelinu. </a:t>
            </a:r>
          </a:p>
          <a:p>
            <a:endParaRPr lang="bs-Latn-BA" dirty="0"/>
          </a:p>
          <a:p>
            <a:r>
              <a:rPr lang="bs-Latn-BA" dirty="0"/>
              <a:t>Tematska komponenta objekta obavezna, dok je geometrijska neobavezna. </a:t>
            </a:r>
            <a:r>
              <a:rPr lang="bs-Latn-BA" sz="1900" dirty="0"/>
              <a:t>(U bazi podataka mogu čuvati opisni podaci prostornih objekata, iako ne znamo njihov geometrijski oblik (se on dočarava na drugi način npr. tekstualnim opisom ili fotografijom)).</a:t>
            </a:r>
            <a:endParaRPr lang="hr-BA" sz="1900" dirty="0"/>
          </a:p>
          <a:p>
            <a:endParaRPr lang="hr-BA" dirty="0"/>
          </a:p>
        </p:txBody>
      </p:sp>
    </p:spTree>
    <p:extLst>
      <p:ext uri="{BB962C8B-B14F-4D97-AF65-F5344CB8AC3E}">
        <p14:creationId xmlns:p14="http://schemas.microsoft.com/office/powerpoint/2010/main" val="39537611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971972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Procesi unosa i korištenja podataka</a:t>
            </a:r>
          </a:p>
        </p:txBody>
      </p:sp>
      <p:pic>
        <p:nvPicPr>
          <p:cNvPr id="11269" name="Picture 5" descr="Slikovni rezultat za geometry primitiv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46" y="1638300"/>
            <a:ext cx="762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7733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654050"/>
          </a:xfrm>
        </p:spPr>
        <p:txBody>
          <a:bodyPr/>
          <a:lstStyle/>
          <a:p>
            <a:r>
              <a:rPr lang="bs-Latn-BA" dirty="0"/>
              <a:t>Rezolucija slike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928688"/>
            <a:ext cx="6429375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0438"/>
            <a:ext cx="5643563" cy="312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1107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Rezolucija slike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altLang="sr-Latn-RS" dirty="0"/>
              <a:t>Rezolucija slika</a:t>
            </a:r>
            <a:endParaRPr lang="en-US" altLang="sr-Latn-RS" dirty="0"/>
          </a:p>
          <a:p>
            <a:pPr lvl="1"/>
            <a:r>
              <a:rPr lang="hr-HR" altLang="sr-Latn-RS" dirty="0"/>
              <a:t>Rezolucija upućuje na broj pikesla (točaka) prikazanih u jednom inču (1 inč=25.4mm).</a:t>
            </a:r>
            <a:endParaRPr lang="en-US" altLang="sr-Latn-RS" dirty="0"/>
          </a:p>
          <a:p>
            <a:r>
              <a:rPr lang="hr-HR" altLang="sr-Latn-RS" dirty="0"/>
              <a:t>Primjer jedinice rezolucije</a:t>
            </a:r>
            <a:endParaRPr lang="bs-Latn-BA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198696"/>
            <a:ext cx="4000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5500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44" y="588425"/>
            <a:ext cx="7169150" cy="595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20578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dirty="0"/>
              <a:t>Modeli baza podataka i modeliranje podataka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OPĆE DEFINICIJE MODELA PODATAKA:</a:t>
            </a:r>
          </a:p>
          <a:p>
            <a:pPr lvl="1"/>
            <a:r>
              <a:rPr lang="en-US" dirty="0" err="1"/>
              <a:t>Strukturalan</a:t>
            </a:r>
            <a:r>
              <a:rPr lang="en-US" dirty="0"/>
              <a:t> </a:t>
            </a:r>
            <a:r>
              <a:rPr lang="en-US" dirty="0" err="1"/>
              <a:t>dizajn</a:t>
            </a:r>
            <a:endParaRPr lang="en-US" dirty="0"/>
          </a:p>
          <a:p>
            <a:pPr lvl="1"/>
            <a:r>
              <a:rPr lang="en-US" dirty="0" err="1"/>
              <a:t>Obično</a:t>
            </a:r>
            <a:r>
              <a:rPr lang="en-US" dirty="0"/>
              <a:t> </a:t>
            </a:r>
            <a:r>
              <a:rPr lang="en-US" dirty="0" err="1"/>
              <a:t>umanjena</a:t>
            </a:r>
            <a:r>
              <a:rPr lang="en-US" dirty="0"/>
              <a:t> </a:t>
            </a:r>
            <a:r>
              <a:rPr lang="en-US" dirty="0" err="1"/>
              <a:t>prezentacija</a:t>
            </a:r>
            <a:r>
              <a:rPr lang="en-US" dirty="0"/>
              <a:t> </a:t>
            </a:r>
            <a:r>
              <a:rPr lang="en-US" dirty="0" err="1"/>
              <a:t>nečeg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Uzorak</a:t>
            </a:r>
            <a:r>
              <a:rPr lang="en-US" dirty="0"/>
              <a:t> </a:t>
            </a:r>
            <a:r>
              <a:rPr lang="en-US" dirty="0" err="1"/>
              <a:t>nečega</a:t>
            </a:r>
            <a:r>
              <a:rPr lang="en-US" dirty="0"/>
              <a:t> </a:t>
            </a:r>
            <a:r>
              <a:rPr lang="en-US" dirty="0" err="1"/>
              <a:t>što</a:t>
            </a:r>
            <a:r>
              <a:rPr lang="en-US" dirty="0"/>
              <a:t>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napravljeno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Primjer</a:t>
            </a:r>
            <a:r>
              <a:rPr lang="en-US" dirty="0"/>
              <a:t> </a:t>
            </a:r>
            <a:r>
              <a:rPr lang="en-US" dirty="0" err="1"/>
              <a:t>oponašanja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Opis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analogija</a:t>
            </a:r>
            <a:r>
              <a:rPr lang="en-US" dirty="0"/>
              <a:t> </a:t>
            </a:r>
            <a:r>
              <a:rPr lang="en-US" dirty="0" err="1"/>
              <a:t>korištena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vizualiziranje</a:t>
            </a:r>
            <a:r>
              <a:rPr lang="en-US" dirty="0"/>
              <a:t> </a:t>
            </a:r>
            <a:r>
              <a:rPr lang="en-US" dirty="0" err="1"/>
              <a:t>nečega</a:t>
            </a:r>
            <a:r>
              <a:rPr lang="en-US" dirty="0"/>
              <a:t> (</a:t>
            </a:r>
            <a:r>
              <a:rPr lang="en-US" dirty="0" err="1"/>
              <a:t>npr.atoma</a:t>
            </a:r>
            <a:r>
              <a:rPr lang="en-US" dirty="0"/>
              <a:t>) </a:t>
            </a:r>
            <a:r>
              <a:rPr lang="en-US" dirty="0" err="1"/>
              <a:t>koje</a:t>
            </a:r>
            <a:r>
              <a:rPr lang="en-US" dirty="0"/>
              <a:t> ne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biti</a:t>
            </a:r>
            <a:r>
              <a:rPr lang="en-US" dirty="0"/>
              <a:t> </a:t>
            </a:r>
            <a:r>
              <a:rPr lang="en-US" dirty="0" err="1"/>
              <a:t>direktno</a:t>
            </a:r>
            <a:r>
              <a:rPr lang="en-US" dirty="0"/>
              <a:t> </a:t>
            </a:r>
            <a:r>
              <a:rPr lang="en-US" dirty="0" err="1"/>
              <a:t>opažan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RADNA DEFINICIJA: </a:t>
            </a:r>
          </a:p>
          <a:p>
            <a:pPr lvl="1"/>
            <a:r>
              <a:rPr lang="en-US" dirty="0" err="1"/>
              <a:t>Strukturirana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razumljiva</a:t>
            </a:r>
            <a:r>
              <a:rPr lang="en-US" dirty="0"/>
              <a:t> </a:t>
            </a:r>
            <a:r>
              <a:rPr lang="en-US" dirty="0" err="1"/>
              <a:t>prezentacija</a:t>
            </a:r>
            <a:r>
              <a:rPr lang="en-US" dirty="0"/>
              <a:t>:</a:t>
            </a:r>
          </a:p>
          <a:p>
            <a:pPr lvl="2"/>
            <a:r>
              <a:rPr lang="en-US" dirty="0" err="1"/>
              <a:t>Korištenih</a:t>
            </a:r>
            <a:r>
              <a:rPr lang="en-US" dirty="0"/>
              <a:t> </a:t>
            </a:r>
            <a:r>
              <a:rPr lang="en-US" dirty="0" err="1"/>
              <a:t>podataka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potrebe</a:t>
            </a:r>
            <a:r>
              <a:rPr lang="en-US" dirty="0"/>
              <a:t> </a:t>
            </a:r>
            <a:r>
              <a:rPr lang="en-US" dirty="0" err="1"/>
              <a:t>određenog</a:t>
            </a:r>
            <a:r>
              <a:rPr lang="en-US" dirty="0"/>
              <a:t> </a:t>
            </a:r>
            <a:r>
              <a:rPr lang="en-US" dirty="0" err="1"/>
              <a:t>projekta</a:t>
            </a:r>
            <a:r>
              <a:rPr lang="en-US" dirty="0"/>
              <a:t> (</a:t>
            </a:r>
            <a:r>
              <a:rPr lang="en-US" dirty="0" err="1"/>
              <a:t>zadatka</a:t>
            </a:r>
            <a:r>
              <a:rPr lang="en-US" dirty="0"/>
              <a:t>) </a:t>
            </a:r>
          </a:p>
          <a:p>
            <a:pPr lvl="2"/>
            <a:r>
              <a:rPr lang="en-US" dirty="0" err="1"/>
              <a:t>organizacijapodataka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9956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PODATAKA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STRUČNE DEFINICIJE: </a:t>
            </a:r>
          </a:p>
          <a:p>
            <a:r>
              <a:rPr lang="en-US" dirty="0"/>
              <a:t>Formal</a:t>
            </a:r>
            <a:r>
              <a:rPr lang="bs-Latn-BA" dirty="0"/>
              <a:t>n</a:t>
            </a:r>
            <a:r>
              <a:rPr lang="en-US" dirty="0"/>
              <a:t>a </a:t>
            </a:r>
            <a:r>
              <a:rPr lang="en-US" dirty="0" err="1"/>
              <a:t>definicija</a:t>
            </a:r>
            <a:r>
              <a:rPr lang="en-US" dirty="0"/>
              <a:t> </a:t>
            </a:r>
            <a:r>
              <a:rPr lang="en-US" dirty="0" err="1"/>
              <a:t>različitih</a:t>
            </a:r>
            <a:r>
              <a:rPr lang="en-US" dirty="0"/>
              <a:t> </a:t>
            </a:r>
            <a:r>
              <a:rPr lang="en-US" dirty="0" err="1"/>
              <a:t>elemenata</a:t>
            </a:r>
            <a:r>
              <a:rPr lang="en-US" dirty="0"/>
              <a:t> od </a:t>
            </a:r>
            <a:r>
              <a:rPr lang="en-US" dirty="0" err="1"/>
              <a:t>kojih</a:t>
            </a:r>
            <a:r>
              <a:rPr lang="en-US" dirty="0"/>
              <a:t> se </a:t>
            </a:r>
            <a:r>
              <a:rPr lang="en-US" dirty="0" err="1"/>
              <a:t>traži</a:t>
            </a:r>
            <a:r>
              <a:rPr lang="en-US" dirty="0"/>
              <a:t> </a:t>
            </a:r>
            <a:r>
              <a:rPr lang="en-US" dirty="0" err="1"/>
              <a:t>opis</a:t>
            </a:r>
            <a:r>
              <a:rPr lang="en-US" dirty="0"/>
              <a:t> </a:t>
            </a:r>
            <a:r>
              <a:rPr lang="en-US" dirty="0" err="1"/>
              <a:t>onih</a:t>
            </a:r>
            <a:r>
              <a:rPr lang="en-US" dirty="0"/>
              <a:t> </a:t>
            </a:r>
            <a:r>
              <a:rPr lang="en-US" dirty="0" err="1"/>
              <a:t>aspekata</a:t>
            </a:r>
            <a:r>
              <a:rPr lang="en-US" dirty="0"/>
              <a:t> ‚</a:t>
            </a:r>
            <a:r>
              <a:rPr lang="en-US" dirty="0" err="1"/>
              <a:t>stvarnog</a:t>
            </a:r>
            <a:r>
              <a:rPr lang="en-US" dirty="0"/>
              <a:t> </a:t>
            </a:r>
            <a:r>
              <a:rPr lang="en-US" dirty="0" err="1"/>
              <a:t>svijeta</a:t>
            </a:r>
            <a:r>
              <a:rPr lang="en-US" dirty="0"/>
              <a:t>‘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dizajnirane</a:t>
            </a:r>
            <a:r>
              <a:rPr lang="en-US" dirty="0"/>
              <a:t> </a:t>
            </a:r>
            <a:r>
              <a:rPr lang="en-US" dirty="0" err="1"/>
              <a:t>modelom</a:t>
            </a:r>
            <a:r>
              <a:rPr lang="en-US" dirty="0"/>
              <a:t> i </a:t>
            </a:r>
            <a:r>
              <a:rPr lang="en-US" dirty="0" err="1"/>
              <a:t>prirode</a:t>
            </a:r>
            <a:r>
              <a:rPr lang="en-US" dirty="0"/>
              <a:t> </a:t>
            </a:r>
            <a:r>
              <a:rPr lang="en-US" dirty="0" err="1"/>
              <a:t>veza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tih</a:t>
            </a:r>
            <a:r>
              <a:rPr lang="en-US" dirty="0"/>
              <a:t> </a:t>
            </a:r>
            <a:r>
              <a:rPr lang="en-US" dirty="0" err="1"/>
              <a:t>elemenata</a:t>
            </a:r>
            <a:r>
              <a:rPr lang="en-US" dirty="0"/>
              <a:t> </a:t>
            </a:r>
          </a:p>
          <a:p>
            <a:r>
              <a:rPr lang="en-US" dirty="0"/>
              <a:t>Model </a:t>
            </a:r>
            <a:r>
              <a:rPr lang="en-US" dirty="0" err="1"/>
              <a:t>podataka</a:t>
            </a:r>
            <a:r>
              <a:rPr lang="en-US" dirty="0"/>
              <a:t> je </a:t>
            </a:r>
            <a:r>
              <a:rPr lang="en-US" dirty="0" err="1"/>
              <a:t>obično</a:t>
            </a:r>
            <a:r>
              <a:rPr lang="en-US" dirty="0"/>
              <a:t> </a:t>
            </a:r>
            <a:r>
              <a:rPr lang="en-US" dirty="0" err="1"/>
              <a:t>skup</a:t>
            </a:r>
            <a:r>
              <a:rPr lang="en-US" dirty="0"/>
              <a:t> </a:t>
            </a:r>
            <a:r>
              <a:rPr lang="en-US" dirty="0" err="1"/>
              <a:t>tablica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kolona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podržane</a:t>
            </a:r>
            <a:r>
              <a:rPr lang="en-US" dirty="0"/>
              <a:t> </a:t>
            </a:r>
            <a:r>
              <a:rPr lang="en-US" dirty="0" err="1"/>
              <a:t>dokumentacijom</a:t>
            </a:r>
            <a:r>
              <a:rPr lang="en-US" dirty="0"/>
              <a:t> o </a:t>
            </a:r>
            <a:r>
              <a:rPr lang="en-US" dirty="0" err="1"/>
              <a:t>prikupljenim</a:t>
            </a:r>
            <a:r>
              <a:rPr lang="en-US" dirty="0"/>
              <a:t> </a:t>
            </a:r>
            <a:r>
              <a:rPr lang="en-US" dirty="0" err="1"/>
              <a:t>podacima</a:t>
            </a:r>
            <a:r>
              <a:rPr lang="en-US" dirty="0"/>
              <a:t> </a:t>
            </a:r>
            <a:r>
              <a:rPr lang="en-US" dirty="0" err="1"/>
              <a:t>objekata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stvarnog</a:t>
            </a:r>
            <a:r>
              <a:rPr lang="en-US" dirty="0"/>
              <a:t> </a:t>
            </a:r>
            <a:r>
              <a:rPr lang="en-US" dirty="0" err="1"/>
              <a:t>svijeta</a:t>
            </a:r>
            <a:r>
              <a:rPr lang="en-US" dirty="0"/>
              <a:t> </a:t>
            </a:r>
          </a:p>
          <a:p>
            <a:r>
              <a:rPr lang="en-US" dirty="0" err="1"/>
              <a:t>Kolecija</a:t>
            </a:r>
            <a:r>
              <a:rPr lang="en-US" dirty="0"/>
              <a:t> </a:t>
            </a:r>
            <a:r>
              <a:rPr lang="en-US" dirty="0" err="1"/>
              <a:t>strukturiranih</a:t>
            </a:r>
            <a:r>
              <a:rPr lang="en-US" dirty="0"/>
              <a:t> </a:t>
            </a:r>
            <a:r>
              <a:rPr lang="en-US" dirty="0" err="1"/>
              <a:t>podataka</a:t>
            </a:r>
            <a:r>
              <a:rPr lang="en-US" dirty="0"/>
              <a:t>, </a:t>
            </a:r>
            <a:r>
              <a:rPr lang="en-US" dirty="0" err="1"/>
              <a:t>kolekcija</a:t>
            </a:r>
            <a:r>
              <a:rPr lang="en-US" dirty="0"/>
              <a:t> </a:t>
            </a:r>
            <a:r>
              <a:rPr lang="en-US" dirty="0" err="1"/>
              <a:t>operatora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kolekcija</a:t>
            </a:r>
            <a:r>
              <a:rPr lang="en-US" dirty="0"/>
              <a:t> </a:t>
            </a:r>
            <a:r>
              <a:rPr lang="en-US" dirty="0" err="1"/>
              <a:t>pravila</a:t>
            </a:r>
            <a:r>
              <a:rPr lang="en-US" dirty="0"/>
              <a:t> </a:t>
            </a:r>
            <a:r>
              <a:rPr lang="en-US" dirty="0" err="1"/>
              <a:t>integriteta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104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Očekivani</a:t>
            </a:r>
            <a:r>
              <a:rPr lang="en-US" dirty="0"/>
              <a:t> </a:t>
            </a:r>
            <a:r>
              <a:rPr lang="en-US" dirty="0" err="1"/>
              <a:t>Ishodi</a:t>
            </a:r>
            <a:r>
              <a:rPr lang="en-US" dirty="0"/>
              <a:t> </a:t>
            </a:r>
            <a:r>
              <a:rPr lang="en-US" dirty="0" err="1"/>
              <a:t>učenja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Nakon</a:t>
            </a:r>
            <a:r>
              <a:rPr lang="en-GB" dirty="0"/>
              <a:t> </a:t>
            </a:r>
            <a:r>
              <a:rPr lang="en-GB" dirty="0" err="1"/>
              <a:t>završetka</a:t>
            </a:r>
            <a:r>
              <a:rPr lang="en-GB" dirty="0"/>
              <a:t> </a:t>
            </a:r>
            <a:r>
              <a:rPr lang="en-GB" dirty="0" err="1"/>
              <a:t>semestra</a:t>
            </a:r>
            <a:r>
              <a:rPr lang="en-GB" dirty="0"/>
              <a:t> </a:t>
            </a:r>
            <a:r>
              <a:rPr lang="en-GB" dirty="0" err="1"/>
              <a:t>studenti</a:t>
            </a:r>
            <a:r>
              <a:rPr lang="en-GB" dirty="0"/>
              <a:t> </a:t>
            </a:r>
            <a:r>
              <a:rPr lang="en-GB" dirty="0" err="1"/>
              <a:t>imaju</a:t>
            </a:r>
            <a:r>
              <a:rPr lang="en-GB" dirty="0"/>
              <a:t> </a:t>
            </a:r>
            <a:r>
              <a:rPr lang="en-GB" dirty="0" err="1"/>
              <a:t>dovoljno</a:t>
            </a:r>
            <a:r>
              <a:rPr lang="en-GB" dirty="0"/>
              <a:t> </a:t>
            </a:r>
            <a:r>
              <a:rPr lang="en-GB" dirty="0" err="1"/>
              <a:t>znanja</a:t>
            </a:r>
            <a:r>
              <a:rPr lang="en-GB" dirty="0"/>
              <a:t> </a:t>
            </a:r>
            <a:r>
              <a:rPr lang="en-GB" dirty="0" err="1"/>
              <a:t>iz</a:t>
            </a:r>
            <a:r>
              <a:rPr lang="en-GB" dirty="0"/>
              <a:t> </a:t>
            </a:r>
            <a:r>
              <a:rPr lang="en-GB" dirty="0" err="1"/>
              <a:t>područja</a:t>
            </a:r>
            <a:r>
              <a:rPr lang="en-GB" dirty="0"/>
              <a:t> </a:t>
            </a:r>
            <a:r>
              <a:rPr lang="en-GB" dirty="0" err="1"/>
              <a:t>prostornih</a:t>
            </a:r>
            <a:r>
              <a:rPr lang="en-GB" dirty="0"/>
              <a:t> </a:t>
            </a:r>
            <a:r>
              <a:rPr lang="en-GB" dirty="0" err="1"/>
              <a:t>baza</a:t>
            </a:r>
            <a:r>
              <a:rPr lang="en-GB" dirty="0"/>
              <a:t> </a:t>
            </a:r>
            <a:r>
              <a:rPr lang="en-GB" dirty="0" err="1"/>
              <a:t>podataka</a:t>
            </a:r>
            <a:r>
              <a:rPr lang="en-GB" dirty="0"/>
              <a:t> i </a:t>
            </a:r>
            <a:r>
              <a:rPr lang="en-GB" dirty="0" err="1"/>
              <a:t>infrastrukture</a:t>
            </a:r>
            <a:r>
              <a:rPr lang="en-GB" dirty="0"/>
              <a:t> </a:t>
            </a:r>
            <a:r>
              <a:rPr lang="en-GB" dirty="0" err="1"/>
              <a:t>prostornih</a:t>
            </a:r>
            <a:r>
              <a:rPr lang="en-GB" dirty="0"/>
              <a:t> </a:t>
            </a:r>
            <a:r>
              <a:rPr lang="en-GB" dirty="0" err="1"/>
              <a:t>podataka</a:t>
            </a:r>
            <a:r>
              <a:rPr lang="en-GB" dirty="0"/>
              <a:t>. </a:t>
            </a:r>
            <a:endParaRPr lang="bs-Latn-BA" dirty="0"/>
          </a:p>
          <a:p>
            <a:endParaRPr lang="bs-Latn-BA" dirty="0"/>
          </a:p>
          <a:p>
            <a:r>
              <a:rPr lang="en-GB" dirty="0" err="1"/>
              <a:t>Osnovno</a:t>
            </a:r>
            <a:r>
              <a:rPr lang="en-GB" dirty="0"/>
              <a:t> i </a:t>
            </a:r>
            <a:r>
              <a:rPr lang="en-GB" dirty="0" err="1"/>
              <a:t>primijenjeno</a:t>
            </a:r>
            <a:r>
              <a:rPr lang="en-GB" dirty="0"/>
              <a:t> </a:t>
            </a:r>
            <a:r>
              <a:rPr lang="en-GB" dirty="0" err="1"/>
              <a:t>znanje</a:t>
            </a:r>
            <a:r>
              <a:rPr lang="en-GB" dirty="0"/>
              <a:t> o </a:t>
            </a:r>
            <a:r>
              <a:rPr lang="en-GB" dirty="0" err="1"/>
              <a:t>načelima</a:t>
            </a:r>
            <a:r>
              <a:rPr lang="en-GB" dirty="0"/>
              <a:t>, </a:t>
            </a:r>
            <a:r>
              <a:rPr lang="en-GB" dirty="0" err="1"/>
              <a:t>metodama</a:t>
            </a:r>
            <a:r>
              <a:rPr lang="en-GB" dirty="0"/>
              <a:t>, </a:t>
            </a:r>
            <a:r>
              <a:rPr lang="en-GB" dirty="0" err="1"/>
              <a:t>provedbi</a:t>
            </a:r>
            <a:r>
              <a:rPr lang="en-GB" dirty="0"/>
              <a:t> i </a:t>
            </a:r>
            <a:r>
              <a:rPr lang="en-GB" dirty="0" err="1"/>
              <a:t>operativnom</a:t>
            </a:r>
            <a:r>
              <a:rPr lang="en-GB" dirty="0"/>
              <a:t> </a:t>
            </a:r>
            <a:r>
              <a:rPr lang="en-GB" dirty="0" err="1"/>
              <a:t>upravljanju</a:t>
            </a:r>
            <a:r>
              <a:rPr lang="en-GB" dirty="0"/>
              <a:t> </a:t>
            </a:r>
            <a:r>
              <a:rPr lang="en-GB" dirty="0" err="1"/>
              <a:t>prostornih</a:t>
            </a:r>
            <a:r>
              <a:rPr lang="en-GB" dirty="0"/>
              <a:t> </a:t>
            </a:r>
            <a:r>
              <a:rPr lang="en-GB" dirty="0" err="1"/>
              <a:t>baza</a:t>
            </a:r>
            <a:r>
              <a:rPr lang="en-GB" dirty="0"/>
              <a:t> </a:t>
            </a:r>
            <a:r>
              <a:rPr lang="en-GB" dirty="0" err="1"/>
              <a:t>podataka</a:t>
            </a:r>
            <a:r>
              <a:rPr lang="en-GB" dirty="0"/>
              <a:t> i </a:t>
            </a:r>
            <a:r>
              <a:rPr lang="en-GB" dirty="0" err="1"/>
              <a:t>infrastrukturi</a:t>
            </a:r>
            <a:r>
              <a:rPr lang="en-GB" dirty="0"/>
              <a:t> </a:t>
            </a:r>
            <a:r>
              <a:rPr lang="en-GB" dirty="0" err="1"/>
              <a:t>prostornih</a:t>
            </a:r>
            <a:r>
              <a:rPr lang="en-GB" dirty="0"/>
              <a:t> </a:t>
            </a:r>
            <a:r>
              <a:rPr lang="en-GB" dirty="0" err="1"/>
              <a:t>podataka</a:t>
            </a:r>
            <a:r>
              <a:rPr lang="en-GB" dirty="0"/>
              <a:t>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3062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Modeliranje podataka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Zbog</a:t>
            </a:r>
            <a:r>
              <a:rPr lang="en-US" dirty="0"/>
              <a:t> </a:t>
            </a:r>
            <a:r>
              <a:rPr lang="en-US" dirty="0" err="1"/>
              <a:t>čega</a:t>
            </a:r>
            <a:r>
              <a:rPr lang="en-US" dirty="0"/>
              <a:t> se </a:t>
            </a:r>
            <a:r>
              <a:rPr lang="en-US" dirty="0" err="1"/>
              <a:t>modeliraju</a:t>
            </a:r>
            <a:r>
              <a:rPr lang="en-US" dirty="0"/>
              <a:t> </a:t>
            </a:r>
            <a:r>
              <a:rPr lang="en-US" dirty="0" err="1"/>
              <a:t>podaci</a:t>
            </a:r>
            <a:r>
              <a:rPr lang="en-US" dirty="0"/>
              <a:t>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Osigurava</a:t>
            </a:r>
            <a:r>
              <a:rPr lang="en-US" dirty="0"/>
              <a:t> </a:t>
            </a:r>
            <a:r>
              <a:rPr lang="en-US" dirty="0" err="1"/>
              <a:t>precizni</a:t>
            </a:r>
            <a:r>
              <a:rPr lang="en-US" dirty="0"/>
              <a:t> </a:t>
            </a:r>
            <a:r>
              <a:rPr lang="en-US" dirty="0" err="1"/>
              <a:t>jezik</a:t>
            </a:r>
            <a:r>
              <a:rPr lang="en-US" dirty="0"/>
              <a:t> </a:t>
            </a:r>
            <a:r>
              <a:rPr lang="bs-Latn-BA" dirty="0"/>
              <a:t>i</a:t>
            </a:r>
            <a:r>
              <a:rPr lang="en-US" dirty="0"/>
              <a:t> </a:t>
            </a:r>
            <a:r>
              <a:rPr lang="en-US" dirty="0" err="1"/>
              <a:t>sintaksu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predstavljanje</a:t>
            </a:r>
            <a:r>
              <a:rPr lang="en-US" dirty="0"/>
              <a:t> </a:t>
            </a:r>
            <a:r>
              <a:rPr lang="en-US" dirty="0" err="1"/>
              <a:t>informacija</a:t>
            </a:r>
            <a:r>
              <a:rPr lang="en-US" dirty="0"/>
              <a:t> </a:t>
            </a:r>
            <a:r>
              <a:rPr lang="bs-Latn-BA" dirty="0"/>
              <a:t>i</a:t>
            </a:r>
            <a:r>
              <a:rPr lang="en-US" dirty="0"/>
              <a:t> </a:t>
            </a:r>
            <a:r>
              <a:rPr lang="en-US" dirty="0" err="1"/>
              <a:t>njihove</a:t>
            </a:r>
            <a:r>
              <a:rPr lang="en-US" dirty="0"/>
              <a:t> </a:t>
            </a:r>
            <a:r>
              <a:rPr lang="en-US" dirty="0" err="1"/>
              <a:t>unutrašnje</a:t>
            </a:r>
            <a:r>
              <a:rPr lang="en-US" dirty="0"/>
              <a:t> </a:t>
            </a:r>
            <a:r>
              <a:rPr lang="en-US" dirty="0" err="1"/>
              <a:t>strukture</a:t>
            </a:r>
            <a:endParaRPr lang="en-US" dirty="0"/>
          </a:p>
          <a:p>
            <a:r>
              <a:rPr lang="en-US" dirty="0" err="1"/>
              <a:t>Osigurava</a:t>
            </a:r>
            <a:r>
              <a:rPr lang="en-US" dirty="0"/>
              <a:t> </a:t>
            </a:r>
            <a:r>
              <a:rPr lang="en-US" dirty="0" err="1"/>
              <a:t>strukturalni</a:t>
            </a:r>
            <a:r>
              <a:rPr lang="en-US" dirty="0"/>
              <a:t> </a:t>
            </a:r>
            <a:r>
              <a:rPr lang="en-US" dirty="0" err="1"/>
              <a:t>kontekst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dizajniranje</a:t>
            </a:r>
            <a:r>
              <a:rPr lang="en-US" dirty="0"/>
              <a:t> </a:t>
            </a:r>
            <a:r>
              <a:rPr lang="en-US" dirty="0" err="1"/>
              <a:t>skladištenja</a:t>
            </a:r>
            <a:r>
              <a:rPr lang="en-US" dirty="0"/>
              <a:t> </a:t>
            </a:r>
            <a:r>
              <a:rPr lang="en-US" dirty="0" err="1"/>
              <a:t>podataka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6268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9" y="520700"/>
            <a:ext cx="8304213" cy="607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1480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638"/>
            <a:ext cx="7691220" cy="3215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2" y="3315007"/>
            <a:ext cx="476250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406" y="3778411"/>
            <a:ext cx="3774927" cy="2784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64851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146" y="3620344"/>
            <a:ext cx="4732834" cy="2794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8" y="274638"/>
            <a:ext cx="5012421" cy="2885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0" r="14324"/>
          <a:stretch/>
        </p:blipFill>
        <p:spPr bwMode="auto">
          <a:xfrm>
            <a:off x="0" y="2818700"/>
            <a:ext cx="4259052" cy="3296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496" y="274638"/>
            <a:ext cx="4075141" cy="2840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97004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2" y="274638"/>
            <a:ext cx="5163930" cy="4256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988228"/>
            <a:ext cx="6096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5333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78" y="274638"/>
            <a:ext cx="4024826" cy="519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515" y="274638"/>
            <a:ext cx="2892847" cy="3744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887" y="3183360"/>
            <a:ext cx="2738386" cy="354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931" y="3774087"/>
            <a:ext cx="2382474" cy="308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6383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Baza podataka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3074" name="Picture 2" descr="Slikovni rezultat za objektno orijentirane baze podata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635" y="1600200"/>
            <a:ext cx="3926048" cy="478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0998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Temeljni koncepti modeliranja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Temeljni</a:t>
            </a:r>
            <a:r>
              <a:rPr lang="en-US" dirty="0"/>
              <a:t> </a:t>
            </a:r>
            <a:r>
              <a:rPr lang="en-US" dirty="0" err="1"/>
              <a:t>koncepti</a:t>
            </a:r>
            <a:r>
              <a:rPr lang="en-US" dirty="0"/>
              <a:t> u </a:t>
            </a:r>
            <a:r>
              <a:rPr lang="en-US" dirty="0" err="1"/>
              <a:t>modeliranju</a:t>
            </a:r>
            <a:r>
              <a:rPr lang="en-US" dirty="0"/>
              <a:t> </a:t>
            </a:r>
            <a:r>
              <a:rPr lang="en-US" dirty="0" err="1"/>
              <a:t>podataka</a:t>
            </a:r>
            <a:r>
              <a:rPr lang="en-US" dirty="0"/>
              <a:t>:</a:t>
            </a:r>
          </a:p>
          <a:p>
            <a:endParaRPr lang="bs-Latn-BA" dirty="0"/>
          </a:p>
          <a:p>
            <a:pPr lvl="1"/>
            <a:r>
              <a:rPr lang="en-US" dirty="0" err="1"/>
              <a:t>Koncepti</a:t>
            </a:r>
            <a:endParaRPr lang="en-US" dirty="0"/>
          </a:p>
          <a:p>
            <a:pPr lvl="1"/>
            <a:r>
              <a:rPr lang="en-US" dirty="0" err="1"/>
              <a:t>Sheme</a:t>
            </a:r>
            <a:endParaRPr lang="en-US" dirty="0"/>
          </a:p>
          <a:p>
            <a:pPr lvl="1"/>
            <a:r>
              <a:rPr lang="en-US" dirty="0" err="1"/>
              <a:t>Tipovi</a:t>
            </a:r>
            <a:r>
              <a:rPr lang="en-US" dirty="0"/>
              <a:t> </a:t>
            </a:r>
            <a:r>
              <a:rPr lang="en-US" dirty="0" err="1"/>
              <a:t>modela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3871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BA" dirty="0"/>
              <a:t>Primjer specificiranja 2D objekata: TIS-Prometna mreža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r-BA" dirty="0"/>
              <a:t>Ovaj paket/objektne klase odgovara/ju INSPIRE paketima/objektnim klasama definiranim u INSPIRE dokumentu </a:t>
            </a:r>
            <a:r>
              <a:rPr lang="hr-BA" i="1" dirty="0"/>
              <a:t>INSPIRE Data Specification on Transport Networks – Guidelines (ver. 3.0.1): </a:t>
            </a:r>
          </a:p>
          <a:p>
            <a:pPr lvl="1"/>
            <a:r>
              <a:rPr lang="hr-BA" dirty="0"/>
              <a:t>Road Transport Network </a:t>
            </a:r>
          </a:p>
          <a:p>
            <a:pPr lvl="1"/>
            <a:r>
              <a:rPr lang="hr-BA" dirty="0"/>
              <a:t>Railway Transport Network </a:t>
            </a:r>
          </a:p>
          <a:p>
            <a:pPr lvl="1"/>
            <a:r>
              <a:rPr lang="hr-BA" dirty="0"/>
              <a:t>Air Transportation Network </a:t>
            </a:r>
          </a:p>
          <a:p>
            <a:pPr lvl="1"/>
            <a:r>
              <a:rPr lang="hr-BA" dirty="0"/>
              <a:t>Water Transportation Network </a:t>
            </a:r>
          </a:p>
          <a:p>
            <a:pPr lvl="1"/>
            <a:r>
              <a:rPr lang="hr-BA" dirty="0"/>
              <a:t>Cable Transportation Network </a:t>
            </a:r>
          </a:p>
          <a:p>
            <a:endParaRPr lang="hr-BA" dirty="0"/>
          </a:p>
        </p:txBody>
      </p:sp>
    </p:spTree>
    <p:extLst>
      <p:ext uri="{BB962C8B-B14F-4D97-AF65-F5344CB8AC3E}">
        <p14:creationId xmlns:p14="http://schemas.microsoft.com/office/powerpoint/2010/main" val="12820036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9083"/>
          <a:stretch/>
        </p:blipFill>
        <p:spPr bwMode="auto">
          <a:xfrm>
            <a:off x="0" y="457200"/>
            <a:ext cx="83134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22261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Lista</a:t>
            </a:r>
            <a:r>
              <a:rPr lang="en-US" dirty="0"/>
              <a:t> </a:t>
            </a:r>
            <a:r>
              <a:rPr lang="en-US" dirty="0" err="1"/>
              <a:t>lekcija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dirty="0"/>
              <a:t>1. Modeli baze podataka i modeliranje podataka</a:t>
            </a:r>
            <a:endParaRPr lang="en-US" dirty="0"/>
          </a:p>
          <a:p>
            <a:r>
              <a:rPr lang="sr-Latn-CS" dirty="0"/>
              <a:t>2. Osnove relacijskog, objektno orijentiranog, relacijskog, objektno orijentiranog proširenja i XML modela i baza podataka,</a:t>
            </a:r>
            <a:endParaRPr lang="en-US" dirty="0"/>
          </a:p>
          <a:p>
            <a:r>
              <a:rPr lang="sr-Latn-CS" dirty="0"/>
              <a:t>3. Modeli prostornih podataka i sustavi prostornih baza podataka</a:t>
            </a:r>
            <a:endParaRPr lang="en-US" dirty="0"/>
          </a:p>
          <a:p>
            <a:r>
              <a:rPr lang="sr-Latn-CS" dirty="0"/>
              <a:t>4. Prostorni upiti, prostorno pohranjivanje i indeksiranje, procesiranje i optimizacija upita, prostorne mreže</a:t>
            </a:r>
            <a:endParaRPr lang="en-US" dirty="0"/>
          </a:p>
          <a:p>
            <a:r>
              <a:rPr lang="sr-Latn-CS" dirty="0"/>
              <a:t>5. Upravljanje projektima i provedba prostornog baze podatakaRaspodjela prostornih podataka i sustavi podrške odlučivanju</a:t>
            </a:r>
            <a:endParaRPr lang="en-US" dirty="0"/>
          </a:p>
          <a:p>
            <a:r>
              <a:rPr lang="sr-Latn-CS" dirty="0"/>
              <a:t>6. Trendovi sustava prostornih podataka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1625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BA" dirty="0"/>
              <a:t>Karakteristike skupa podataka transportne mreže - prometa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hr-BA" dirty="0"/>
              <a:t>Sadrži informacije od posebnog interesa za javni sektor  za potrebe podrške ekonomskog razvoja kroz razvoj transporta, sigurnosti putnika, okolišnihutjecaja i socijalnog planiranja, i sl.</a:t>
            </a:r>
            <a:endParaRPr lang="en-US" dirty="0"/>
          </a:p>
          <a:p>
            <a:endParaRPr lang="hr-BA" dirty="0"/>
          </a:p>
          <a:p>
            <a:r>
              <a:rPr lang="hr-BA" dirty="0"/>
              <a:t>Informacije su primjenjive od lokalnog do Europskog nivoa</a:t>
            </a:r>
            <a:r>
              <a:rPr lang="en-US" dirty="0"/>
              <a:t>.</a:t>
            </a:r>
          </a:p>
          <a:p>
            <a:endParaRPr lang="hr-BA" dirty="0"/>
          </a:p>
          <a:p>
            <a:r>
              <a:rPr lang="hr-BA" dirty="0"/>
              <a:t>Podaci predstavljaju strukturu ili metode operacija koje su stabilne tokom vremena (čak i ako dio podataka trpi česte promjene)</a:t>
            </a:r>
            <a:r>
              <a:rPr lang="en-US" dirty="0"/>
              <a:t>.</a:t>
            </a:r>
          </a:p>
          <a:p>
            <a:endParaRPr lang="hr-BA" dirty="0"/>
          </a:p>
        </p:txBody>
      </p:sp>
    </p:spTree>
    <p:extLst>
      <p:ext uri="{BB962C8B-B14F-4D97-AF65-F5344CB8AC3E}">
        <p14:creationId xmlns:p14="http://schemas.microsoft.com/office/powerpoint/2010/main" val="27968825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hr-BA" dirty="0"/>
              <a:t>Podržava prekogranične aplikacije (pan-Europske)</a:t>
            </a:r>
            <a:r>
              <a:rPr lang="en-US" dirty="0"/>
              <a:t>.</a:t>
            </a:r>
          </a:p>
          <a:p>
            <a:endParaRPr lang="hr-BA" dirty="0"/>
          </a:p>
          <a:p>
            <a:r>
              <a:rPr lang="hr-BA" dirty="0"/>
              <a:t>Je dio Eurposke infrastrukture prostornih podataka što omogućava olakšano korištenje drugih vrsta tema, kao što su geografska imena, administrativne jedinice, adrese i sl.</a:t>
            </a:r>
          </a:p>
          <a:p>
            <a:endParaRPr lang="hr-BA" dirty="0"/>
          </a:p>
          <a:p>
            <a:r>
              <a:rPr lang="hr-BA" dirty="0"/>
              <a:t>Privatni sektor ih može primjenjivati u većem opsegu</a:t>
            </a:r>
          </a:p>
          <a:p>
            <a:endParaRPr lang="hr-BA" dirty="0"/>
          </a:p>
          <a:p>
            <a:r>
              <a:rPr lang="hr-BA" dirty="0"/>
              <a:t>Tip reprezentacije tema je – 2D vektor (3D uz korištenje teme Reljef)</a:t>
            </a:r>
          </a:p>
        </p:txBody>
      </p:sp>
    </p:spTree>
    <p:extLst>
      <p:ext uri="{BB962C8B-B14F-4D97-AF65-F5344CB8AC3E}">
        <p14:creationId xmlns:p14="http://schemas.microsoft.com/office/powerpoint/2010/main" val="19620445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337" y="342901"/>
            <a:ext cx="8077199" cy="605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273671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344417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497302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84128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7"/>
            <a:ext cx="9144000" cy="68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484845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7"/>
            <a:ext cx="9144000" cy="68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162922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s-Latn-BA" dirty="0"/>
              <a:t>Prostorni podaci u FBiH su smješteni u državni koordinatni sustav koji je definiran:</a:t>
            </a:r>
          </a:p>
          <a:p>
            <a:pPr lvl="1"/>
            <a:r>
              <a:rPr lang="bs-Latn-BA" dirty="0"/>
              <a:t>Lokalnim elipsoidom: Bessel 1841</a:t>
            </a:r>
          </a:p>
          <a:p>
            <a:pPr lvl="1"/>
            <a:r>
              <a:rPr lang="bs-Latn-BA" dirty="0"/>
              <a:t>Kartografskom projekcijom: Gauss-Kruger (engl. TM) V i VI zona</a:t>
            </a:r>
          </a:p>
          <a:p>
            <a:pPr lvl="1"/>
            <a:r>
              <a:rPr lang="bs-Latn-BA" dirty="0"/>
              <a:t>Nadmorske visine: Mareograf u Trstu</a:t>
            </a:r>
          </a:p>
          <a:p>
            <a:pPr lvl="0">
              <a:buClr>
                <a:srgbClr val="A9A57C"/>
              </a:buClr>
            </a:pPr>
            <a:r>
              <a:rPr lang="bs-Latn-BA" dirty="0">
                <a:solidFill>
                  <a:srgbClr val="2F2B20"/>
                </a:solidFill>
              </a:rPr>
              <a:t>Novi Pravilnik o osnovnim radovima definira: </a:t>
            </a:r>
          </a:p>
          <a:p>
            <a:pPr lvl="1">
              <a:buClr>
                <a:srgbClr val="A9A57C"/>
              </a:buClr>
            </a:pPr>
            <a:r>
              <a:rPr lang="bs-Latn-BA" dirty="0">
                <a:solidFill>
                  <a:srgbClr val="2F2B20"/>
                </a:solidFill>
              </a:rPr>
              <a:t>Lokalni elipsoid: GRS 80</a:t>
            </a:r>
          </a:p>
          <a:p>
            <a:pPr lvl="1">
              <a:buClr>
                <a:srgbClr val="A9A57C"/>
              </a:buClr>
            </a:pPr>
            <a:r>
              <a:rPr lang="bs-Latn-BA" dirty="0">
                <a:solidFill>
                  <a:srgbClr val="2F2B20"/>
                </a:solidFill>
              </a:rPr>
              <a:t>Kartografska projekcija: Gauss-Kruger (engl. TM) VI zona</a:t>
            </a:r>
          </a:p>
          <a:p>
            <a:pPr lvl="1">
              <a:buClr>
                <a:srgbClr val="A9A57C"/>
              </a:buClr>
            </a:pPr>
            <a:r>
              <a:rPr lang="bs-Latn-BA" dirty="0">
                <a:solidFill>
                  <a:srgbClr val="2F2B20"/>
                </a:solidFill>
              </a:rPr>
              <a:t>Nadmorske visine: od površine Geoida</a:t>
            </a:r>
          </a:p>
          <a:p>
            <a:pPr lvl="0">
              <a:buClr>
                <a:srgbClr val="A9A57C"/>
              </a:buClr>
            </a:pPr>
            <a:r>
              <a:rPr lang="bs-Latn-BA" dirty="0">
                <a:solidFill>
                  <a:srgbClr val="2F2B20"/>
                </a:solidFill>
              </a:rPr>
              <a:t>Europski koordinatni sustav definiran</a:t>
            </a:r>
          </a:p>
          <a:p>
            <a:pPr lvl="1"/>
            <a:r>
              <a:rPr lang="bs-Latn-BA" dirty="0"/>
              <a:t>Lokalni elipsoid: GRS 80</a:t>
            </a:r>
          </a:p>
          <a:p>
            <a:pPr lvl="1"/>
            <a:r>
              <a:rPr lang="bs-Latn-BA" dirty="0"/>
              <a:t>Kartografska projekcija: UTM i Lambertova komforna konusna</a:t>
            </a:r>
          </a:p>
          <a:p>
            <a:pPr lvl="1"/>
            <a:r>
              <a:rPr lang="bs-Latn-BA" dirty="0"/>
              <a:t>Nadmorske visine: od površine Geoida</a:t>
            </a:r>
          </a:p>
          <a:p>
            <a:pPr lvl="1"/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val="29713845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28"/>
            <a:ext cx="67341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86256"/>
            <a:ext cx="673417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80433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dirty="0"/>
              <a:t>7. Izvori prostornih podataka (javni, otvoreni pristup, komercijalni podaci)</a:t>
            </a:r>
            <a:endParaRPr lang="en-US" dirty="0"/>
          </a:p>
          <a:p>
            <a:r>
              <a:rPr lang="sr-Latn-CS" dirty="0"/>
              <a:t>8. Infrastruktura prostornih podataka (SDI) - osnove, komponente</a:t>
            </a:r>
            <a:endParaRPr lang="en-US" dirty="0"/>
          </a:p>
          <a:p>
            <a:r>
              <a:rPr lang="sr-Latn-CS" dirty="0"/>
              <a:t>9. Pozadina razvoja SDI-a</a:t>
            </a:r>
            <a:endParaRPr lang="en-US" dirty="0"/>
          </a:p>
          <a:p>
            <a:r>
              <a:rPr lang="sr-Latn-CS" dirty="0"/>
              <a:t>10. Standardi u geomatici i razvoju SDI</a:t>
            </a:r>
            <a:endParaRPr lang="en-US" dirty="0"/>
          </a:p>
          <a:p>
            <a:r>
              <a:rPr lang="sr-Latn-CS" dirty="0"/>
              <a:t>11. Infrastruktura prostornih podataka i razvoj politika u Europi</a:t>
            </a:r>
            <a:endParaRPr lang="en-US" dirty="0"/>
          </a:p>
          <a:p>
            <a:r>
              <a:rPr lang="sr-Latn-CS" dirty="0"/>
              <a:t>12. INSPIRE specifikacije podataka</a:t>
            </a:r>
            <a:endParaRPr lang="en-US" dirty="0"/>
          </a:p>
          <a:p>
            <a:r>
              <a:rPr lang="sr-Latn-CS" dirty="0"/>
              <a:t>13. Nacionalna infrastruktura prostornih podataka</a:t>
            </a:r>
            <a:r>
              <a:rPr lang="en-US" dirty="0"/>
              <a:t> </a:t>
            </a:r>
          </a:p>
          <a:p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val="12774421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67246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357562"/>
            <a:ext cx="67056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289975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3483" y="0"/>
            <a:ext cx="579703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3516326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357166"/>
            <a:ext cx="842968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929066"/>
            <a:ext cx="8374520" cy="190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273100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BA" dirty="0"/>
              <a:t>Obavezni i neobavezni metapodaci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2071" y="1600200"/>
            <a:ext cx="50673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6653712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BA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764" y="1428736"/>
            <a:ext cx="762249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0773005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BA" dirty="0"/>
              <a:t>Reljef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BA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169" y="1406387"/>
            <a:ext cx="8103765" cy="526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676035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Koncepti modeliranja podataka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Koncepti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Klase</a:t>
            </a:r>
            <a:r>
              <a:rPr lang="en-US" dirty="0"/>
              <a:t> </a:t>
            </a:r>
            <a:r>
              <a:rPr lang="en-US" dirty="0" err="1"/>
              <a:t>objekata</a:t>
            </a:r>
            <a:endParaRPr lang="en-US" dirty="0"/>
          </a:p>
          <a:p>
            <a:pPr lvl="2"/>
            <a:r>
              <a:rPr lang="en-US" dirty="0" err="1"/>
              <a:t>Atributi</a:t>
            </a:r>
            <a:endParaRPr lang="en-US" dirty="0"/>
          </a:p>
          <a:p>
            <a:pPr lvl="2"/>
            <a:r>
              <a:rPr lang="en-US" dirty="0" err="1"/>
              <a:t>Identifikatori</a:t>
            </a:r>
            <a:endParaRPr lang="en-US" dirty="0"/>
          </a:p>
          <a:p>
            <a:pPr lvl="2"/>
            <a:endParaRPr lang="en-US" dirty="0"/>
          </a:p>
          <a:p>
            <a:r>
              <a:rPr lang="en-US" dirty="0" err="1"/>
              <a:t>Povezivanje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Opcionalnost</a:t>
            </a:r>
            <a:r>
              <a:rPr lang="en-US" dirty="0"/>
              <a:t> (</a:t>
            </a:r>
            <a:r>
              <a:rPr lang="en-US" dirty="0" err="1"/>
              <a:t>obavezno</a:t>
            </a:r>
            <a:r>
              <a:rPr lang="en-US" dirty="0"/>
              <a:t>/</a:t>
            </a:r>
            <a:r>
              <a:rPr lang="en-US" dirty="0" err="1"/>
              <a:t>neobavezno</a:t>
            </a:r>
            <a:r>
              <a:rPr lang="en-US" dirty="0"/>
              <a:t>)</a:t>
            </a:r>
          </a:p>
          <a:p>
            <a:pPr lvl="1"/>
            <a:r>
              <a:rPr lang="en-US" dirty="0" err="1"/>
              <a:t>Kardinalnost</a:t>
            </a:r>
            <a:endParaRPr lang="en-US" dirty="0"/>
          </a:p>
          <a:p>
            <a:pPr lvl="1"/>
            <a:r>
              <a:rPr lang="en-US" dirty="0" err="1"/>
              <a:t>Kompozicija</a:t>
            </a:r>
            <a:endParaRPr lang="en-US" dirty="0"/>
          </a:p>
          <a:p>
            <a:pPr lvl="1"/>
            <a:r>
              <a:rPr lang="en-US" dirty="0" err="1"/>
              <a:t>Generalizacija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18077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Veze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Povezanost</a:t>
            </a:r>
            <a:r>
              <a:rPr lang="en-US" dirty="0"/>
              <a:t>:</a:t>
            </a:r>
          </a:p>
          <a:p>
            <a:r>
              <a:rPr lang="en-US" dirty="0" err="1"/>
              <a:t>Relacije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objektnih</a:t>
            </a:r>
            <a:r>
              <a:rPr lang="en-US" dirty="0"/>
              <a:t> </a:t>
            </a:r>
            <a:r>
              <a:rPr lang="en-US" dirty="0" err="1"/>
              <a:t>klasa</a:t>
            </a:r>
            <a:endParaRPr lang="en-US" dirty="0"/>
          </a:p>
          <a:p>
            <a:pPr lvl="1"/>
            <a:r>
              <a:rPr lang="en-US" dirty="0"/>
              <a:t>OPCIONALNOST</a:t>
            </a:r>
          </a:p>
          <a:p>
            <a:pPr lvl="2"/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svaki</a:t>
            </a:r>
            <a:r>
              <a:rPr lang="en-US" dirty="0"/>
              <a:t> x </a:t>
            </a:r>
            <a:r>
              <a:rPr lang="en-US" dirty="0" err="1"/>
              <a:t>mora</a:t>
            </a:r>
            <a:r>
              <a:rPr lang="en-US" dirty="0"/>
              <a:t> </a:t>
            </a:r>
            <a:r>
              <a:rPr lang="en-US" dirty="0" err="1"/>
              <a:t>postojati</a:t>
            </a:r>
            <a:r>
              <a:rPr lang="en-US" dirty="0"/>
              <a:t> bar </a:t>
            </a:r>
            <a:r>
              <a:rPr lang="en-US" dirty="0" err="1"/>
              <a:t>jedan</a:t>
            </a:r>
            <a:r>
              <a:rPr lang="en-US" dirty="0"/>
              <a:t> y</a:t>
            </a:r>
          </a:p>
          <a:p>
            <a:pPr lvl="1"/>
            <a:r>
              <a:rPr lang="en-US" dirty="0"/>
              <a:t>KARDINALNOST</a:t>
            </a:r>
          </a:p>
          <a:p>
            <a:pPr lvl="2"/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svaki</a:t>
            </a:r>
            <a:r>
              <a:rPr lang="en-US" dirty="0"/>
              <a:t> x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postojati</a:t>
            </a:r>
            <a:r>
              <a:rPr lang="en-US" dirty="0"/>
              <a:t> </a:t>
            </a:r>
            <a:r>
              <a:rPr lang="en-US" dirty="0" err="1"/>
              <a:t>više</a:t>
            </a:r>
            <a:r>
              <a:rPr lang="en-US" dirty="0"/>
              <a:t> y</a:t>
            </a:r>
          </a:p>
          <a:p>
            <a:pPr lvl="1"/>
            <a:r>
              <a:rPr lang="en-US" dirty="0"/>
              <a:t>KOMPOZICIJA</a:t>
            </a:r>
          </a:p>
          <a:p>
            <a:pPr lvl="2"/>
            <a:r>
              <a:rPr lang="en-US" dirty="0" err="1"/>
              <a:t>Kombiniranje</a:t>
            </a:r>
            <a:r>
              <a:rPr lang="en-US" dirty="0"/>
              <a:t> </a:t>
            </a:r>
            <a:r>
              <a:rPr lang="en-US" dirty="0" err="1"/>
              <a:t>objekata</a:t>
            </a:r>
            <a:r>
              <a:rPr lang="en-US" dirty="0"/>
              <a:t> u </a:t>
            </a:r>
            <a:r>
              <a:rPr lang="en-US" dirty="0" err="1"/>
              <a:t>grupu</a:t>
            </a:r>
            <a:endParaRPr lang="en-US" dirty="0"/>
          </a:p>
          <a:p>
            <a:pPr lvl="2"/>
            <a:r>
              <a:rPr lang="en-US" dirty="0"/>
              <a:t>X je </a:t>
            </a:r>
            <a:r>
              <a:rPr lang="en-US" dirty="0" err="1"/>
              <a:t>dio</a:t>
            </a:r>
            <a:r>
              <a:rPr lang="en-US" dirty="0"/>
              <a:t> od y</a:t>
            </a:r>
          </a:p>
          <a:p>
            <a:pPr lvl="1"/>
            <a:r>
              <a:rPr lang="en-US" dirty="0"/>
              <a:t>GENERALIZACIJA</a:t>
            </a:r>
          </a:p>
          <a:p>
            <a:pPr lvl="2"/>
            <a:r>
              <a:rPr lang="en-US" dirty="0" err="1"/>
              <a:t>Supertip</a:t>
            </a:r>
            <a:r>
              <a:rPr lang="en-US" dirty="0"/>
              <a:t>/</a:t>
            </a:r>
            <a:r>
              <a:rPr lang="en-US" dirty="0" err="1"/>
              <a:t>podtip</a:t>
            </a:r>
            <a:r>
              <a:rPr lang="en-US" dirty="0"/>
              <a:t> </a:t>
            </a:r>
            <a:r>
              <a:rPr lang="en-US" dirty="0" err="1"/>
              <a:t>hijerarhijska</a:t>
            </a:r>
            <a:r>
              <a:rPr lang="en-US" dirty="0"/>
              <a:t> </a:t>
            </a:r>
            <a:r>
              <a:rPr lang="en-US" dirty="0" err="1"/>
              <a:t>veza</a:t>
            </a:r>
            <a:endParaRPr lang="en-US" dirty="0"/>
          </a:p>
          <a:p>
            <a:pPr lvl="2"/>
            <a:r>
              <a:rPr lang="en-US" dirty="0"/>
              <a:t>X je tip od y</a:t>
            </a:r>
          </a:p>
          <a:p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515"/>
          <a:stretch/>
        </p:blipFill>
        <p:spPr bwMode="auto">
          <a:xfrm>
            <a:off x="5462701" y="2226449"/>
            <a:ext cx="1013599" cy="1143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26" b="6736"/>
          <a:stretch/>
        </p:blipFill>
        <p:spPr bwMode="auto">
          <a:xfrm>
            <a:off x="6644081" y="3012156"/>
            <a:ext cx="946864" cy="1161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260" y="3940099"/>
            <a:ext cx="1290882" cy="764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268" y="4958626"/>
            <a:ext cx="2800570" cy="1123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4608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Klase objekata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142"/>
            <a:ext cx="7620000" cy="4800600"/>
          </a:xfrm>
        </p:spPr>
        <p:txBody>
          <a:bodyPr/>
          <a:lstStyle/>
          <a:p>
            <a:r>
              <a:rPr lang="en-US" dirty="0" err="1"/>
              <a:t>Klase</a:t>
            </a:r>
            <a:r>
              <a:rPr lang="en-US" dirty="0"/>
              <a:t> </a:t>
            </a:r>
            <a:r>
              <a:rPr lang="en-US" dirty="0" err="1"/>
              <a:t>objekata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Tip </a:t>
            </a:r>
            <a:r>
              <a:rPr lang="en-US" dirty="0" err="1"/>
              <a:t>podatka</a:t>
            </a:r>
            <a:endParaRPr lang="en-US" dirty="0"/>
          </a:p>
          <a:p>
            <a:pPr lvl="1"/>
            <a:r>
              <a:rPr lang="en-US" dirty="0" err="1"/>
              <a:t>Način</a:t>
            </a:r>
            <a:r>
              <a:rPr lang="en-US" dirty="0"/>
              <a:t> </a:t>
            </a:r>
            <a:r>
              <a:rPr lang="en-US" dirty="0" err="1"/>
              <a:t>pamćenja</a:t>
            </a:r>
            <a:r>
              <a:rPr lang="en-US" dirty="0"/>
              <a:t> </a:t>
            </a:r>
            <a:r>
              <a:rPr lang="en-US" dirty="0" err="1"/>
              <a:t>podatka</a:t>
            </a:r>
            <a:endParaRPr lang="en-US" dirty="0"/>
          </a:p>
          <a:p>
            <a:pPr lvl="1"/>
            <a:r>
              <a:rPr lang="en-US" dirty="0" err="1"/>
              <a:t>Organizacija</a:t>
            </a:r>
            <a:r>
              <a:rPr lang="en-US" dirty="0"/>
              <a:t> </a:t>
            </a:r>
            <a:r>
              <a:rPr lang="en-US" dirty="0" err="1"/>
              <a:t>čuvanja</a:t>
            </a:r>
            <a:r>
              <a:rPr lang="en-US" dirty="0"/>
              <a:t> </a:t>
            </a:r>
            <a:r>
              <a:rPr lang="en-US" dirty="0" err="1"/>
              <a:t>podataka</a:t>
            </a:r>
            <a:endParaRPr lang="en-US" dirty="0"/>
          </a:p>
          <a:p>
            <a:pPr lvl="1"/>
            <a:r>
              <a:rPr lang="en-US" dirty="0" err="1"/>
              <a:t>Temeljni</a:t>
            </a:r>
            <a:r>
              <a:rPr lang="en-US" dirty="0"/>
              <a:t> </a:t>
            </a:r>
            <a:r>
              <a:rPr lang="en-US" dirty="0" err="1"/>
              <a:t>koncept</a:t>
            </a:r>
            <a:r>
              <a:rPr lang="en-US" dirty="0"/>
              <a:t> u </a:t>
            </a:r>
            <a:r>
              <a:rPr lang="en-US" dirty="0" err="1"/>
              <a:t>infromacijskoj</a:t>
            </a:r>
            <a:r>
              <a:rPr lang="en-US" dirty="0"/>
              <a:t> </a:t>
            </a:r>
            <a:r>
              <a:rPr lang="en-US" dirty="0" err="1"/>
              <a:t>domeni</a:t>
            </a:r>
            <a:endParaRPr lang="en-US" dirty="0"/>
          </a:p>
        </p:txBody>
      </p:sp>
      <p:pic>
        <p:nvPicPr>
          <p:cNvPr id="4101" name="Picture 5" descr="Povezana slik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724" y="3215125"/>
            <a:ext cx="3938253" cy="348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6386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Atributi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Atributi</a:t>
            </a:r>
            <a:r>
              <a:rPr lang="en-US" dirty="0"/>
              <a:t>:</a:t>
            </a:r>
          </a:p>
          <a:p>
            <a:r>
              <a:rPr lang="en-US" dirty="0" err="1"/>
              <a:t>Osobine</a:t>
            </a:r>
            <a:r>
              <a:rPr lang="en-US" dirty="0"/>
              <a:t> </a:t>
            </a:r>
            <a:r>
              <a:rPr lang="en-US" dirty="0" err="1"/>
              <a:t>objeknte</a:t>
            </a:r>
            <a:r>
              <a:rPr lang="en-US" dirty="0"/>
              <a:t> </a:t>
            </a:r>
            <a:r>
              <a:rPr lang="en-US" dirty="0" err="1"/>
              <a:t>klase</a:t>
            </a:r>
            <a:endParaRPr lang="en-US" dirty="0"/>
          </a:p>
          <a:p>
            <a:pPr lvl="1"/>
            <a:r>
              <a:rPr lang="en-US" dirty="0" err="1"/>
              <a:t>Atomičnost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Kompozicija</a:t>
            </a:r>
            <a:endParaRPr lang="en-US" dirty="0"/>
          </a:p>
          <a:p>
            <a:pPr lvl="1"/>
            <a:r>
              <a:rPr lang="en-US" dirty="0" err="1"/>
              <a:t>Jedna</a:t>
            </a:r>
            <a:r>
              <a:rPr lang="en-US" dirty="0"/>
              <a:t> </a:t>
            </a:r>
            <a:r>
              <a:rPr lang="en-US" dirty="0" err="1"/>
              <a:t>vrijednost</a:t>
            </a:r>
            <a:endParaRPr lang="en-US" dirty="0"/>
          </a:p>
          <a:p>
            <a:pPr lvl="1"/>
            <a:r>
              <a:rPr lang="en-US" dirty="0" err="1"/>
              <a:t>Više</a:t>
            </a:r>
            <a:r>
              <a:rPr lang="en-US" dirty="0"/>
              <a:t> </a:t>
            </a:r>
            <a:r>
              <a:rPr lang="en-US" dirty="0" err="1"/>
              <a:t>vrijednosti</a:t>
            </a:r>
            <a:endParaRPr lang="en-US" dirty="0"/>
          </a:p>
          <a:p>
            <a:r>
              <a:rPr lang="en-US" dirty="0" err="1"/>
              <a:t>Opisivanje</a:t>
            </a:r>
            <a:r>
              <a:rPr lang="en-US" dirty="0"/>
              <a:t> </a:t>
            </a:r>
            <a:r>
              <a:rPr lang="en-US" dirty="0" err="1"/>
              <a:t>objektne</a:t>
            </a:r>
            <a:r>
              <a:rPr lang="en-US" dirty="0"/>
              <a:t> </a:t>
            </a:r>
            <a:r>
              <a:rPr lang="en-US" dirty="0" err="1"/>
              <a:t>klase</a:t>
            </a:r>
            <a:r>
              <a:rPr lang="bs-Latn-BA" dirty="0"/>
              <a:t> i objekta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374" y="4385826"/>
            <a:ext cx="3763380" cy="2141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2367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err="1"/>
              <a:t>L</a:t>
            </a:r>
            <a:r>
              <a:rPr lang="en-US" dirty="0" err="1"/>
              <a:t>iteratura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Galić</a:t>
            </a:r>
            <a:r>
              <a:rPr lang="en-US" dirty="0"/>
              <a:t>, Z: </a:t>
            </a:r>
            <a:r>
              <a:rPr lang="en-US" dirty="0" err="1"/>
              <a:t>Geoprostorne</a:t>
            </a:r>
            <a:r>
              <a:rPr lang="en-US" dirty="0"/>
              <a:t> </a:t>
            </a:r>
            <a:r>
              <a:rPr lang="en-US" dirty="0" err="1"/>
              <a:t>baze</a:t>
            </a:r>
            <a:r>
              <a:rPr lang="en-US" dirty="0"/>
              <a:t> </a:t>
            </a:r>
            <a:r>
              <a:rPr lang="en-US" dirty="0" err="1"/>
              <a:t>podataka</a:t>
            </a:r>
            <a:r>
              <a:rPr lang="en-US" dirty="0"/>
              <a:t>. Golden marketing – </a:t>
            </a:r>
            <a:r>
              <a:rPr lang="en-US" dirty="0" err="1"/>
              <a:t>Tehnička</a:t>
            </a:r>
            <a:r>
              <a:rPr lang="en-US" dirty="0"/>
              <a:t> </a:t>
            </a:r>
            <a:r>
              <a:rPr lang="en-US" dirty="0" err="1"/>
              <a:t>knjiga</a:t>
            </a:r>
            <a:r>
              <a:rPr lang="en-US" dirty="0"/>
              <a:t>, Zagreb, </a:t>
            </a:r>
            <a:r>
              <a:rPr lang="en-US" dirty="0" err="1"/>
              <a:t>Republika</a:t>
            </a:r>
            <a:r>
              <a:rPr lang="en-US" dirty="0"/>
              <a:t> </a:t>
            </a:r>
            <a:r>
              <a:rPr lang="en-US" dirty="0" err="1"/>
              <a:t>Hrvatska</a:t>
            </a:r>
            <a:r>
              <a:rPr lang="en-US" dirty="0"/>
              <a:t>, 2006. </a:t>
            </a:r>
          </a:p>
          <a:p>
            <a:endParaRPr lang="bs-Latn-BA" dirty="0"/>
          </a:p>
          <a:p>
            <a:r>
              <a:rPr lang="en-US" dirty="0"/>
              <a:t>Ključanin, S., </a:t>
            </a:r>
            <a:r>
              <a:rPr lang="en-US" dirty="0" err="1"/>
              <a:t>Poslončec-Petrić</a:t>
            </a:r>
            <a:r>
              <a:rPr lang="en-US" dirty="0"/>
              <a:t>, V., </a:t>
            </a:r>
            <a:r>
              <a:rPr lang="en-US" dirty="0" err="1"/>
              <a:t>Bačić</a:t>
            </a:r>
            <a:r>
              <a:rPr lang="en-US" dirty="0"/>
              <a:t>, Ž.: </a:t>
            </a:r>
            <a:r>
              <a:rPr lang="en-US" dirty="0" err="1"/>
              <a:t>Osnove</a:t>
            </a:r>
            <a:r>
              <a:rPr lang="en-US" dirty="0"/>
              <a:t> </a:t>
            </a:r>
            <a:r>
              <a:rPr lang="en-US" dirty="0" err="1"/>
              <a:t>infrastrukture</a:t>
            </a:r>
            <a:r>
              <a:rPr lang="en-US" dirty="0"/>
              <a:t> </a:t>
            </a:r>
            <a:r>
              <a:rPr lang="en-US" dirty="0" err="1"/>
              <a:t>prostornih</a:t>
            </a:r>
            <a:r>
              <a:rPr lang="en-US" dirty="0"/>
              <a:t> </a:t>
            </a:r>
            <a:r>
              <a:rPr lang="en-US" dirty="0" err="1"/>
              <a:t>podataka</a:t>
            </a:r>
            <a:r>
              <a:rPr lang="en-US" dirty="0"/>
              <a:t>. Dobra </a:t>
            </a:r>
            <a:r>
              <a:rPr lang="en-US" dirty="0" err="1"/>
              <a:t>knjiga</a:t>
            </a:r>
            <a:r>
              <a:rPr lang="en-US" dirty="0"/>
              <a:t>, Sarajevo, </a:t>
            </a:r>
            <a:r>
              <a:rPr lang="en-US" dirty="0" err="1"/>
              <a:t>Bosna</a:t>
            </a:r>
            <a:r>
              <a:rPr lang="en-US" dirty="0"/>
              <a:t> I </a:t>
            </a:r>
            <a:r>
              <a:rPr lang="en-US" dirty="0" err="1"/>
              <a:t>Hercegovina</a:t>
            </a:r>
            <a:endParaRPr lang="en-US" dirty="0"/>
          </a:p>
          <a:p>
            <a:endParaRPr lang="bs-Latn-BA" dirty="0"/>
          </a:p>
          <a:p>
            <a:r>
              <a:rPr lang="en-US" dirty="0"/>
              <a:t>Internet </a:t>
            </a:r>
            <a:r>
              <a:rPr lang="en-US" dirty="0" err="1"/>
              <a:t>izvori</a:t>
            </a:r>
            <a:endParaRPr lang="en-US" dirty="0"/>
          </a:p>
          <a:p>
            <a:endParaRPr lang="bs-Latn-BA" dirty="0"/>
          </a:p>
          <a:p>
            <a:r>
              <a:rPr lang="en-US" dirty="0" err="1"/>
              <a:t>Prezentacije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11404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Sheme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Sheme</a:t>
            </a:r>
            <a:r>
              <a:rPr lang="en-US" dirty="0"/>
              <a:t>:</a:t>
            </a:r>
          </a:p>
          <a:p>
            <a:r>
              <a:rPr lang="en-US" dirty="0"/>
              <a:t>UML </a:t>
            </a:r>
            <a:r>
              <a:rPr lang="en-US" dirty="0" err="1"/>
              <a:t>dijagrami</a:t>
            </a:r>
            <a:r>
              <a:rPr lang="en-US" dirty="0"/>
              <a:t> </a:t>
            </a:r>
            <a:endParaRPr lang="bs-Latn-BA" dirty="0"/>
          </a:p>
          <a:p>
            <a:r>
              <a:rPr lang="en-US" dirty="0"/>
              <a:t>E-R </a:t>
            </a:r>
            <a:r>
              <a:rPr lang="en-US" dirty="0" err="1"/>
              <a:t>dijagrami</a:t>
            </a:r>
            <a:endParaRPr lang="en-US" dirty="0"/>
          </a:p>
          <a:p>
            <a:r>
              <a:rPr lang="en-US" dirty="0"/>
              <a:t>XML </a:t>
            </a:r>
          </a:p>
          <a:p>
            <a:r>
              <a:rPr lang="en-US" dirty="0"/>
              <a:t>GML</a:t>
            </a:r>
          </a:p>
          <a:p>
            <a:r>
              <a:rPr lang="is-IS" dirty="0"/>
              <a:t>…</a:t>
            </a:r>
            <a:endParaRPr lang="en-US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2" r="22445"/>
          <a:stretch/>
        </p:blipFill>
        <p:spPr bwMode="auto">
          <a:xfrm>
            <a:off x="3900880" y="2214694"/>
            <a:ext cx="4043495" cy="4186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27348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UML dijagrami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UML </a:t>
            </a:r>
            <a:r>
              <a:rPr lang="bs-Latn-BA" dirty="0"/>
              <a:t>je skraćenica od </a:t>
            </a:r>
            <a:r>
              <a:rPr lang="en-US" dirty="0"/>
              <a:t>Unified Modeling Language.</a:t>
            </a:r>
            <a:endParaRPr lang="bs-Latn-BA" dirty="0"/>
          </a:p>
          <a:p>
            <a:r>
              <a:rPr lang="bs-Latn-BA" dirty="0"/>
              <a:t>UML je način vizualizacije softverskog programa pomoću zbirke dijagrama.</a:t>
            </a:r>
          </a:p>
          <a:p>
            <a:r>
              <a:rPr lang="it-IT" dirty="0"/>
              <a:t>Izvorni UML navodi devet dijagrama;</a:t>
            </a:r>
            <a:endParaRPr lang="bs-Latn-BA" dirty="0"/>
          </a:p>
          <a:p>
            <a:r>
              <a:rPr lang="bs-Latn-BA" dirty="0"/>
              <a:t>Razvijen za objektno orijentirano dizajniranje. </a:t>
            </a:r>
          </a:p>
          <a:p>
            <a:r>
              <a:rPr lang="bs-Latn-BA" dirty="0"/>
              <a:t>Danas je UML prihvaćen od strane grupe za upravljanje objektima (OMG) kao standard za modeliranje razvoja softvera.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424" y="4462943"/>
            <a:ext cx="2924714" cy="2217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3106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E-R </a:t>
            </a:r>
            <a:r>
              <a:rPr lang="en-US" dirty="0" err="1"/>
              <a:t>dijagrami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8466"/>
            <a:ext cx="7620000" cy="4622334"/>
          </a:xfrm>
        </p:spPr>
        <p:txBody>
          <a:bodyPr>
            <a:normAutofit/>
          </a:bodyPr>
          <a:lstStyle/>
          <a:p>
            <a:r>
              <a:rPr lang="hr-HR" dirty="0"/>
              <a:t>Modeliranje baze podataka – ER pristup</a:t>
            </a:r>
            <a:endParaRPr lang="en-US" dirty="0"/>
          </a:p>
          <a:p>
            <a:r>
              <a:rPr lang="hr-HR" dirty="0"/>
              <a:t>Baza podataka  može biti modelirana kao:</a:t>
            </a:r>
            <a:endParaRPr lang="en-US" dirty="0"/>
          </a:p>
          <a:p>
            <a:pPr lvl="1"/>
            <a:r>
              <a:rPr lang="hr-HR" dirty="0"/>
              <a:t>Kolekcija entiteta</a:t>
            </a:r>
            <a:endParaRPr lang="en-US" dirty="0"/>
          </a:p>
          <a:p>
            <a:pPr lvl="1"/>
            <a:r>
              <a:rPr lang="hr-HR" dirty="0"/>
              <a:t>Relacijske veze između entiteta.</a:t>
            </a:r>
            <a:endParaRPr lang="en-US" dirty="0"/>
          </a:p>
          <a:p>
            <a:r>
              <a:rPr lang="hr-HR" dirty="0"/>
              <a:t>Entiteti </a:t>
            </a:r>
          </a:p>
          <a:p>
            <a:pPr lvl="1"/>
            <a:r>
              <a:rPr lang="hr-HR" dirty="0"/>
              <a:t>su objekti koji postoje i koji se razlikuju od ostalih objekata. (npr. specifična osoba, kompanija, događaj, stablo...)</a:t>
            </a:r>
            <a:endParaRPr lang="en-US" dirty="0"/>
          </a:p>
          <a:p>
            <a:pPr lvl="1"/>
            <a:r>
              <a:rPr lang="hr-HR" dirty="0"/>
              <a:t>imaju atribute</a:t>
            </a:r>
            <a:r>
              <a:rPr lang="en-US" dirty="0"/>
              <a:t> (</a:t>
            </a:r>
            <a:r>
              <a:rPr lang="hr-HR" dirty="0"/>
              <a:t>npr. : ljudi imaju imena i adrese)</a:t>
            </a:r>
            <a:endParaRPr lang="en-US" dirty="0"/>
          </a:p>
          <a:p>
            <a:r>
              <a:rPr lang="hr-HR" dirty="0"/>
              <a:t>Skup entiteta su skupovi entiteta istog tipa koji dijele iste osobine</a:t>
            </a:r>
            <a:r>
              <a:rPr lang="en-US" dirty="0"/>
              <a:t> </a:t>
            </a:r>
            <a:r>
              <a:rPr lang="hr-HR" dirty="0"/>
              <a:t>(npr. Skupovi: ljudi-studenti, radnici, kompanija-šumarska,prehrambena,...)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 descr="Related image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936" y="209725"/>
            <a:ext cx="4289710" cy="17007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878596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E-R </a:t>
            </a:r>
            <a:r>
              <a:rPr lang="en-US" dirty="0" err="1"/>
              <a:t>dijagrami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4"/>
          </a:xfrm>
        </p:spPr>
        <p:txBody>
          <a:bodyPr/>
          <a:lstStyle/>
          <a:p>
            <a:r>
              <a:rPr lang="hr-HR" dirty="0"/>
              <a:t>komponente ER  modela</a:t>
            </a:r>
            <a:endParaRPr lang="en-US" dirty="0"/>
          </a:p>
          <a:p>
            <a:pPr lvl="1"/>
            <a:r>
              <a:rPr lang="hr-HR" dirty="0"/>
              <a:t>skup entiteta</a:t>
            </a:r>
            <a:endParaRPr lang="en-US" dirty="0"/>
          </a:p>
          <a:p>
            <a:pPr lvl="1"/>
            <a:r>
              <a:rPr lang="hr-HR" dirty="0"/>
              <a:t>relacijske veze </a:t>
            </a:r>
            <a:endParaRPr lang="en-US" dirty="0"/>
          </a:p>
          <a:p>
            <a:pPr lvl="0"/>
            <a:endParaRPr lang="en-US" dirty="0"/>
          </a:p>
          <a:p>
            <a:pPr marL="0" indent="0">
              <a:buNone/>
            </a:pPr>
            <a:r>
              <a:rPr lang="hr-HR" dirty="0"/>
              <a:t> </a:t>
            </a:r>
            <a:endParaRPr lang="en-US" dirty="0"/>
          </a:p>
          <a:p>
            <a:endParaRPr lang="en-US" dirty="0"/>
          </a:p>
        </p:txBody>
      </p:sp>
      <p:pic>
        <p:nvPicPr>
          <p:cNvPr id="2052" name="Picture 4" descr="Povezana slik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427" y="2969703"/>
            <a:ext cx="4319403" cy="270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05894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XML shema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bs-Latn-BA" dirty="0"/>
              <a:t>&lt;?xml version="1.0" encoding="UTF-8"?&gt;</a:t>
            </a:r>
            <a:br>
              <a:rPr lang="bs-Latn-BA" dirty="0"/>
            </a:br>
            <a:br>
              <a:rPr lang="bs-Latn-BA" dirty="0"/>
            </a:br>
            <a:r>
              <a:rPr lang="bs-Latn-BA" dirty="0"/>
              <a:t>&lt;shiporder orderid="889923"</a:t>
            </a:r>
            <a:br>
              <a:rPr lang="bs-Latn-BA" dirty="0"/>
            </a:br>
            <a:r>
              <a:rPr lang="bs-Latn-BA" dirty="0"/>
              <a:t>xmlns:xsi="http://www.w3.org/2001/XMLSchema-instance"</a:t>
            </a:r>
            <a:br>
              <a:rPr lang="bs-Latn-BA" dirty="0"/>
            </a:br>
            <a:r>
              <a:rPr lang="bs-Latn-BA" dirty="0"/>
              <a:t>xsi:noNamespaceSchemaLocation="shiporder.xsd"&gt;</a:t>
            </a:r>
            <a:br>
              <a:rPr lang="bs-Latn-BA" dirty="0"/>
            </a:br>
            <a:r>
              <a:rPr lang="bs-Latn-BA" dirty="0"/>
              <a:t>  &lt;orderperson&gt;John Smith&lt;/orderperson&gt;</a:t>
            </a:r>
            <a:br>
              <a:rPr lang="bs-Latn-BA" dirty="0"/>
            </a:br>
            <a:r>
              <a:rPr lang="bs-Latn-BA" dirty="0"/>
              <a:t>  &lt;shipto&gt;</a:t>
            </a:r>
            <a:br>
              <a:rPr lang="bs-Latn-BA" dirty="0"/>
            </a:br>
            <a:r>
              <a:rPr lang="bs-Latn-BA" dirty="0"/>
              <a:t>    &lt;name&gt;Ola Nordmann&lt;/name&gt;</a:t>
            </a:r>
            <a:br>
              <a:rPr lang="bs-Latn-BA" dirty="0"/>
            </a:br>
            <a:r>
              <a:rPr lang="bs-Latn-BA" dirty="0"/>
              <a:t>    &lt;address&gt;Langgt 23&lt;/address&gt;</a:t>
            </a:r>
            <a:br>
              <a:rPr lang="bs-Latn-BA" dirty="0"/>
            </a:br>
            <a:r>
              <a:rPr lang="bs-Latn-BA" dirty="0"/>
              <a:t>    &lt;city&gt;4000 Stavanger&lt;/city&gt;</a:t>
            </a:r>
            <a:br>
              <a:rPr lang="bs-Latn-BA" dirty="0"/>
            </a:br>
            <a:r>
              <a:rPr lang="bs-Latn-BA" dirty="0"/>
              <a:t>    &lt;country&gt;Norway&lt;/country&gt;</a:t>
            </a:r>
            <a:br>
              <a:rPr lang="bs-Latn-BA" dirty="0"/>
            </a:br>
            <a:r>
              <a:rPr lang="bs-Latn-BA" dirty="0"/>
              <a:t>  &lt;/shipto&gt;</a:t>
            </a:r>
            <a:br>
              <a:rPr lang="bs-Latn-BA" dirty="0"/>
            </a:br>
            <a:r>
              <a:rPr lang="bs-Latn-BA" dirty="0"/>
              <a:t>  &lt;item&gt;</a:t>
            </a:r>
            <a:br>
              <a:rPr lang="bs-Latn-BA" dirty="0"/>
            </a:br>
            <a:r>
              <a:rPr lang="bs-Latn-BA" dirty="0"/>
              <a:t>    &lt;title&gt;Empire Burlesque&lt;/title&gt;</a:t>
            </a:r>
            <a:br>
              <a:rPr lang="bs-Latn-BA" dirty="0"/>
            </a:br>
            <a:r>
              <a:rPr lang="bs-Latn-BA" dirty="0"/>
              <a:t>    &lt;note&gt;Special Edition&lt;/note&gt;</a:t>
            </a:r>
            <a:br>
              <a:rPr lang="bs-Latn-BA" dirty="0"/>
            </a:br>
            <a:r>
              <a:rPr lang="bs-Latn-BA" dirty="0"/>
              <a:t>    &lt;quantity&gt;1&lt;/quantity&gt;</a:t>
            </a:r>
            <a:br>
              <a:rPr lang="bs-Latn-BA" dirty="0"/>
            </a:br>
            <a:r>
              <a:rPr lang="bs-Latn-BA" dirty="0"/>
              <a:t>    &lt;price&gt;10.90&lt;/price&gt;</a:t>
            </a:r>
            <a:br>
              <a:rPr lang="bs-Latn-BA" dirty="0"/>
            </a:br>
            <a:r>
              <a:rPr lang="bs-Latn-BA" dirty="0"/>
              <a:t>  &lt;/item&gt;</a:t>
            </a:r>
            <a:br>
              <a:rPr lang="bs-Latn-BA" dirty="0"/>
            </a:br>
            <a:r>
              <a:rPr lang="bs-Latn-BA" dirty="0"/>
              <a:t>  &lt;item&gt;</a:t>
            </a:r>
            <a:br>
              <a:rPr lang="bs-Latn-BA" dirty="0"/>
            </a:br>
            <a:r>
              <a:rPr lang="bs-Latn-BA" dirty="0"/>
              <a:t>    &lt;title&gt;Hide your heart&lt;/title&gt;</a:t>
            </a:r>
            <a:br>
              <a:rPr lang="bs-Latn-BA" dirty="0"/>
            </a:br>
            <a:r>
              <a:rPr lang="bs-Latn-BA" dirty="0"/>
              <a:t>    &lt;quantity&gt;1&lt;/quantity&gt;</a:t>
            </a:r>
            <a:br>
              <a:rPr lang="bs-Latn-BA" dirty="0"/>
            </a:br>
            <a:r>
              <a:rPr lang="bs-Latn-BA" dirty="0"/>
              <a:t>    &lt;price&gt;9.90&lt;/price&gt;</a:t>
            </a:r>
            <a:br>
              <a:rPr lang="bs-Latn-BA" dirty="0"/>
            </a:br>
            <a:r>
              <a:rPr lang="bs-Latn-BA" dirty="0"/>
              <a:t>  &lt;/item&gt;</a:t>
            </a:r>
            <a:br>
              <a:rPr lang="bs-Latn-BA" dirty="0"/>
            </a:br>
            <a:r>
              <a:rPr lang="bs-Latn-BA" dirty="0"/>
              <a:t>&lt;/shiporder&gt;</a:t>
            </a:r>
          </a:p>
        </p:txBody>
      </p:sp>
    </p:spTree>
    <p:extLst>
      <p:ext uri="{BB962C8B-B14F-4D97-AF65-F5344CB8AC3E}">
        <p14:creationId xmlns:p14="http://schemas.microsoft.com/office/powerpoint/2010/main" val="14153759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GML shema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sz="1400" dirty="0"/>
              <a:t>&lt;Feature   fid="142" featureType="school"  Description="A middle school"&gt; </a:t>
            </a:r>
            <a:br>
              <a:rPr lang="bs-Latn-BA" sz="1400" dirty="0"/>
            </a:br>
            <a:r>
              <a:rPr lang="bs-Latn-BA" sz="1400" dirty="0"/>
              <a:t>        &lt;Polygon name="extent" srsName="epsg:27354"&gt; </a:t>
            </a:r>
            <a:br>
              <a:rPr lang="bs-Latn-BA" sz="1400" dirty="0"/>
            </a:br>
            <a:r>
              <a:rPr lang="bs-Latn-BA" sz="1400" dirty="0"/>
              <a:t>            &lt;LineString name="extent" srsName="epsg:27354"&gt; </a:t>
            </a:r>
            <a:br>
              <a:rPr lang="bs-Latn-BA" sz="1400" dirty="0"/>
            </a:br>
            <a:r>
              <a:rPr lang="bs-Latn-BA" sz="1400" dirty="0"/>
              <a:t>                &lt;CData&gt; </a:t>
            </a:r>
            <a:br>
              <a:rPr lang="bs-Latn-BA" sz="1400" dirty="0"/>
            </a:br>
            <a:r>
              <a:rPr lang="bs-Latn-BA" sz="1400" dirty="0"/>
              <a:t>                  491888.999999459,5458045.99963358 491904.999999458,5458044.99963358 </a:t>
            </a:r>
            <a:br>
              <a:rPr lang="bs-Latn-BA" sz="1400" dirty="0"/>
            </a:br>
            <a:r>
              <a:rPr lang="bs-Latn-BA" sz="1400" dirty="0"/>
              <a:t>                  491908.999999462,5458064.99963358 491924.999999461,5458064.99963358 </a:t>
            </a:r>
            <a:br>
              <a:rPr lang="bs-Latn-BA" sz="1400" dirty="0"/>
            </a:br>
            <a:r>
              <a:rPr lang="bs-Latn-BA" sz="1400" dirty="0"/>
              <a:t>                  491925.999999462,5458079.99963359 491977.999999466,5458120.9996336 </a:t>
            </a:r>
            <a:br>
              <a:rPr lang="bs-Latn-BA" sz="1400" dirty="0"/>
            </a:br>
            <a:r>
              <a:rPr lang="bs-Latn-BA" sz="1400" dirty="0"/>
              <a:t>                  491953.999999466,5458017.99963357 &lt;/CData&gt; </a:t>
            </a:r>
            <a:br>
              <a:rPr lang="bs-Latn-BA" sz="1400" dirty="0"/>
            </a:br>
            <a:r>
              <a:rPr lang="bs-Latn-BA" sz="1400" dirty="0"/>
              <a:t>            &lt;/LineString&gt; </a:t>
            </a:r>
            <a:br>
              <a:rPr lang="bs-Latn-BA" sz="1400" dirty="0"/>
            </a:br>
            <a:r>
              <a:rPr lang="bs-Latn-BA" sz="1400" dirty="0"/>
              <a:t>        &lt;/Polygon&gt; </a:t>
            </a:r>
            <a:br>
              <a:rPr lang="bs-Latn-BA" sz="1400" dirty="0"/>
            </a:br>
            <a:r>
              <a:rPr lang="bs-Latn-BA" sz="1400" dirty="0"/>
              <a:t>&lt;/Feature&gt;</a:t>
            </a:r>
            <a:br>
              <a:rPr lang="bs-Latn-BA" sz="1400" dirty="0"/>
            </a:br>
            <a:endParaRPr lang="bs-Latn-BA" sz="1400" dirty="0"/>
          </a:p>
        </p:txBody>
      </p:sp>
    </p:spTree>
    <p:extLst>
      <p:ext uri="{BB962C8B-B14F-4D97-AF65-F5344CB8AC3E}">
        <p14:creationId xmlns:p14="http://schemas.microsoft.com/office/powerpoint/2010/main" val="328491263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Modeli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Relacijski</a:t>
            </a:r>
            <a:endParaRPr lang="en-US" dirty="0"/>
          </a:p>
          <a:p>
            <a:pPr lvl="1"/>
            <a:r>
              <a:rPr lang="en-US" dirty="0" err="1"/>
              <a:t>Objek</a:t>
            </a:r>
            <a:r>
              <a:rPr lang="bs-Latn-BA" dirty="0"/>
              <a:t>t</a:t>
            </a:r>
            <a:r>
              <a:rPr lang="en-US" dirty="0"/>
              <a:t>no </a:t>
            </a:r>
            <a:r>
              <a:rPr lang="en-US" dirty="0" err="1"/>
              <a:t>orijentiran</a:t>
            </a:r>
            <a:endParaRPr lang="en-US" dirty="0"/>
          </a:p>
          <a:p>
            <a:pPr lvl="1"/>
            <a:r>
              <a:rPr lang="en-US" dirty="0" err="1"/>
              <a:t>Objek</a:t>
            </a:r>
            <a:r>
              <a:rPr lang="bs-Latn-BA" dirty="0"/>
              <a:t>t</a:t>
            </a:r>
            <a:r>
              <a:rPr lang="en-US" dirty="0"/>
              <a:t>no-</a:t>
            </a:r>
            <a:r>
              <a:rPr lang="en-US" dirty="0" err="1"/>
              <a:t>relacijski</a:t>
            </a:r>
            <a:endParaRPr lang="en-US" dirty="0"/>
          </a:p>
          <a:p>
            <a:pPr lvl="1"/>
            <a:r>
              <a:rPr lang="bs-Latn-BA" dirty="0"/>
              <a:t>Polustrukturirani</a:t>
            </a:r>
            <a:r>
              <a:rPr lang="en-US" dirty="0"/>
              <a:t> </a:t>
            </a:r>
          </a:p>
          <a:p>
            <a:pPr lvl="1"/>
            <a:r>
              <a:rPr lang="is-IS" dirty="0"/>
              <a:t>…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1026" name="Picture 2" descr="Slikovni rezultat za objektno orijentirane baze podatak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233" y="2231472"/>
            <a:ext cx="2896329" cy="1448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ovezana slik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86" y="232940"/>
            <a:ext cx="3478694" cy="187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ovezana slika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963" y="3960770"/>
            <a:ext cx="4127383" cy="2692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7266785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/>
              <a:t>Osnovni proizvodi modeliranja podataka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475" y="1981421"/>
            <a:ext cx="3359791" cy="3886200"/>
          </a:xfrm>
        </p:spPr>
        <p:txBody>
          <a:bodyPr/>
          <a:lstStyle/>
          <a:p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osnovni</a:t>
            </a:r>
            <a:r>
              <a:rPr lang="en-US" dirty="0"/>
              <a:t> </a:t>
            </a:r>
            <a:r>
              <a:rPr lang="en-US" dirty="0" err="1"/>
              <a:t>proizvodi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uspješno</a:t>
            </a:r>
            <a:r>
              <a:rPr lang="en-US" dirty="0"/>
              <a:t> </a:t>
            </a:r>
            <a:r>
              <a:rPr lang="en-US" dirty="0" err="1"/>
              <a:t>modeliranje</a:t>
            </a:r>
            <a:r>
              <a:rPr lang="en-US" dirty="0"/>
              <a:t> </a:t>
            </a:r>
            <a:r>
              <a:rPr lang="en-US" dirty="0" err="1"/>
              <a:t>podataka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Katalog</a:t>
            </a:r>
            <a:r>
              <a:rPr lang="en-US" dirty="0"/>
              <a:t> </a:t>
            </a:r>
            <a:r>
              <a:rPr lang="en-US" dirty="0" err="1"/>
              <a:t>metapodataka</a:t>
            </a:r>
            <a:endParaRPr lang="en-US" dirty="0"/>
          </a:p>
          <a:p>
            <a:pPr lvl="1"/>
            <a:r>
              <a:rPr lang="en-US" dirty="0" err="1"/>
              <a:t>Katalog</a:t>
            </a:r>
            <a:r>
              <a:rPr lang="en-US" dirty="0"/>
              <a:t> </a:t>
            </a:r>
            <a:r>
              <a:rPr lang="en-US" dirty="0" err="1"/>
              <a:t>objekata</a:t>
            </a:r>
            <a:endParaRPr lang="en-US" dirty="0"/>
          </a:p>
          <a:p>
            <a:pPr lvl="1"/>
            <a:r>
              <a:rPr lang="en-US" dirty="0" err="1"/>
              <a:t>Grafička</a:t>
            </a:r>
            <a:r>
              <a:rPr lang="en-US" dirty="0"/>
              <a:t> </a:t>
            </a:r>
            <a:r>
              <a:rPr lang="en-US" dirty="0" err="1"/>
              <a:t>prezentacija</a:t>
            </a:r>
            <a:r>
              <a:rPr lang="en-US" dirty="0"/>
              <a:t> (</a:t>
            </a:r>
            <a:r>
              <a:rPr lang="en-US" dirty="0" err="1"/>
              <a:t>geometrija</a:t>
            </a:r>
            <a:r>
              <a:rPr lang="en-US" dirty="0"/>
              <a:t>, </a:t>
            </a:r>
            <a:r>
              <a:rPr lang="en-US" dirty="0" err="1"/>
              <a:t>slika</a:t>
            </a:r>
            <a:r>
              <a:rPr lang="en-US" dirty="0"/>
              <a:t> </a:t>
            </a:r>
            <a:r>
              <a:rPr lang="bs-Latn-BA" dirty="0"/>
              <a:t>i</a:t>
            </a:r>
            <a:r>
              <a:rPr lang="en-US" dirty="0"/>
              <a:t> sl.)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337" y="878873"/>
            <a:ext cx="2691466" cy="213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5" t="8629" r="7887" b="9255"/>
          <a:stretch/>
        </p:blipFill>
        <p:spPr bwMode="auto">
          <a:xfrm>
            <a:off x="3540155" y="3011649"/>
            <a:ext cx="4471332" cy="374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140382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Pristup i dijeljene prostornih podataka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/>
              <a:t>Postoji potreba za integracijom različitih sustava (što se propagira i IPP-om) tj. </a:t>
            </a:r>
            <a:r>
              <a:rPr lang="bs-Latn-BA"/>
              <a:t>uključivanje podsustava </a:t>
            </a:r>
            <a:r>
              <a:rPr lang="bs-Latn-BA" dirty="0"/>
              <a:t>u jedan standardiziran sustav. </a:t>
            </a:r>
          </a:p>
          <a:p>
            <a:endParaRPr lang="bs-Latn-BA" dirty="0"/>
          </a:p>
          <a:p>
            <a:r>
              <a:rPr lang="bs-Latn-BA" dirty="0"/>
              <a:t>Koje softverske komponente su neophodne kako bi se ostvarila geoinformacijska interoperabilnost?</a:t>
            </a:r>
          </a:p>
          <a:p>
            <a:r>
              <a:rPr lang="bs-Latn-BA" dirty="0"/>
              <a:t>Što se podrazumijeva pod distribuiranom računalnom platformom?</a:t>
            </a:r>
          </a:p>
          <a:p>
            <a:r>
              <a:rPr lang="bs-Latn-BA" dirty="0"/>
              <a:t>Koja mrežna arhitektura je potrebna?</a:t>
            </a:r>
          </a:p>
          <a:p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val="118083668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Softverske komponente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/>
              <a:t>Komponentni pristup dijeli aplikaciju na upravljačke dijelove.</a:t>
            </a:r>
          </a:p>
          <a:p>
            <a:r>
              <a:rPr lang="bs-Latn-BA" dirty="0"/>
              <a:t> </a:t>
            </a:r>
          </a:p>
          <a:p>
            <a:r>
              <a:rPr lang="bs-Latn-BA" dirty="0"/>
              <a:t>Dijelove možemo sastavljati zajedno u kreiranju aplikacija koje su nam potrebne. </a:t>
            </a:r>
          </a:p>
          <a:p>
            <a:endParaRPr lang="bs-Latn-BA" dirty="0"/>
          </a:p>
          <a:p>
            <a:r>
              <a:rPr lang="bs-Latn-BA" dirty="0"/>
              <a:t>Tako na primjer, statističke komponente nabavljamo od snabdjevača A, izvještajne komponente od snabdjevača B, komponente baze podataka od snabdjevača C itd. </a:t>
            </a:r>
          </a:p>
        </p:txBody>
      </p:sp>
    </p:spTree>
    <p:extLst>
      <p:ext uri="{BB962C8B-B14F-4D97-AF65-F5344CB8AC3E}">
        <p14:creationId xmlns:p14="http://schemas.microsoft.com/office/powerpoint/2010/main" val="586107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Osnovni pojmovi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/>
              <a:t>Š</a:t>
            </a:r>
            <a:r>
              <a:rPr lang="en-US" dirty="0"/>
              <a:t>t</a:t>
            </a:r>
            <a:r>
              <a:rPr lang="bs-Latn-BA" dirty="0"/>
              <a:t>a</a:t>
            </a:r>
            <a:r>
              <a:rPr lang="en-US" dirty="0"/>
              <a:t> </a:t>
            </a:r>
            <a:r>
              <a:rPr lang="en-US" dirty="0" err="1"/>
              <a:t>znači</a:t>
            </a:r>
            <a:r>
              <a:rPr lang="en-US" dirty="0"/>
              <a:t> </a:t>
            </a:r>
            <a:r>
              <a:rPr lang="en-US" dirty="0" err="1"/>
              <a:t>pojam</a:t>
            </a:r>
            <a:r>
              <a:rPr lang="en-US" dirty="0"/>
              <a:t> </a:t>
            </a:r>
            <a:r>
              <a:rPr lang="en-US" dirty="0" err="1"/>
              <a:t>prostor</a:t>
            </a:r>
            <a:r>
              <a:rPr lang="en-US" dirty="0"/>
              <a:t>?</a:t>
            </a:r>
            <a:endParaRPr lang="bs-Latn-BA" dirty="0"/>
          </a:p>
          <a:p>
            <a:r>
              <a:rPr lang="bs-Latn-BA" dirty="0"/>
              <a:t>Š</a:t>
            </a:r>
            <a:r>
              <a:rPr lang="en-US" dirty="0"/>
              <a:t>t</a:t>
            </a:r>
            <a:r>
              <a:rPr lang="bs-Latn-BA" dirty="0"/>
              <a:t>a</a:t>
            </a:r>
            <a:r>
              <a:rPr lang="en-US" dirty="0"/>
              <a:t> </a:t>
            </a:r>
            <a:r>
              <a:rPr lang="en-US" dirty="0" err="1"/>
              <a:t>znači</a:t>
            </a:r>
            <a:r>
              <a:rPr lang="en-US" dirty="0"/>
              <a:t> </a:t>
            </a:r>
            <a:r>
              <a:rPr lang="en-US" dirty="0" err="1"/>
              <a:t>pojam</a:t>
            </a:r>
            <a:r>
              <a:rPr lang="en-US" dirty="0"/>
              <a:t> </a:t>
            </a:r>
            <a:r>
              <a:rPr lang="en-US" dirty="0" err="1"/>
              <a:t>topografija</a:t>
            </a:r>
            <a:r>
              <a:rPr lang="en-US" dirty="0"/>
              <a:t>?</a:t>
            </a:r>
            <a:endParaRPr lang="bs-Latn-BA" dirty="0"/>
          </a:p>
          <a:p>
            <a:r>
              <a:rPr lang="bs-Latn-BA" dirty="0"/>
              <a:t>Šta</a:t>
            </a:r>
            <a:r>
              <a:rPr lang="en-US" dirty="0"/>
              <a:t> bi </a:t>
            </a:r>
            <a:r>
              <a:rPr lang="en-US" dirty="0" err="1"/>
              <a:t>značio</a:t>
            </a:r>
            <a:r>
              <a:rPr lang="en-US" dirty="0"/>
              <a:t> </a:t>
            </a:r>
            <a:r>
              <a:rPr lang="en-US" dirty="0" err="1"/>
              <a:t>pojam</a:t>
            </a:r>
            <a:r>
              <a:rPr lang="en-US" dirty="0"/>
              <a:t> </a:t>
            </a:r>
            <a:r>
              <a:rPr lang="en-US" dirty="0" err="1"/>
              <a:t>prostorni</a:t>
            </a:r>
            <a:r>
              <a:rPr lang="en-US" dirty="0"/>
              <a:t> </a:t>
            </a:r>
            <a:r>
              <a:rPr lang="en-US" dirty="0" err="1"/>
              <a:t>modeli</a:t>
            </a:r>
            <a:r>
              <a:rPr lang="en-US" dirty="0"/>
              <a:t>?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76734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Distribuirana računalna platforma (DCP)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>
                <a:latin typeface="Calibri" pitchFamily="34" charset="0"/>
              </a:rPr>
              <a:t>Različite organizacije koriste i razvijaju različite programske jezike i različite operativne sustave za softverske komponente. </a:t>
            </a:r>
            <a:endParaRPr lang="bs-Latn-BA" dirty="0">
              <a:latin typeface="Calibri" pitchFamily="34" charset="0"/>
            </a:endParaRPr>
          </a:p>
          <a:p>
            <a:endParaRPr lang="bs-Latn-BA" dirty="0">
              <a:latin typeface="Calibri" pitchFamily="34" charset="0"/>
            </a:endParaRPr>
          </a:p>
          <a:p>
            <a:r>
              <a:rPr lang="vi-VN" dirty="0">
                <a:latin typeface="Calibri" pitchFamily="34" charset="0"/>
              </a:rPr>
              <a:t>Kao rješenje za zajedničko funkcioniranje se nametnulo specificiranje pravila na osnovu kojih komponente mogu međusobno komunicirati, odnosno koristi se DCP. </a:t>
            </a:r>
            <a:endParaRPr lang="bs-Latn-BA" dirty="0">
              <a:latin typeface="Calibri" pitchFamily="34" charset="0"/>
            </a:endParaRPr>
          </a:p>
          <a:p>
            <a:endParaRPr lang="bs-Latn-BA" dirty="0">
              <a:latin typeface="Calibri" pitchFamily="34" charset="0"/>
            </a:endParaRPr>
          </a:p>
          <a:p>
            <a:r>
              <a:rPr lang="vi-VN" dirty="0">
                <a:latin typeface="Calibri" pitchFamily="34" charset="0"/>
              </a:rPr>
              <a:t>DCP omogućava dosljednost sučelja (standard sučelja) i zajedničku infrastrukturu, a neke uspješne platforme su:</a:t>
            </a:r>
            <a:endParaRPr lang="bs-Latn-BA" dirty="0">
              <a:latin typeface="Calibri" pitchFamily="34" charset="0"/>
            </a:endParaRPr>
          </a:p>
          <a:p>
            <a:pPr lvl="2"/>
            <a:r>
              <a:rPr lang="vi-VN" dirty="0">
                <a:latin typeface="Calibri" pitchFamily="34" charset="0"/>
              </a:rPr>
              <a:t>DCOM (Distributed Common Object Model), </a:t>
            </a:r>
            <a:endParaRPr lang="bs-Latn-BA" dirty="0">
              <a:latin typeface="Calibri" pitchFamily="34" charset="0"/>
            </a:endParaRPr>
          </a:p>
          <a:p>
            <a:pPr lvl="2"/>
            <a:r>
              <a:rPr lang="vi-VN" dirty="0">
                <a:latin typeface="Calibri" pitchFamily="34" charset="0"/>
              </a:rPr>
              <a:t>CORBA (Common Object Request Broker Arhitekture) i </a:t>
            </a:r>
            <a:endParaRPr lang="bs-Latn-BA" dirty="0">
              <a:latin typeface="Calibri" pitchFamily="34" charset="0"/>
            </a:endParaRPr>
          </a:p>
          <a:p>
            <a:pPr lvl="2"/>
            <a:r>
              <a:rPr lang="vi-VN" dirty="0">
                <a:latin typeface="Calibri" pitchFamily="34" charset="0"/>
              </a:rPr>
              <a:t>JAVA (programski jezik).</a:t>
            </a:r>
            <a:endParaRPr lang="bs-Latn-BA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5775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Mrežni sustav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/>
              <a:t>Arhitektura komercijalne mreže klijent/poslužitelj zamišljena je kao dvoslojni sustav: </a:t>
            </a:r>
          </a:p>
          <a:p>
            <a:pPr lvl="1"/>
            <a:r>
              <a:rPr lang="bs-Latn-BA" dirty="0"/>
              <a:t>na nižem nivou nalazi se baza podataka, a </a:t>
            </a:r>
          </a:p>
          <a:p>
            <a:pPr lvl="1"/>
            <a:r>
              <a:rPr lang="bs-Latn-BA" dirty="0"/>
              <a:t>na višem nivou klijenti sa svojim aplikacijama.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01008"/>
            <a:ext cx="381000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64669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Mrežni sustav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>
                <a:latin typeface="Calibri" pitchFamily="34" charset="0"/>
              </a:rPr>
              <a:t>Kod tzv. univerzalnog pristupa zahtjeva se troslojni sustav: </a:t>
            </a:r>
            <a:endParaRPr lang="bs-Latn-BA" dirty="0">
              <a:latin typeface="Calibri" pitchFamily="34" charset="0"/>
            </a:endParaRPr>
          </a:p>
          <a:p>
            <a:pPr lvl="1"/>
            <a:r>
              <a:rPr lang="vi-VN" dirty="0">
                <a:latin typeface="Calibri" pitchFamily="34" charset="0"/>
              </a:rPr>
              <a:t>na najnižem nivou nalaze se baze podataka, </a:t>
            </a:r>
            <a:endParaRPr lang="bs-Latn-BA" dirty="0">
              <a:latin typeface="Calibri" pitchFamily="34" charset="0"/>
            </a:endParaRPr>
          </a:p>
          <a:p>
            <a:pPr lvl="1"/>
            <a:r>
              <a:rPr lang="vi-VN" dirty="0">
                <a:latin typeface="Calibri" pitchFamily="34" charset="0"/>
              </a:rPr>
              <a:t>na najvišem nivou nalaze se klijenti sa svojim aplikacijama,</a:t>
            </a:r>
            <a:endParaRPr lang="bs-Latn-BA" dirty="0">
              <a:latin typeface="Calibri" pitchFamily="34" charset="0"/>
            </a:endParaRPr>
          </a:p>
          <a:p>
            <a:pPr lvl="1"/>
            <a:r>
              <a:rPr lang="vi-VN" dirty="0">
                <a:latin typeface="Calibri" pitchFamily="34" charset="0"/>
              </a:rPr>
              <a:t>između njih nalaze tzv. middleware komponente. </a:t>
            </a:r>
            <a:endParaRPr lang="bs-Latn-BA" dirty="0">
              <a:latin typeface="Calibri" pitchFamily="34" charset="0"/>
            </a:endParaRPr>
          </a:p>
          <a:p>
            <a:r>
              <a:rPr lang="bs-Latn-BA" dirty="0">
                <a:latin typeface="Calibri" pitchFamily="34" charset="0"/>
              </a:rPr>
              <a:t>Middleware </a:t>
            </a:r>
            <a:r>
              <a:rPr lang="vi-VN" dirty="0">
                <a:latin typeface="Calibri" pitchFamily="34" charset="0"/>
              </a:rPr>
              <a:t>komponente su posrednici između prevodilačkih servisa najnižeg i najvišeg nivoa; zapravo, one ostvaruju </a:t>
            </a:r>
            <a:r>
              <a:rPr lang="vi-VN" u="sng" dirty="0">
                <a:latin typeface="Calibri" pitchFamily="34" charset="0"/>
              </a:rPr>
              <a:t>princip interoperabilnosti </a:t>
            </a:r>
            <a:r>
              <a:rPr lang="vi-VN" dirty="0">
                <a:latin typeface="Calibri" pitchFamily="34" charset="0"/>
              </a:rPr>
              <a:t>za opći pristup podacima</a:t>
            </a:r>
            <a:endParaRPr lang="bs-Latn-BA" dirty="0"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93096"/>
            <a:ext cx="3291661" cy="2373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58742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Pristup i dijeljene prostornih podataka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/>
              <a:t>Na koji način se može pristupiti prostornim podacima?</a:t>
            </a:r>
          </a:p>
          <a:p>
            <a:endParaRPr lang="bs-Latn-BA" dirty="0"/>
          </a:p>
          <a:p>
            <a:r>
              <a:rPr lang="bs-Latn-BA" dirty="0"/>
              <a:t>Kako se omogućava dijeljenje podataka? </a:t>
            </a:r>
          </a:p>
          <a:p>
            <a:endParaRPr lang="bs-Latn-BA" dirty="0"/>
          </a:p>
          <a:p>
            <a:r>
              <a:rPr lang="bs-Latn-BA" dirty="0"/>
              <a:t>Koje komunikacijske protokole treba poštivati za pravilan pristup i dijeljenje podataka?</a:t>
            </a:r>
          </a:p>
          <a:p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val="340408029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>
                <a:latin typeface="Calibri" pitchFamily="34" charset="0"/>
              </a:rPr>
              <a:t>Jedan od osnovnih ciljeva geoinformacijske interoperabilnosti, pored potrebe za pristupom traženim podacima, je distribuiranje geoprostornih podataka između različitih korisnika. </a:t>
            </a:r>
            <a:endParaRPr lang="bs-Latn-BA" dirty="0">
              <a:latin typeface="Calibri" pitchFamily="34" charset="0"/>
            </a:endParaRPr>
          </a:p>
          <a:p>
            <a:endParaRPr lang="bs-Latn-BA" dirty="0">
              <a:latin typeface="Calibri" pitchFamily="34" charset="0"/>
            </a:endParaRPr>
          </a:p>
          <a:p>
            <a:r>
              <a:rPr lang="vi-VN" dirty="0">
                <a:latin typeface="Calibri" pitchFamily="34" charset="0"/>
              </a:rPr>
              <a:t>Internet </a:t>
            </a:r>
            <a:r>
              <a:rPr lang="bs-Latn-BA" dirty="0">
                <a:latin typeface="Calibri" pitchFamily="34" charset="0"/>
              </a:rPr>
              <a:t>je </a:t>
            </a:r>
            <a:r>
              <a:rPr lang="vi-VN" dirty="0">
                <a:latin typeface="Calibri" pitchFamily="34" charset="0"/>
              </a:rPr>
              <a:t>mreža uz čiju pomoć možemo ostvariti distribuciju geoprostornih podataka.</a:t>
            </a:r>
            <a:endParaRPr lang="bs-Latn-BA" dirty="0"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437112"/>
            <a:ext cx="2883024" cy="192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99174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/>
              <a:t>Internet je baziran na niskom nivou komunkacijskih protokola, kao što su: </a:t>
            </a:r>
          </a:p>
          <a:p>
            <a:pPr lvl="1"/>
            <a:r>
              <a:rPr lang="bs-Latn-BA" dirty="0"/>
              <a:t>Transfer Control Protocol/Internet (TCP/I), </a:t>
            </a:r>
          </a:p>
          <a:p>
            <a:pPr lvl="1"/>
            <a:r>
              <a:rPr lang="bs-Latn-BA" dirty="0"/>
              <a:t>File Transfer protocol (FTP) i </a:t>
            </a:r>
          </a:p>
          <a:p>
            <a:pPr lvl="1"/>
            <a:r>
              <a:rPr lang="bs-Latn-BA" dirty="0"/>
              <a:t>Simple Mail Transfer Protocol (SMTP). </a:t>
            </a:r>
          </a:p>
          <a:p>
            <a:endParaRPr lang="bs-Latn-BA" dirty="0"/>
          </a:p>
          <a:p>
            <a:r>
              <a:rPr lang="bs-Latn-BA" dirty="0"/>
              <a:t>Nizak nivo komunikacijskih protokola </a:t>
            </a:r>
          </a:p>
          <a:p>
            <a:pPr lvl="1"/>
            <a:r>
              <a:rPr lang="bs-Latn-BA" dirty="0"/>
              <a:t>daje velike mogućnosti pristupa na mrežu, </a:t>
            </a:r>
          </a:p>
          <a:p>
            <a:pPr lvl="1"/>
            <a:r>
              <a:rPr lang="bs-Latn-BA" dirty="0"/>
              <a:t>može biti i velika slabost Interneta.</a:t>
            </a:r>
          </a:p>
        </p:txBody>
      </p:sp>
    </p:spTree>
    <p:extLst>
      <p:ext uri="{BB962C8B-B14F-4D97-AF65-F5344CB8AC3E}">
        <p14:creationId xmlns:p14="http://schemas.microsoft.com/office/powerpoint/2010/main" val="221332737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51993"/>
            <a:ext cx="8210871" cy="437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914851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Temeljni mrežni servisi (WFS, WMS, WCS)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7897688" cy="3917032"/>
          </a:xfrm>
        </p:spPr>
        <p:txBody>
          <a:bodyPr>
            <a:normAutofit/>
          </a:bodyPr>
          <a:lstStyle/>
          <a:p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web </a:t>
            </a:r>
            <a:r>
              <a:rPr lang="en-US" dirty="0" err="1"/>
              <a:t>servisi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Web </a:t>
            </a:r>
            <a:r>
              <a:rPr lang="en-US" dirty="0" err="1"/>
              <a:t>servis</a:t>
            </a:r>
            <a:r>
              <a:rPr lang="en-US" dirty="0"/>
              <a:t> je </a:t>
            </a:r>
            <a:r>
              <a:rPr lang="en-US" dirty="0" err="1"/>
              <a:t>softverska</a:t>
            </a:r>
            <a:r>
              <a:rPr lang="en-US" dirty="0"/>
              <a:t> </a:t>
            </a:r>
            <a:r>
              <a:rPr lang="en-US" dirty="0" err="1"/>
              <a:t>aplikacija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komponenta</a:t>
            </a:r>
            <a:r>
              <a:rPr lang="en-US" dirty="0"/>
              <a:t> </a:t>
            </a:r>
            <a:r>
              <a:rPr lang="en-US" dirty="0" err="1"/>
              <a:t>identificirana</a:t>
            </a:r>
            <a:r>
              <a:rPr lang="en-US" dirty="0"/>
              <a:t> URI-</a:t>
            </a:r>
            <a:r>
              <a:rPr lang="en-US" dirty="0" err="1"/>
              <a:t>em</a:t>
            </a:r>
            <a:r>
              <a:rPr lang="en-US" dirty="0"/>
              <a:t>, </a:t>
            </a:r>
            <a:r>
              <a:rPr lang="en-US" dirty="0" err="1"/>
              <a:t>čije</a:t>
            </a:r>
            <a:r>
              <a:rPr lang="en-US" dirty="0"/>
              <a:t> se </a:t>
            </a:r>
            <a:r>
              <a:rPr lang="en-US" dirty="0" err="1"/>
              <a:t>sučelje</a:t>
            </a:r>
            <a:r>
              <a:rPr lang="en-US" dirty="0"/>
              <a:t> i </a:t>
            </a:r>
            <a:r>
              <a:rPr lang="en-US" dirty="0" err="1"/>
              <a:t>veze</a:t>
            </a:r>
            <a:r>
              <a:rPr lang="en-US" dirty="0"/>
              <a:t> </a:t>
            </a:r>
            <a:r>
              <a:rPr lang="en-US" dirty="0" err="1"/>
              <a:t>mogu</a:t>
            </a:r>
            <a:r>
              <a:rPr lang="en-US" dirty="0"/>
              <a:t> </a:t>
            </a:r>
            <a:r>
              <a:rPr lang="en-US" dirty="0" err="1"/>
              <a:t>opisati</a:t>
            </a:r>
            <a:r>
              <a:rPr lang="en-US" dirty="0"/>
              <a:t> </a:t>
            </a:r>
            <a:r>
              <a:rPr lang="en-US" dirty="0" err="1"/>
              <a:t>standardnim</a:t>
            </a:r>
            <a:r>
              <a:rPr lang="en-US" dirty="0"/>
              <a:t> </a:t>
            </a:r>
            <a:r>
              <a:rPr lang="en-US" dirty="0" err="1"/>
              <a:t>formatima</a:t>
            </a:r>
            <a:r>
              <a:rPr lang="en-US" dirty="0"/>
              <a:t> i </a:t>
            </a:r>
            <a:r>
              <a:rPr lang="en-US" dirty="0" err="1"/>
              <a:t>podržavaju</a:t>
            </a:r>
            <a:r>
              <a:rPr lang="en-US" dirty="0"/>
              <a:t> </a:t>
            </a:r>
            <a:r>
              <a:rPr lang="en-US" dirty="0" err="1"/>
              <a:t>direktnu</a:t>
            </a:r>
            <a:r>
              <a:rPr lang="en-US" dirty="0"/>
              <a:t> </a:t>
            </a:r>
            <a:r>
              <a:rPr lang="en-US" dirty="0" err="1"/>
              <a:t>interakciju</a:t>
            </a:r>
            <a:r>
              <a:rPr lang="en-US" dirty="0"/>
              <a:t> s </a:t>
            </a:r>
            <a:r>
              <a:rPr lang="en-US" dirty="0" err="1"/>
              <a:t>ostalim</a:t>
            </a:r>
            <a:r>
              <a:rPr lang="en-US" dirty="0"/>
              <a:t> </a:t>
            </a:r>
            <a:r>
              <a:rPr lang="en-US" dirty="0" err="1"/>
              <a:t>softverskim</a:t>
            </a:r>
            <a:r>
              <a:rPr lang="en-US" dirty="0"/>
              <a:t> </a:t>
            </a:r>
            <a:r>
              <a:rPr lang="en-US" dirty="0" err="1"/>
              <a:t>aplikacijama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komponentama</a:t>
            </a:r>
            <a:r>
              <a:rPr lang="en-US" dirty="0"/>
              <a:t> </a:t>
            </a:r>
            <a:r>
              <a:rPr lang="en-US" dirty="0" err="1"/>
              <a:t>putem</a:t>
            </a:r>
            <a:r>
              <a:rPr lang="en-US" dirty="0"/>
              <a:t> internet-</a:t>
            </a:r>
            <a:r>
              <a:rPr lang="en-US" dirty="0" err="1"/>
              <a:t>baziranih</a:t>
            </a:r>
            <a:r>
              <a:rPr lang="en-US" dirty="0"/>
              <a:t> </a:t>
            </a:r>
            <a:r>
              <a:rPr lang="en-US" dirty="0" err="1"/>
              <a:t>protokola</a:t>
            </a:r>
            <a:r>
              <a:rPr lang="bs-Latn-BA" dirty="0"/>
              <a:t>.</a:t>
            </a:r>
          </a:p>
          <a:p>
            <a:pPr lvl="1"/>
            <a:r>
              <a:rPr lang="vi-VN" dirty="0">
                <a:latin typeface="Calibri" pitchFamily="34" charset="0"/>
              </a:rPr>
              <a:t>Web servisi predstavljaju arhitekturu (Service Oriented Architecture – SOA), a ne određeni skup tehnologija, a funkcioniraju na principu zahtjeva i odgovora. </a:t>
            </a:r>
            <a:endParaRPr lang="bs-Latn-BA" dirty="0">
              <a:latin typeface="Calibri" pitchFamily="34" charset="0"/>
            </a:endParaRPr>
          </a:p>
          <a:p>
            <a:r>
              <a:rPr lang="vi-VN" dirty="0">
                <a:latin typeface="Calibri" pitchFamily="34" charset="0"/>
              </a:rPr>
              <a:t>Komunikacija se temelji na postojanju ponuđača servisa i servisa potrošača i servisa posrednika, koji međusobno komuniciraju SOA protokolom, tj. XML preko HTTP </a:t>
            </a:r>
            <a:endParaRPr lang="bs-Latn-BA" dirty="0">
              <a:latin typeface="Calibri" pitchFamily="34" charset="0"/>
            </a:endParaRPr>
          </a:p>
          <a:p>
            <a:endParaRPr lang="bs-Latn-B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193" y="5301208"/>
            <a:ext cx="2728863" cy="1264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89478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Web Map service (WMS)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/>
              <a:t>Temeljni zadatak WMS je specificiranje ponašanja servisa za generiranje tzv. statičnih karata iz rasterskih i vektorskih podataka. </a:t>
            </a:r>
          </a:p>
          <a:p>
            <a:endParaRPr lang="bs-Latn-BA" dirty="0"/>
          </a:p>
          <a:p>
            <a:r>
              <a:rPr lang="bs-Latn-BA" dirty="0"/>
              <a:t>WMS implementacijska specifikacija sučelja naglašava da map poslužitelj treba biti sposoban da: </a:t>
            </a:r>
          </a:p>
          <a:p>
            <a:pPr lvl="1"/>
            <a:r>
              <a:rPr lang="bs-Latn-BA" dirty="0"/>
              <a:t>prikaže kartu putem Web preglednika, </a:t>
            </a:r>
          </a:p>
          <a:p>
            <a:pPr lvl="1"/>
            <a:r>
              <a:rPr lang="bs-Latn-BA" dirty="0"/>
              <a:t>ponudi odgovore na osnovna pitanja o sadržaju karte, uključujući informacije o posebnim područjima karata (možda ih nema) i posebnim slojevima karata, te </a:t>
            </a:r>
          </a:p>
          <a:p>
            <a:pPr lvl="1"/>
            <a:r>
              <a:rPr lang="bs-Latn-BA" dirty="0"/>
              <a:t>ponudi informaciju o tome koje sučelje map poslužitelj podržava i čemu slojevi karata mogu poslužiti.</a:t>
            </a:r>
          </a:p>
          <a:p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val="424890714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>
                <a:latin typeface="Calibri" pitchFamily="34" charset="0"/>
              </a:rPr>
              <a:t>Da bi se izvršila vizualizacija karte potrebno je izvršiti četiri koraka (Cuthbert 1997) i to:</a:t>
            </a:r>
          </a:p>
          <a:p>
            <a:pPr lvl="1"/>
            <a:r>
              <a:rPr lang="vi-VN" dirty="0">
                <a:latin typeface="Calibri" pitchFamily="34" charset="0"/>
              </a:rPr>
              <a:t>pronalaženje i odabir potrebnih geopodataka, </a:t>
            </a:r>
          </a:p>
          <a:p>
            <a:pPr lvl="1"/>
            <a:r>
              <a:rPr lang="vi-VN" dirty="0">
                <a:latin typeface="Calibri" pitchFamily="34" charset="0"/>
              </a:rPr>
              <a:t>stvaranje elemenata za prikaz, </a:t>
            </a:r>
          </a:p>
          <a:p>
            <a:pPr lvl="1"/>
            <a:r>
              <a:rPr lang="vi-VN" dirty="0">
                <a:latin typeface="Calibri" pitchFamily="34" charset="0"/>
              </a:rPr>
              <a:t>prevođenje elemenata za prikaz u kartu, i </a:t>
            </a:r>
          </a:p>
          <a:p>
            <a:pPr lvl="1"/>
            <a:r>
              <a:rPr lang="vi-VN" dirty="0">
                <a:latin typeface="Calibri" pitchFamily="34" charset="0"/>
              </a:rPr>
              <a:t>prikaz karte na klijentu. </a:t>
            </a:r>
          </a:p>
          <a:p>
            <a:endParaRPr lang="bs-Latn-BA" dirty="0">
              <a:latin typeface="Calibri" pitchFamily="34" charset="0"/>
            </a:endParaRPr>
          </a:p>
          <a:p>
            <a:r>
              <a:rPr lang="bs-Latn-BA" dirty="0">
                <a:latin typeface="Calibri" pitchFamily="34" charset="0"/>
              </a:rPr>
              <a:t>K</a:t>
            </a:r>
            <a:r>
              <a:rPr lang="vi-VN" dirty="0">
                <a:latin typeface="Calibri" pitchFamily="34" charset="0"/>
              </a:rPr>
              <a:t>arta koja se dobije kao rezultat prikaza je vizualna prezentacija geopodataka na Web klijentu (generirana na map poslužitelju), a ne sami geopodaci. </a:t>
            </a:r>
            <a:endParaRPr lang="bs-Latn-BA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736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/>
              <a:t>Koje je značenje pojma prostor?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Prostor</a:t>
            </a:r>
            <a:r>
              <a:rPr lang="en-US" dirty="0"/>
              <a:t>?</a:t>
            </a:r>
          </a:p>
          <a:p>
            <a:endParaRPr lang="en-US" dirty="0"/>
          </a:p>
          <a:p>
            <a:r>
              <a:rPr lang="en-US" dirty="0" err="1"/>
              <a:t>Svijet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nas</a:t>
            </a:r>
            <a:r>
              <a:rPr lang="en-US" dirty="0"/>
              <a:t> </a:t>
            </a:r>
            <a:r>
              <a:rPr lang="en-US" dirty="0" err="1"/>
              <a:t>okružuje</a:t>
            </a:r>
            <a:endParaRPr lang="en-US" dirty="0"/>
          </a:p>
          <a:p>
            <a:r>
              <a:rPr lang="en-US" dirty="0" err="1"/>
              <a:t>Zemlja</a:t>
            </a:r>
            <a:r>
              <a:rPr lang="en-US" dirty="0"/>
              <a:t> </a:t>
            </a:r>
            <a:r>
              <a:rPr lang="bs-Latn-BA" dirty="0"/>
              <a:t>i</a:t>
            </a:r>
            <a:r>
              <a:rPr lang="en-US" dirty="0"/>
              <a:t> </a:t>
            </a:r>
            <a:r>
              <a:rPr lang="en-US" dirty="0" err="1"/>
              <a:t>nebo</a:t>
            </a:r>
            <a:endParaRPr lang="en-US" dirty="0"/>
          </a:p>
          <a:p>
            <a:r>
              <a:rPr lang="en-US" dirty="0" err="1"/>
              <a:t>Zgrade</a:t>
            </a:r>
            <a:r>
              <a:rPr lang="en-US" dirty="0"/>
              <a:t>, </a:t>
            </a:r>
            <a:r>
              <a:rPr lang="en-US" dirty="0" err="1"/>
              <a:t>ceste</a:t>
            </a:r>
            <a:r>
              <a:rPr lang="en-US" dirty="0"/>
              <a:t>, </a:t>
            </a:r>
            <a:r>
              <a:rPr lang="en-US" dirty="0" err="1"/>
              <a:t>mostovi</a:t>
            </a:r>
            <a:r>
              <a:rPr lang="en-US" dirty="0"/>
              <a:t>, </a:t>
            </a:r>
            <a:r>
              <a:rPr lang="en-US" dirty="0" err="1"/>
              <a:t>tuneli</a:t>
            </a:r>
            <a:r>
              <a:rPr lang="en-US" dirty="0"/>
              <a:t>, </a:t>
            </a:r>
            <a:r>
              <a:rPr lang="en-US" dirty="0" err="1"/>
              <a:t>ljudi</a:t>
            </a:r>
            <a:endParaRPr lang="en-US" dirty="0"/>
          </a:p>
          <a:p>
            <a:r>
              <a:rPr lang="en-US" dirty="0" err="1"/>
              <a:t>Zamišljeni</a:t>
            </a:r>
            <a:r>
              <a:rPr lang="en-US" dirty="0"/>
              <a:t> </a:t>
            </a:r>
            <a:r>
              <a:rPr lang="en-US" dirty="0" err="1"/>
              <a:t>svijet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99807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2060848"/>
            <a:ext cx="6959251" cy="3095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107" y="4437112"/>
            <a:ext cx="1237878" cy="158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471658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Web Feature servis (WFS)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vi-VN" dirty="0">
                <a:latin typeface="Calibri" pitchFamily="34" charset="0"/>
              </a:rPr>
              <a:t>Zadatak WFS je da specificira operacije nad geoprostornim (vektorskim) objektnim klasama, i omogućava klijentu pronalaženje i uzimanje geoprostornih podataka u GML formatu iz različitih WFS servisa.</a:t>
            </a:r>
          </a:p>
          <a:p>
            <a:r>
              <a:rPr lang="vi-VN" dirty="0">
                <a:latin typeface="Calibri" pitchFamily="34" charset="0"/>
              </a:rPr>
              <a:t>Svoj zadatak izvršava u slijedeća četiri koraka (Slika 20.): </a:t>
            </a:r>
          </a:p>
          <a:p>
            <a:pPr lvl="1"/>
            <a:r>
              <a:rPr lang="vi-VN" dirty="0">
                <a:latin typeface="Calibri" pitchFamily="34" charset="0"/>
              </a:rPr>
              <a:t>klijent traži izvještaj o sposobnostima Web Feature poslužitelja; </a:t>
            </a:r>
            <a:r>
              <a:rPr lang="bs-Latn-BA" dirty="0">
                <a:latin typeface="Calibri" pitchFamily="34" charset="0"/>
              </a:rPr>
              <a:t>(</a:t>
            </a:r>
            <a:r>
              <a:rPr lang="vi-VN" dirty="0">
                <a:latin typeface="Calibri" pitchFamily="34" charset="0"/>
              </a:rPr>
              <a:t>izvještaj je dokument koji sadrži opis svih objektnih klasa i operacija kojima te objektne klase mogu biti podvrgnute; klijent može tražiti i detaljan opis objektne klase; zahtjev generira klijent</a:t>
            </a:r>
            <a:r>
              <a:rPr lang="bs-Latn-BA" dirty="0">
                <a:latin typeface="Calibri" pitchFamily="34" charset="0"/>
              </a:rPr>
              <a:t>)</a:t>
            </a:r>
            <a:r>
              <a:rPr lang="vi-VN" dirty="0">
                <a:latin typeface="Calibri" pitchFamily="34" charset="0"/>
              </a:rPr>
              <a:t>, </a:t>
            </a:r>
          </a:p>
          <a:p>
            <a:pPr lvl="1"/>
            <a:r>
              <a:rPr lang="vi-VN" dirty="0">
                <a:latin typeface="Calibri" pitchFamily="34" charset="0"/>
              </a:rPr>
              <a:t>zahtjev (HTTP dokument) se šalje Web Feature Servisu, </a:t>
            </a:r>
          </a:p>
          <a:p>
            <a:pPr lvl="1"/>
            <a:r>
              <a:rPr lang="vi-VN" dirty="0">
                <a:latin typeface="Calibri" pitchFamily="34" charset="0"/>
              </a:rPr>
              <a:t>WFS prima i obrađuje zahtjev, </a:t>
            </a:r>
          </a:p>
          <a:p>
            <a:pPr lvl="1"/>
            <a:r>
              <a:rPr lang="vi-VN" dirty="0">
                <a:latin typeface="Calibri" pitchFamily="34" charset="0"/>
              </a:rPr>
              <a:t>WFS šalje obrađeni zahtjev zajedno sa izvještajem.</a:t>
            </a:r>
          </a:p>
          <a:p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val="207014848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>
                <a:latin typeface="Calibri" pitchFamily="34" charset="0"/>
              </a:rPr>
              <a:t>U ovisnosti od implementacije određenog podskupa/skupa operacija, WF servise dijelimo na: </a:t>
            </a:r>
          </a:p>
          <a:p>
            <a:pPr lvl="1"/>
            <a:r>
              <a:rPr lang="vi-VN" dirty="0">
                <a:latin typeface="Calibri" pitchFamily="34" charset="0"/>
              </a:rPr>
              <a:t>Temeljni (Basic/Read-Only) WFS – koji implementira </a:t>
            </a:r>
            <a:r>
              <a:rPr lang="bs-Latn-BA" dirty="0">
                <a:latin typeface="Calibri" pitchFamily="34" charset="0"/>
              </a:rPr>
              <a:t>osnovni skup </a:t>
            </a:r>
            <a:r>
              <a:rPr lang="vi-VN" dirty="0">
                <a:latin typeface="Calibri" pitchFamily="34" charset="0"/>
              </a:rPr>
              <a:t>operacij</a:t>
            </a:r>
            <a:r>
              <a:rPr lang="bs-Latn-BA" dirty="0">
                <a:latin typeface="Calibri" pitchFamily="34" charset="0"/>
              </a:rPr>
              <a:t>a</a:t>
            </a:r>
            <a:r>
              <a:rPr lang="vi-VN" dirty="0">
                <a:latin typeface="Calibri" pitchFamily="34" charset="0"/>
              </a:rPr>
              <a:t>, </a:t>
            </a:r>
          </a:p>
          <a:p>
            <a:pPr lvl="1"/>
            <a:r>
              <a:rPr lang="vi-VN" dirty="0">
                <a:latin typeface="Calibri" pitchFamily="34" charset="0"/>
              </a:rPr>
              <a:t>Transakcijski (Transaction) WFS – koji implementira kompletan skup operacija WFS. </a:t>
            </a:r>
          </a:p>
          <a:p>
            <a:endParaRPr lang="bs-Latn-BA" dirty="0">
              <a:latin typeface="Calibri" pitchFamily="34" charset="0"/>
            </a:endParaRPr>
          </a:p>
          <a:p>
            <a:r>
              <a:rPr lang="vi-VN" dirty="0">
                <a:latin typeface="Calibri" pitchFamily="34" charset="0"/>
              </a:rPr>
              <a:t>Operacije ili zahtjeve klijent šalje WFS u XML formatu. </a:t>
            </a:r>
            <a:endParaRPr lang="bs-Latn-BA" dirty="0">
              <a:latin typeface="Calibri" pitchFamily="34" charset="0"/>
            </a:endParaRPr>
          </a:p>
          <a:p>
            <a:endParaRPr lang="bs-Latn-BA" dirty="0">
              <a:latin typeface="Calibri" pitchFamily="34" charset="0"/>
            </a:endParaRPr>
          </a:p>
          <a:p>
            <a:r>
              <a:rPr lang="vi-VN" dirty="0">
                <a:latin typeface="Calibri" pitchFamily="34" charset="0"/>
              </a:rPr>
              <a:t>WFS implementacija u pravilu koristi jednu ili više GML aplikacijskih shema</a:t>
            </a:r>
            <a:r>
              <a:rPr lang="bs-Latn-BA" dirty="0">
                <a:latin typeface="Calibri" pitchFamily="34" charset="0"/>
              </a:rPr>
              <a:t>.</a:t>
            </a:r>
            <a:r>
              <a:rPr lang="vi-VN" dirty="0">
                <a:latin typeface="Calibri" pitchFamily="34" charset="0"/>
              </a:rPr>
              <a:t> </a:t>
            </a:r>
            <a:endParaRPr lang="bs-Latn-BA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37667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068346" cy="638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936114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Web Coverage Servisi (WCS)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/>
              <a:t>WCS (Web Coverage Service) definiran od strane OGC-a predstavlja otvorenu specifikaciju za web razmjenu rasterskih podataka. </a:t>
            </a:r>
          </a:p>
          <a:p>
            <a:endParaRPr lang="bs-Latn-BA" dirty="0"/>
          </a:p>
          <a:p>
            <a:r>
              <a:rPr lang="bs-Latn-BA" dirty="0"/>
              <a:t>Podaci preuzeti putem ovog servisa mogu biti korišteni prilikom raznih analiza i modeliranja. </a:t>
            </a:r>
          </a:p>
          <a:p>
            <a:endParaRPr lang="bs-Latn-BA" dirty="0">
              <a:latin typeface="Calibri" pitchFamily="34" charset="0"/>
            </a:endParaRPr>
          </a:p>
          <a:p>
            <a:r>
              <a:rPr lang="vi-VN" dirty="0">
                <a:latin typeface="Calibri" pitchFamily="34" charset="0"/>
              </a:rPr>
              <a:t>WCS servis pruža rasterske podatke sa njihovom originalnom semantikom koja može biti interpretirana, ekstrapolirana i uređivana</a:t>
            </a:r>
            <a:r>
              <a:rPr lang="bs-Latn-BA" dirty="0"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4717252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2060848"/>
            <a:ext cx="6959251" cy="3095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492896"/>
            <a:ext cx="720080" cy="923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078" y="3416635"/>
            <a:ext cx="732445" cy="732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008" y="4149080"/>
            <a:ext cx="862583" cy="82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97851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XML </a:t>
            </a:r>
            <a:br>
              <a:rPr lang="bs-Latn-BA" dirty="0"/>
            </a:br>
            <a:r>
              <a:rPr lang="bs-Latn-BA" dirty="0"/>
              <a:t>Extensible Markup Language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/>
              <a:t>XML definira otvoreni, fleksibilni programski jezik za:</a:t>
            </a:r>
          </a:p>
          <a:p>
            <a:pPr lvl="1"/>
            <a:r>
              <a:rPr lang="bs-Latn-BA" dirty="0"/>
              <a:t>opisivanje, </a:t>
            </a:r>
          </a:p>
          <a:p>
            <a:pPr lvl="1"/>
            <a:r>
              <a:rPr lang="bs-Latn-BA" dirty="0"/>
              <a:t>pohranjivanje, </a:t>
            </a:r>
          </a:p>
          <a:p>
            <a:pPr lvl="1"/>
            <a:r>
              <a:rPr lang="bs-Latn-BA" dirty="0"/>
              <a:t>objavljivanje i </a:t>
            </a:r>
          </a:p>
          <a:p>
            <a:pPr lvl="1"/>
            <a:r>
              <a:rPr lang="bs-Latn-BA" dirty="0"/>
              <a:t>razmjenu bilo koje vrste informacija.</a:t>
            </a:r>
          </a:p>
          <a:p>
            <a:endParaRPr lang="bs-Latn-BA" dirty="0"/>
          </a:p>
          <a:p>
            <a:r>
              <a:rPr lang="vi-VN" dirty="0">
                <a:latin typeface="Calibri" pitchFamily="34" charset="0"/>
              </a:rPr>
              <a:t>XML podaci poznati su kao samo-opisujući ili samo-definirajući, što znači da je struktura podataka ugrađena zajedno s podacima, tako da kad se podaci preuzimaju nema potrebe unaprijed izgraditi strukturu za pohranu podataka</a:t>
            </a:r>
            <a:endParaRPr lang="bs-Latn-BA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94056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Primjer sturkture i sadržaja u XML-u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1988840"/>
            <a:ext cx="3715613" cy="42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066918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GML </a:t>
            </a:r>
            <a:br>
              <a:rPr lang="bs-Latn-BA" dirty="0"/>
            </a:br>
            <a:r>
              <a:rPr lang="en-US" dirty="0"/>
              <a:t>Geography Markup Language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s-Latn-BA" dirty="0"/>
              <a:t>GML je jezik temeljen na XML-u, za prepoznavanje i označavanje geoprostornih informacija kako bi se one mogle pohranjivati u računalu i prenositi putem Interneta</a:t>
            </a:r>
          </a:p>
          <a:p>
            <a:r>
              <a:rPr lang="vi-VN" dirty="0"/>
              <a:t>GML određuje geometriju i svojstva objekata koji čine geoprostornu informaciju. </a:t>
            </a:r>
            <a:endParaRPr lang="bs-Latn-BA" dirty="0"/>
          </a:p>
          <a:p>
            <a:r>
              <a:rPr lang="bs-Latn-BA" dirty="0"/>
              <a:t>Glavna svojstva GML-a su:</a:t>
            </a:r>
          </a:p>
          <a:p>
            <a:pPr lvl="1"/>
            <a:r>
              <a:rPr lang="bs-Latn-BA" dirty="0"/>
              <a:t>Može se koristiti za kodiranje geoprostornih podataka, ako se podaci temelje na značajkama.</a:t>
            </a:r>
          </a:p>
          <a:p>
            <a:pPr lvl="1"/>
            <a:r>
              <a:rPr lang="bs-Latn-BA" dirty="0"/>
              <a:t>Može se koristiti za kodiranje geoprostornih podataka za prijenos, razmjenu ili pohranu.</a:t>
            </a:r>
          </a:p>
          <a:p>
            <a:pPr lvl="1"/>
            <a:r>
              <a:rPr lang="bs-Latn-BA" dirty="0"/>
              <a:t>Nije prikladan za kodiranje satelitskih slika, zračnih fotografija i drugih raster slika, iako ih se i dalje može opisati.</a:t>
            </a:r>
          </a:p>
          <a:p>
            <a:pPr lvl="1"/>
            <a:r>
              <a:rPr lang="bs-Latn-BA" dirty="0"/>
              <a:t>Može se koristiti za kodiranje metapodataka.</a:t>
            </a:r>
          </a:p>
          <a:p>
            <a:pPr lvl="1"/>
            <a:r>
              <a:rPr lang="bs-Latn-BA" dirty="0"/>
              <a:t>Ima značajnu ulogu u radu geoprostornih web usluga i njihovom kodiranju informacija (Skoks i Steurer 2010).</a:t>
            </a:r>
          </a:p>
          <a:p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val="157201391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n-NO" dirty="0"/>
              <a:t>Primjer sturkture i sadržaja u </a:t>
            </a:r>
            <a:r>
              <a:rPr lang="bs-Latn-BA" dirty="0"/>
              <a:t>G</a:t>
            </a:r>
            <a:r>
              <a:rPr lang="nn-NO" dirty="0"/>
              <a:t>ML-u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3428655" cy="293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81128"/>
            <a:ext cx="3371850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7598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/>
              <a:t>Koje je značenje pojma topografija?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Topografija</a:t>
            </a:r>
            <a:r>
              <a:rPr lang="en-US" dirty="0"/>
              <a:t>?</a:t>
            </a:r>
          </a:p>
          <a:p>
            <a:endParaRPr lang="en-US" dirty="0"/>
          </a:p>
          <a:p>
            <a:r>
              <a:rPr lang="en-US" dirty="0" err="1"/>
              <a:t>Detaljan</a:t>
            </a:r>
            <a:r>
              <a:rPr lang="en-US" dirty="0"/>
              <a:t>, </a:t>
            </a:r>
            <a:r>
              <a:rPr lang="en-US" dirty="0" err="1"/>
              <a:t>precizan</a:t>
            </a:r>
            <a:r>
              <a:rPr lang="en-US" dirty="0"/>
              <a:t> </a:t>
            </a:r>
            <a:r>
              <a:rPr lang="en-US" dirty="0" err="1"/>
              <a:t>opis</a:t>
            </a:r>
            <a:r>
              <a:rPr lang="en-US" dirty="0"/>
              <a:t> </a:t>
            </a:r>
            <a:r>
              <a:rPr lang="en-US" dirty="0" err="1"/>
              <a:t>područja</a:t>
            </a:r>
            <a:r>
              <a:rPr lang="en-US" dirty="0"/>
              <a:t> (</a:t>
            </a:r>
            <a:r>
              <a:rPr lang="en-US" dirty="0" err="1"/>
              <a:t>mjesta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regije</a:t>
            </a:r>
            <a:r>
              <a:rPr lang="en-US" dirty="0"/>
              <a:t>). </a:t>
            </a:r>
          </a:p>
          <a:p>
            <a:r>
              <a:rPr lang="en-US" dirty="0" err="1"/>
              <a:t>Grafička</a:t>
            </a:r>
            <a:r>
              <a:rPr lang="en-US" dirty="0"/>
              <a:t> </a:t>
            </a:r>
            <a:r>
              <a:rPr lang="en-US" dirty="0" err="1"/>
              <a:t>prezentacija</a:t>
            </a:r>
            <a:r>
              <a:rPr lang="en-US" dirty="0"/>
              <a:t> </a:t>
            </a:r>
            <a:r>
              <a:rPr lang="en-US" dirty="0" err="1"/>
              <a:t>objekata</a:t>
            </a:r>
            <a:r>
              <a:rPr lang="en-US" dirty="0"/>
              <a:t> (</a:t>
            </a:r>
            <a:r>
              <a:rPr lang="en-US" dirty="0" err="1"/>
              <a:t>prirodnih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umjetnih</a:t>
            </a:r>
            <a:r>
              <a:rPr lang="en-US" dirty="0"/>
              <a:t>) u </a:t>
            </a:r>
            <a:r>
              <a:rPr lang="en-US" dirty="0" err="1"/>
              <a:t>prostoru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karti</a:t>
            </a:r>
            <a:r>
              <a:rPr lang="en-US" dirty="0"/>
              <a:t>,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uzima</a:t>
            </a:r>
            <a:r>
              <a:rPr lang="en-US" dirty="0"/>
              <a:t> u </a:t>
            </a:r>
            <a:r>
              <a:rPr lang="en-US" dirty="0" err="1"/>
              <a:t>obzir</a:t>
            </a:r>
            <a:r>
              <a:rPr lang="en-US" dirty="0"/>
              <a:t> </a:t>
            </a:r>
            <a:r>
              <a:rPr lang="en-US" dirty="0" err="1"/>
              <a:t>položaj</a:t>
            </a:r>
            <a:r>
              <a:rPr lang="en-US" dirty="0"/>
              <a:t> </a:t>
            </a:r>
            <a:r>
              <a:rPr lang="en-US" dirty="0" err="1"/>
              <a:t>objekata</a:t>
            </a:r>
            <a:r>
              <a:rPr lang="en-US" dirty="0"/>
              <a:t> u </a:t>
            </a:r>
            <a:r>
              <a:rPr lang="en-US" dirty="0" err="1"/>
              <a:t>prostoru</a:t>
            </a:r>
            <a:r>
              <a:rPr lang="en-US" dirty="0"/>
              <a:t> i </a:t>
            </a:r>
            <a:r>
              <a:rPr lang="en-US" dirty="0" err="1"/>
              <a:t>njihovu</a:t>
            </a:r>
            <a:r>
              <a:rPr lang="en-US" dirty="0"/>
              <a:t> </a:t>
            </a:r>
            <a:r>
              <a:rPr lang="en-US" dirty="0" err="1"/>
              <a:t>visinu</a:t>
            </a:r>
            <a:r>
              <a:rPr lang="en-US" dirty="0"/>
              <a:t>. </a:t>
            </a:r>
          </a:p>
          <a:p>
            <a:r>
              <a:rPr lang="en-US" dirty="0" err="1"/>
              <a:t>Opis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analiza</a:t>
            </a:r>
            <a:r>
              <a:rPr lang="en-US" dirty="0"/>
              <a:t> </a:t>
            </a:r>
            <a:r>
              <a:rPr lang="en-US" dirty="0" err="1"/>
              <a:t>strukutriranog</a:t>
            </a:r>
            <a:r>
              <a:rPr lang="en-US" dirty="0"/>
              <a:t> </a:t>
            </a:r>
            <a:r>
              <a:rPr lang="en-US" dirty="0" err="1"/>
              <a:t>entiteta</a:t>
            </a:r>
            <a:r>
              <a:rPr lang="en-US" dirty="0"/>
              <a:t>, </a:t>
            </a:r>
            <a:r>
              <a:rPr lang="en-US" dirty="0" err="1"/>
              <a:t>pokazujući</a:t>
            </a:r>
            <a:r>
              <a:rPr lang="en-US" dirty="0"/>
              <a:t> </a:t>
            </a:r>
            <a:r>
              <a:rPr lang="en-US" dirty="0" err="1"/>
              <a:t>relacije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njegovih</a:t>
            </a:r>
            <a:r>
              <a:rPr lang="en-US" dirty="0"/>
              <a:t> </a:t>
            </a:r>
            <a:r>
              <a:rPr lang="en-US" dirty="0" err="1"/>
              <a:t>komponenti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8903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978</TotalTime>
  <Words>2509</Words>
  <Application>Microsoft Office PowerPoint</Application>
  <PresentationFormat>On-screen Show (4:3)</PresentationFormat>
  <Paragraphs>349</Paragraphs>
  <Slides>89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93" baseType="lpstr">
      <vt:lpstr>Arial</vt:lpstr>
      <vt:lpstr>Calibri</vt:lpstr>
      <vt:lpstr>Cambria</vt:lpstr>
      <vt:lpstr>Adjacency</vt:lpstr>
      <vt:lpstr>Prostorne baze podataka I IPP</vt:lpstr>
      <vt:lpstr>NASTAVA</vt:lpstr>
      <vt:lpstr>Očekivani Ishodi učenja</vt:lpstr>
      <vt:lpstr>Lista lekcija</vt:lpstr>
      <vt:lpstr>PowerPoint Presentation</vt:lpstr>
      <vt:lpstr>Literatura</vt:lpstr>
      <vt:lpstr>Osnovni pojmovi</vt:lpstr>
      <vt:lpstr>Koje je značenje pojma prostor?</vt:lpstr>
      <vt:lpstr>Koje je značenje pojma topografija?</vt:lpstr>
      <vt:lpstr>Koje je značenje pojma prostorni model?</vt:lpstr>
      <vt:lpstr>Prostorni podaci</vt:lpstr>
      <vt:lpstr>Tipovi podataka</vt:lpstr>
      <vt:lpstr>Geometrijske primitive</vt:lpstr>
      <vt:lpstr>PowerPoint Presentation</vt:lpstr>
      <vt:lpstr>Primjer geometrijskih primitiva i njihovih relacija</vt:lpstr>
      <vt:lpstr>PowerPoint Presentation</vt:lpstr>
      <vt:lpstr>Prikaz tijela (3D) u vektorskom formatu</vt:lpstr>
      <vt:lpstr>3d matematički oblici</vt:lpstr>
      <vt:lpstr>Geometrija 3D objekata</vt:lpstr>
      <vt:lpstr>PowerPoint Presentation</vt:lpstr>
      <vt:lpstr>PowerPoint Presentation</vt:lpstr>
      <vt:lpstr>Kako opisati 3D objekt u bazi podataka</vt:lpstr>
      <vt:lpstr>PowerPoint Presentation</vt:lpstr>
      <vt:lpstr>Procesi unosa i korištenja podataka</vt:lpstr>
      <vt:lpstr>Rezolucija slike</vt:lpstr>
      <vt:lpstr>Rezolucija slike</vt:lpstr>
      <vt:lpstr>PowerPoint Presentation</vt:lpstr>
      <vt:lpstr>Modeli baza podataka i modeliranje podataka</vt:lpstr>
      <vt:lpstr>MODEL PODATAKA</vt:lpstr>
      <vt:lpstr>Modeliranje podataka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Baza podataka</vt:lpstr>
      <vt:lpstr>Temeljni koncepti modeliranja</vt:lpstr>
      <vt:lpstr>Primjer specificiranja 2D objekata: TIS-Prometna mreža</vt:lpstr>
      <vt:lpstr>PowerPoint Presentation</vt:lpstr>
      <vt:lpstr>Karakteristike skupa podataka transportne mreže - prometa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Obavezni i neobavezni metapodaci</vt:lpstr>
      <vt:lpstr>PowerPoint Presentation</vt:lpstr>
      <vt:lpstr>Reljef</vt:lpstr>
      <vt:lpstr>Koncepti modeliranja podataka</vt:lpstr>
      <vt:lpstr>Veze</vt:lpstr>
      <vt:lpstr>Klase objekata</vt:lpstr>
      <vt:lpstr>Atributi</vt:lpstr>
      <vt:lpstr>Sheme</vt:lpstr>
      <vt:lpstr>UML dijagrami</vt:lpstr>
      <vt:lpstr>E-R dijagrami </vt:lpstr>
      <vt:lpstr>E-R dijagrami </vt:lpstr>
      <vt:lpstr>XML shema</vt:lpstr>
      <vt:lpstr>GML shema</vt:lpstr>
      <vt:lpstr>PowerPoint Presentation</vt:lpstr>
      <vt:lpstr>Osnovni proizvodi modeliranja podataka</vt:lpstr>
      <vt:lpstr>Pristup i dijeljene prostornih podataka</vt:lpstr>
      <vt:lpstr>Softverske komponente</vt:lpstr>
      <vt:lpstr>Distribuirana računalna platforma (DCP)</vt:lpstr>
      <vt:lpstr>Mrežni sustav</vt:lpstr>
      <vt:lpstr>Mrežni sustav</vt:lpstr>
      <vt:lpstr>Pristup i dijeljene prostornih podataka</vt:lpstr>
      <vt:lpstr>PowerPoint Presentation</vt:lpstr>
      <vt:lpstr>PowerPoint Presentation</vt:lpstr>
      <vt:lpstr>PowerPoint Presentation</vt:lpstr>
      <vt:lpstr>Temeljni mrežni servisi (WFS, WMS, WCS)</vt:lpstr>
      <vt:lpstr>Web Map service (WMS) </vt:lpstr>
      <vt:lpstr>PowerPoint Presentation</vt:lpstr>
      <vt:lpstr>PowerPoint Presentation</vt:lpstr>
      <vt:lpstr>Web Feature servis (WFS) </vt:lpstr>
      <vt:lpstr>PowerPoint Presentation</vt:lpstr>
      <vt:lpstr>PowerPoint Presentation</vt:lpstr>
      <vt:lpstr>Web Coverage Servisi (WCS)</vt:lpstr>
      <vt:lpstr>PowerPoint Presentation</vt:lpstr>
      <vt:lpstr>XML  Extensible Markup Language </vt:lpstr>
      <vt:lpstr>Primjer sturkture i sadržaja u XML-u</vt:lpstr>
      <vt:lpstr>GML  Geography Markup Language</vt:lpstr>
      <vt:lpstr>Primjer sturkture i sadržaja u GML-u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Prostorne baze podatake I IPP</dc:title>
  <dc:creator>Slobodanka Ključanin</dc:creator>
  <cp:lastModifiedBy>mic625043</cp:lastModifiedBy>
  <cp:revision>102</cp:revision>
  <dcterms:created xsi:type="dcterms:W3CDTF">2018-05-30T10:00:39Z</dcterms:created>
  <dcterms:modified xsi:type="dcterms:W3CDTF">2019-03-27T09:34:34Z</dcterms:modified>
</cp:coreProperties>
</file>