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302" r:id="rId3"/>
    <p:sldId id="307" r:id="rId4"/>
    <p:sldId id="301" r:id="rId5"/>
    <p:sldId id="263" r:id="rId6"/>
    <p:sldId id="271" r:id="rId7"/>
    <p:sldId id="272" r:id="rId8"/>
    <p:sldId id="274" r:id="rId9"/>
    <p:sldId id="298" r:id="rId10"/>
    <p:sldId id="308" r:id="rId11"/>
    <p:sldId id="299" r:id="rId12"/>
    <p:sldId id="306" r:id="rId13"/>
    <p:sldId id="280" r:id="rId14"/>
    <p:sldId id="293" r:id="rId15"/>
    <p:sldId id="294" r:id="rId16"/>
    <p:sldId id="295" r:id="rId17"/>
    <p:sldId id="296" r:id="rId18"/>
    <p:sldId id="297" r:id="rId19"/>
    <p:sldId id="303" r:id="rId20"/>
    <p:sldId id="304" r:id="rId21"/>
    <p:sldId id="305" r:id="rId22"/>
    <p:sldId id="258" r:id="rId23"/>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BF5"/>
          </a:solidFill>
        </a:fill>
      </a:tcStyle>
    </a:wholeTbl>
    <a:band1H>
      <a:tcStyle>
        <a:tcBdr/>
        <a:fill>
          <a:solidFill>
            <a:srgbClr val="CFD5EA"/>
          </a:solidFill>
        </a:fill>
      </a:tcStyle>
    </a:band1H>
    <a:band2H>
      <a:tcStyle>
        <a:tcBdr/>
      </a:tcStyle>
    </a:band2H>
    <a:band1V>
      <a:tcStyle>
        <a:tcBdr/>
        <a:fill>
          <a:solidFill>
            <a:srgbClr val="CFD5EA"/>
          </a:solidFill>
        </a:fill>
      </a:tcStyle>
    </a:band1V>
    <a:band2V>
      <a:tcStyle>
        <a:tcBdr/>
      </a:tcStyle>
    </a:band2V>
    <a:lastCol>
      <a:tcTxStyle b="on">
        <a:font>
          <a:latin typeface="+mn-lt"/>
          <a:ea typeface="+mn-ea"/>
          <a:cs typeface="+mn-cs"/>
        </a:font>
        <a:srgbClr val="FFFFFF"/>
      </a:tcTxStyle>
      <a:tcStyle>
        <a:tcBdr/>
        <a:fill>
          <a:solidFill>
            <a:srgbClr val="4472C4"/>
          </a:solidFill>
        </a:fill>
      </a:tcStyle>
    </a:lastCol>
    <a:firstCol>
      <a:tcTxStyle b="on">
        <a:font>
          <a:latin typeface="+mn-lt"/>
          <a:ea typeface="+mn-ea"/>
          <a:cs typeface="+mn-cs"/>
        </a:font>
        <a:srgbClr val="FFFFFF"/>
      </a:tcTxStyle>
      <a:tcStyle>
        <a:tcBdr/>
        <a:fill>
          <a:solidFill>
            <a:srgbClr val="4472C4"/>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472C4"/>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472C4"/>
          </a:solidFill>
        </a:fill>
      </a:tcStyle>
    </a:firstRow>
  </a:tblStyle>
  <a:tblStyle styleId="{21E4AEA4-8DFA-4A89-87EB-49C32662AFE0}" styleName="Srednji stil 2 - Isticanj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Srednji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Srednji stil 2 - Isticanj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F1AB2-1976-4502-BF36-3FF5EA218861}" styleName="Srednji stil 4 - Isticanj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26" autoAdjust="0"/>
    <p:restoredTop sz="81818" autoAdjust="0"/>
  </p:normalViewPr>
  <p:slideViewPr>
    <p:cSldViewPr snapToGrid="0">
      <p:cViewPr varScale="1">
        <p:scale>
          <a:sx n="59" d="100"/>
          <a:sy n="59" d="100"/>
        </p:scale>
        <p:origin x="92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zervirano mjesto zaglavlja 1"/>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r-BA" sz="1200" b="0" i="0" u="none" strike="noStrike" kern="1200" cap="none" spc="0" baseline="0">
              <a:solidFill>
                <a:srgbClr val="000000"/>
              </a:solidFill>
              <a:uFillTx/>
              <a:latin typeface="Calibri"/>
            </a:endParaRPr>
          </a:p>
        </p:txBody>
      </p:sp>
      <p:sp>
        <p:nvSpPr>
          <p:cNvPr id="3" name="Rezervirano mjesto datuma 2"/>
          <p:cNvSpPr txBox="1">
            <a:spLocks noGrp="1"/>
          </p:cNvSpPr>
          <p:nvPr>
            <p:ph type="dt" sz="quarter"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F23EA30-5660-44CD-8B35-A477323ABA63}" type="datetime1">
              <a:rPr lang="hr-BA" sz="1200" b="0" i="0" u="none" strike="noStrike" kern="1200" cap="none" spc="0" baseline="0">
                <a:solidFill>
                  <a:srgbClr val="000000"/>
                </a:solidFill>
                <a:uFillTx/>
                <a:latin typeface="Calibri"/>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4. 9. 2019.</a:t>
            </a:fld>
            <a:endParaRPr lang="hr-BA" sz="1200" b="0" i="0" u="none" strike="noStrike" kern="1200" cap="none" spc="0" baseline="0">
              <a:solidFill>
                <a:srgbClr val="000000"/>
              </a:solidFill>
              <a:uFillTx/>
              <a:latin typeface="Calibri"/>
            </a:endParaRPr>
          </a:p>
        </p:txBody>
      </p:sp>
      <p:sp>
        <p:nvSpPr>
          <p:cNvPr id="4" name="Rezervirano mjesto podnožja 3"/>
          <p:cNvSpPr txBox="1">
            <a:spLocks noGrp="1"/>
          </p:cNvSpPr>
          <p:nvPr>
            <p:ph type="ftr" sz="quarter" idx="2"/>
          </p:nvPr>
        </p:nvSpPr>
        <p:spPr>
          <a:xfrm>
            <a:off x="0" y="8685208"/>
            <a:ext cx="2971800" cy="458791"/>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r-BA" sz="1200" b="0" i="0" u="none" strike="noStrike" kern="1200" cap="none" spc="0" baseline="0">
              <a:solidFill>
                <a:srgbClr val="000000"/>
              </a:solidFill>
              <a:uFillTx/>
              <a:latin typeface="Calibri"/>
            </a:endParaRPr>
          </a:p>
        </p:txBody>
      </p:sp>
      <p:sp>
        <p:nvSpPr>
          <p:cNvPr id="5" name="Rezervirano mjesto broja slajda 4"/>
          <p:cNvSpPr txBox="1">
            <a:spLocks noGrp="1"/>
          </p:cNvSpPr>
          <p:nvPr>
            <p:ph type="sldNum" sz="quarter" idx="3"/>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25EA6D3-8556-4142-9962-884FB87581B6}" type="slidenum">
              <a:t>‹#›</a:t>
            </a:fld>
            <a:endParaRPr lang="hr-BA"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41222142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zervirano mjesto zaglavlja 1"/>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hr-BA" sz="1200" b="0" i="0" u="none" strike="noStrike" kern="1200" cap="none" spc="0" baseline="0">
                <a:solidFill>
                  <a:srgbClr val="000000"/>
                </a:solidFill>
                <a:uFillTx/>
                <a:latin typeface="Calibri"/>
              </a:defRPr>
            </a:lvl1pPr>
          </a:lstStyle>
          <a:p>
            <a:pPr lvl="0"/>
            <a:endParaRPr lang="hr-BA"/>
          </a:p>
        </p:txBody>
      </p:sp>
      <p:sp>
        <p:nvSpPr>
          <p:cNvPr id="3" name="Rezervirano mjesto datuma 2"/>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hr-BA" sz="1200" b="0" i="0" u="none" strike="noStrike" kern="1200" cap="none" spc="0" baseline="0">
                <a:solidFill>
                  <a:srgbClr val="000000"/>
                </a:solidFill>
                <a:uFillTx/>
                <a:latin typeface="Calibri"/>
              </a:defRPr>
            </a:lvl1pPr>
          </a:lstStyle>
          <a:p>
            <a:pPr lvl="0"/>
            <a:fld id="{3D7B7B96-079C-4A34-A923-E050D999ED81}" type="datetime1">
              <a:rPr lang="hr-BA"/>
              <a:pPr lvl="0"/>
              <a:t>4. 9. 2019.</a:t>
            </a:fld>
            <a:endParaRPr lang="hr-BA"/>
          </a:p>
        </p:txBody>
      </p:sp>
      <p:sp>
        <p:nvSpPr>
          <p:cNvPr id="4" name="Rezervirano mjesto slike slajda 3"/>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Rezervirano mjesto bilježaka 4"/>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hr-BA"/>
          </a:p>
        </p:txBody>
      </p:sp>
      <p:sp>
        <p:nvSpPr>
          <p:cNvPr id="6" name="Rezervirano mjesto podnožja 5"/>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hr-BA" sz="1200" b="0" i="0" u="none" strike="noStrike" kern="1200" cap="none" spc="0" baseline="0">
                <a:solidFill>
                  <a:srgbClr val="000000"/>
                </a:solidFill>
                <a:uFillTx/>
                <a:latin typeface="Calibri"/>
              </a:defRPr>
            </a:lvl1pPr>
          </a:lstStyle>
          <a:p>
            <a:pPr lvl="0"/>
            <a:endParaRPr lang="hr-BA"/>
          </a:p>
        </p:txBody>
      </p:sp>
      <p:sp>
        <p:nvSpPr>
          <p:cNvPr id="7" name="Rezervirano mjesto broja slajda 6"/>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hr-BA" sz="1200" b="0" i="0" u="none" strike="noStrike" kern="1200" cap="none" spc="0" baseline="0">
                <a:solidFill>
                  <a:srgbClr val="000000"/>
                </a:solidFill>
                <a:uFillTx/>
                <a:latin typeface="Calibri"/>
              </a:defRPr>
            </a:lvl1pPr>
          </a:lstStyle>
          <a:p>
            <a:pPr lvl="0"/>
            <a:fld id="{6A14BD2E-6467-4853-A282-B99075E5CCC6}" type="slidenum">
              <a:t>‹#›</a:t>
            </a:fld>
            <a:endParaRPr lang="hr-BA"/>
          </a:p>
        </p:txBody>
      </p:sp>
    </p:spTree>
    <p:extLst>
      <p:ext uri="{BB962C8B-B14F-4D97-AF65-F5344CB8AC3E}">
        <p14:creationId xmlns:p14="http://schemas.microsoft.com/office/powerpoint/2010/main" val="2513116056"/>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hr-HR"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hr-HR"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hr-HR"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hr-HR"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hr-HR"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685800" y="1143000"/>
            <a:ext cx="5486400" cy="3086100"/>
          </a:xfrm>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5"/>
          </p:nvPr>
        </p:nvSpPr>
        <p:spPr/>
        <p:txBody>
          <a:bodyPr/>
          <a:lstStyle/>
          <a:p>
            <a:pPr lvl="0"/>
            <a:fld id="{6A14BD2E-6467-4853-A282-B99075E5CCC6}" type="slidenum">
              <a:rPr lang="hr-HR" smtClean="0"/>
              <a:t>2</a:t>
            </a:fld>
            <a:endParaRPr lang="hr-HR"/>
          </a:p>
        </p:txBody>
      </p:sp>
    </p:spTree>
    <p:extLst>
      <p:ext uri="{BB962C8B-B14F-4D97-AF65-F5344CB8AC3E}">
        <p14:creationId xmlns:p14="http://schemas.microsoft.com/office/powerpoint/2010/main" val="2943647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685800" y="1143000"/>
            <a:ext cx="5486400" cy="3086100"/>
          </a:xfrm>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5"/>
          </p:nvPr>
        </p:nvSpPr>
        <p:spPr/>
        <p:txBody>
          <a:bodyPr/>
          <a:lstStyle/>
          <a:p>
            <a:pPr lvl="0"/>
            <a:fld id="{6A14BD2E-6467-4853-A282-B99075E5CCC6}" type="slidenum">
              <a:rPr lang="hr-HR" smtClean="0"/>
              <a:t>17</a:t>
            </a:fld>
            <a:endParaRPr lang="hr-HR"/>
          </a:p>
        </p:txBody>
      </p:sp>
    </p:spTree>
    <p:extLst>
      <p:ext uri="{BB962C8B-B14F-4D97-AF65-F5344CB8AC3E}">
        <p14:creationId xmlns:p14="http://schemas.microsoft.com/office/powerpoint/2010/main" val="2527037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685800" y="1143000"/>
            <a:ext cx="5486400" cy="3086100"/>
          </a:xfrm>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5"/>
          </p:nvPr>
        </p:nvSpPr>
        <p:spPr/>
        <p:txBody>
          <a:bodyPr/>
          <a:lstStyle/>
          <a:p>
            <a:pPr lvl="0"/>
            <a:fld id="{6A14BD2E-6467-4853-A282-B99075E5CCC6}" type="slidenum">
              <a:rPr lang="hr-HR" smtClean="0"/>
              <a:t>18</a:t>
            </a:fld>
            <a:endParaRPr lang="hr-HR"/>
          </a:p>
        </p:txBody>
      </p:sp>
    </p:spTree>
    <p:extLst>
      <p:ext uri="{BB962C8B-B14F-4D97-AF65-F5344CB8AC3E}">
        <p14:creationId xmlns:p14="http://schemas.microsoft.com/office/powerpoint/2010/main" val="2260494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685800" y="1143000"/>
            <a:ext cx="5486400" cy="3086100"/>
          </a:xfrm>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5"/>
          </p:nvPr>
        </p:nvSpPr>
        <p:spPr/>
        <p:txBody>
          <a:bodyPr/>
          <a:lstStyle/>
          <a:p>
            <a:pPr lvl="0"/>
            <a:fld id="{6A14BD2E-6467-4853-A282-B99075E5CCC6}" type="slidenum">
              <a:rPr lang="hr-HR" smtClean="0"/>
              <a:t>5</a:t>
            </a:fld>
            <a:endParaRPr lang="hr-HR"/>
          </a:p>
        </p:txBody>
      </p:sp>
    </p:spTree>
    <p:extLst>
      <p:ext uri="{BB962C8B-B14F-4D97-AF65-F5344CB8AC3E}">
        <p14:creationId xmlns:p14="http://schemas.microsoft.com/office/powerpoint/2010/main" val="208497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685800" y="1143000"/>
            <a:ext cx="5486400" cy="3086100"/>
          </a:xfrm>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5"/>
          </p:nvPr>
        </p:nvSpPr>
        <p:spPr/>
        <p:txBody>
          <a:bodyPr/>
          <a:lstStyle/>
          <a:p>
            <a:pPr lvl="0"/>
            <a:fld id="{6A14BD2E-6467-4853-A282-B99075E5CCC6}" type="slidenum">
              <a:rPr lang="hr-HR" smtClean="0"/>
              <a:t>8</a:t>
            </a:fld>
            <a:endParaRPr lang="hr-HR"/>
          </a:p>
        </p:txBody>
      </p:sp>
    </p:spTree>
    <p:extLst>
      <p:ext uri="{BB962C8B-B14F-4D97-AF65-F5344CB8AC3E}">
        <p14:creationId xmlns:p14="http://schemas.microsoft.com/office/powerpoint/2010/main" val="1874349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685800" y="1143000"/>
            <a:ext cx="5486400" cy="3086100"/>
          </a:xfrm>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5"/>
          </p:nvPr>
        </p:nvSpPr>
        <p:spPr/>
        <p:txBody>
          <a:bodyPr/>
          <a:lstStyle/>
          <a:p>
            <a:pPr lvl="0"/>
            <a:fld id="{6A14BD2E-6467-4853-A282-B99075E5CCC6}" type="slidenum">
              <a:rPr lang="hr-HR" smtClean="0"/>
              <a:t>9</a:t>
            </a:fld>
            <a:endParaRPr lang="hr-HR"/>
          </a:p>
        </p:txBody>
      </p:sp>
    </p:spTree>
    <p:extLst>
      <p:ext uri="{BB962C8B-B14F-4D97-AF65-F5344CB8AC3E}">
        <p14:creationId xmlns:p14="http://schemas.microsoft.com/office/powerpoint/2010/main" val="3054182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685800" y="1143000"/>
            <a:ext cx="5486400" cy="3086100"/>
          </a:xfrm>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5"/>
          </p:nvPr>
        </p:nvSpPr>
        <p:spPr/>
        <p:txBody>
          <a:bodyPr/>
          <a:lstStyle/>
          <a:p>
            <a:pPr lvl="0"/>
            <a:fld id="{6A14BD2E-6467-4853-A282-B99075E5CCC6}" type="slidenum">
              <a:rPr lang="hr-HR" smtClean="0"/>
              <a:t>10</a:t>
            </a:fld>
            <a:endParaRPr lang="hr-HR"/>
          </a:p>
        </p:txBody>
      </p:sp>
    </p:spTree>
    <p:extLst>
      <p:ext uri="{BB962C8B-B14F-4D97-AF65-F5344CB8AC3E}">
        <p14:creationId xmlns:p14="http://schemas.microsoft.com/office/powerpoint/2010/main" val="394753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685800" y="1143000"/>
            <a:ext cx="5486400" cy="3086100"/>
          </a:xfrm>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5"/>
          </p:nvPr>
        </p:nvSpPr>
        <p:spPr/>
        <p:txBody>
          <a:bodyPr/>
          <a:lstStyle/>
          <a:p>
            <a:pPr lvl="0"/>
            <a:fld id="{6A14BD2E-6467-4853-A282-B99075E5CCC6}" type="slidenum">
              <a:rPr lang="hr-HR" smtClean="0"/>
              <a:t>13</a:t>
            </a:fld>
            <a:endParaRPr lang="hr-HR"/>
          </a:p>
        </p:txBody>
      </p:sp>
    </p:spTree>
    <p:extLst>
      <p:ext uri="{BB962C8B-B14F-4D97-AF65-F5344CB8AC3E}">
        <p14:creationId xmlns:p14="http://schemas.microsoft.com/office/powerpoint/2010/main" val="2891854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685800" y="1143000"/>
            <a:ext cx="5486400" cy="3086100"/>
          </a:xfrm>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5"/>
          </p:nvPr>
        </p:nvSpPr>
        <p:spPr/>
        <p:txBody>
          <a:bodyPr/>
          <a:lstStyle/>
          <a:p>
            <a:pPr lvl="0"/>
            <a:fld id="{6A14BD2E-6467-4853-A282-B99075E5CCC6}" type="slidenum">
              <a:rPr lang="hr-HR" smtClean="0"/>
              <a:t>14</a:t>
            </a:fld>
            <a:endParaRPr lang="hr-HR"/>
          </a:p>
        </p:txBody>
      </p:sp>
    </p:spTree>
    <p:extLst>
      <p:ext uri="{BB962C8B-B14F-4D97-AF65-F5344CB8AC3E}">
        <p14:creationId xmlns:p14="http://schemas.microsoft.com/office/powerpoint/2010/main" val="2757272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685800" y="1143000"/>
            <a:ext cx="5486400" cy="3086100"/>
          </a:xfrm>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5"/>
          </p:nvPr>
        </p:nvSpPr>
        <p:spPr/>
        <p:txBody>
          <a:bodyPr/>
          <a:lstStyle/>
          <a:p>
            <a:pPr lvl="0"/>
            <a:fld id="{6A14BD2E-6467-4853-A282-B99075E5CCC6}" type="slidenum">
              <a:rPr lang="hr-HR" smtClean="0"/>
              <a:t>15</a:t>
            </a:fld>
            <a:endParaRPr lang="hr-HR"/>
          </a:p>
        </p:txBody>
      </p:sp>
    </p:spTree>
    <p:extLst>
      <p:ext uri="{BB962C8B-B14F-4D97-AF65-F5344CB8AC3E}">
        <p14:creationId xmlns:p14="http://schemas.microsoft.com/office/powerpoint/2010/main" val="4112570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685800" y="1143000"/>
            <a:ext cx="5486400" cy="3086100"/>
          </a:xfrm>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5"/>
          </p:nvPr>
        </p:nvSpPr>
        <p:spPr/>
        <p:txBody>
          <a:bodyPr/>
          <a:lstStyle/>
          <a:p>
            <a:pPr lvl="0"/>
            <a:fld id="{6A14BD2E-6467-4853-A282-B99075E5CCC6}" type="slidenum">
              <a:rPr lang="hr-HR" smtClean="0"/>
              <a:t>16</a:t>
            </a:fld>
            <a:endParaRPr lang="hr-HR"/>
          </a:p>
        </p:txBody>
      </p:sp>
    </p:spTree>
    <p:extLst>
      <p:ext uri="{BB962C8B-B14F-4D97-AF65-F5344CB8AC3E}">
        <p14:creationId xmlns:p14="http://schemas.microsoft.com/office/powerpoint/2010/main" val="17381824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txBox="1">
            <a:spLocks noGrp="1"/>
          </p:cNvSpPr>
          <p:nvPr>
            <p:ph type="ctrTitle"/>
          </p:nvPr>
        </p:nvSpPr>
        <p:spPr>
          <a:xfrm>
            <a:off x="1524003" y="3077696"/>
            <a:ext cx="9144000" cy="799907"/>
          </a:xfrm>
        </p:spPr>
        <p:txBody>
          <a:bodyPr anchor="b" anchorCtr="1"/>
          <a:lstStyle>
            <a:lvl1pPr algn="ctr">
              <a:defRPr sz="6000"/>
            </a:lvl1pPr>
          </a:lstStyle>
          <a:p>
            <a:pPr lvl="0"/>
            <a:r>
              <a:rPr lang="hr-HR"/>
              <a:t>Uredite stil naslova matrice</a:t>
            </a:r>
            <a:endParaRPr lang="hr-BA"/>
          </a:p>
        </p:txBody>
      </p:sp>
      <p:sp>
        <p:nvSpPr>
          <p:cNvPr id="3" name="Podnaslov 2"/>
          <p:cNvSpPr txBox="1">
            <a:spLocks noGrp="1"/>
          </p:cNvSpPr>
          <p:nvPr>
            <p:ph type="subTitle" idx="1"/>
          </p:nvPr>
        </p:nvSpPr>
        <p:spPr>
          <a:xfrm>
            <a:off x="1524003" y="4779385"/>
            <a:ext cx="9144000" cy="638662"/>
          </a:xfrm>
        </p:spPr>
        <p:txBody>
          <a:bodyPr anchorCtr="1"/>
          <a:lstStyle>
            <a:lvl1pPr marL="0" indent="0" algn="ctr">
              <a:buNone/>
              <a:defRPr sz="3600">
                <a:solidFill>
                  <a:srgbClr val="254275"/>
                </a:solidFill>
              </a:defRPr>
            </a:lvl1pPr>
          </a:lstStyle>
          <a:p>
            <a:pPr lvl="0"/>
            <a:r>
              <a:rPr lang="hr-HR"/>
              <a:t>Kliknite da biste uredili stil podnaslova matrice</a:t>
            </a:r>
            <a:endParaRPr lang="hr-BA"/>
          </a:p>
        </p:txBody>
      </p:sp>
      <p:sp>
        <p:nvSpPr>
          <p:cNvPr id="4" name="Rezervirano mjesto datuma 3"/>
          <p:cNvSpPr txBox="1">
            <a:spLocks noGrp="1"/>
          </p:cNvSpPr>
          <p:nvPr>
            <p:ph type="dt" sz="half" idx="7"/>
          </p:nvPr>
        </p:nvSpPr>
        <p:spPr/>
        <p:txBody>
          <a:bodyPr/>
          <a:lstStyle>
            <a:lvl1pPr>
              <a:defRPr/>
            </a:lvl1pPr>
          </a:lstStyle>
          <a:p>
            <a:pPr lvl="0"/>
            <a:fld id="{4D0EBD35-96FB-4C85-95CD-1E85289B65DF}" type="datetime1">
              <a:rPr lang="hr-HR"/>
              <a:pPr lvl="0"/>
              <a:t>4.9.2019.</a:t>
            </a:fld>
            <a:endParaRPr lang="hr-BA"/>
          </a:p>
        </p:txBody>
      </p:sp>
      <p:sp>
        <p:nvSpPr>
          <p:cNvPr id="5" name="Rezervirano mjesto broja slajda 5"/>
          <p:cNvSpPr txBox="1">
            <a:spLocks noGrp="1"/>
          </p:cNvSpPr>
          <p:nvPr>
            <p:ph type="sldNum" sz="quarter" idx="8"/>
          </p:nvPr>
        </p:nvSpPr>
        <p:spPr/>
        <p:txBody>
          <a:bodyPr/>
          <a:lstStyle>
            <a:lvl1pPr>
              <a:defRPr/>
            </a:lvl1pPr>
          </a:lstStyle>
          <a:p>
            <a:pPr lvl="0"/>
            <a:fld id="{C2FA2AA9-A90C-4E5B-AF8D-432D97ABE613}" type="slidenum">
              <a:t>‹#›</a:t>
            </a:fld>
            <a:endParaRPr lang="hr-BA"/>
          </a:p>
        </p:txBody>
      </p:sp>
      <p:pic>
        <p:nvPicPr>
          <p:cNvPr id="6" name="Slika 6"/>
          <p:cNvPicPr>
            <a:picLocks noChangeAspect="1"/>
          </p:cNvPicPr>
          <p:nvPr/>
        </p:nvPicPr>
        <p:blipFill>
          <a:blip r:embed="rId2"/>
          <a:stretch>
            <a:fillRect/>
          </a:stretch>
        </p:blipFill>
        <p:spPr>
          <a:xfrm>
            <a:off x="562456" y="234095"/>
            <a:ext cx="2340992" cy="1052474"/>
          </a:xfrm>
          <a:prstGeom prst="rect">
            <a:avLst/>
          </a:prstGeom>
          <a:noFill/>
          <a:ln cap="flat">
            <a:noFill/>
          </a:ln>
        </p:spPr>
      </p:pic>
      <p:pic>
        <p:nvPicPr>
          <p:cNvPr id="7" name="Slika 10"/>
          <p:cNvPicPr>
            <a:picLocks noChangeAspect="1"/>
          </p:cNvPicPr>
          <p:nvPr/>
        </p:nvPicPr>
        <p:blipFill>
          <a:blip r:embed="rId3"/>
          <a:stretch>
            <a:fillRect/>
          </a:stretch>
        </p:blipFill>
        <p:spPr>
          <a:xfrm>
            <a:off x="8930030" y="443237"/>
            <a:ext cx="3007443" cy="651473"/>
          </a:xfrm>
          <a:prstGeom prst="rect">
            <a:avLst/>
          </a:prstGeom>
          <a:noFill/>
          <a:ln cap="flat">
            <a:noFill/>
          </a:ln>
        </p:spPr>
      </p:pic>
      <p:sp>
        <p:nvSpPr>
          <p:cNvPr id="8" name="Pravokutnik 11"/>
          <p:cNvSpPr/>
          <p:nvPr/>
        </p:nvSpPr>
        <p:spPr>
          <a:xfrm>
            <a:off x="0" y="1541788"/>
            <a:ext cx="12191996" cy="436959"/>
          </a:xfrm>
          <a:prstGeom prst="rect">
            <a:avLst/>
          </a:prstGeom>
          <a:solidFill>
            <a:srgbClr val="254275"/>
          </a:solidFill>
          <a:ln cap="flat">
            <a:noFill/>
            <a:prstDash val="solid"/>
          </a:ln>
        </p:spPr>
        <p:txBody>
          <a:bodyPr vert="horz" wrap="square" lIns="71999" tIns="71999" rIns="71999" bIns="71999" anchor="t" anchorCtr="1" compatLnSpc="1">
            <a:spAutoFit/>
          </a:bodyPr>
          <a:lstStyle/>
          <a:p>
            <a:pPr marL="0" marR="0" lvl="0" indent="0" algn="ctr" defTabSz="914400" rtl="0" fontAlgn="auto" hangingPunct="1">
              <a:lnSpc>
                <a:spcPct val="115000"/>
              </a:lnSpc>
              <a:spcBef>
                <a:spcPts val="600"/>
              </a:spcBef>
              <a:spcAft>
                <a:spcPts val="600"/>
              </a:spcAft>
              <a:buNone/>
              <a:tabLst/>
              <a:defRPr sz="1800" b="0" i="0" u="none" strike="noStrike" kern="0" cap="none" spc="0" baseline="0">
                <a:solidFill>
                  <a:srgbClr val="000000"/>
                </a:solidFill>
                <a:uFillTx/>
              </a:defRPr>
            </a:pPr>
            <a:r>
              <a:rPr lang="en-US" sz="1750" b="1" i="0" u="none" strike="noStrike" kern="1200" cap="none" spc="0" baseline="0" noProof="0" dirty="0">
                <a:solidFill>
                  <a:srgbClr val="FFFFFF"/>
                </a:solidFill>
                <a:effectLst>
                  <a:outerShdw blurRad="38100" dist="38100" dir="2700000" algn="tl">
                    <a:srgbClr val="000000">
                      <a:alpha val="43137"/>
                    </a:srgbClr>
                  </a:outerShdw>
                </a:effectLst>
                <a:uFillTx/>
                <a:latin typeface="Calibri" pitchFamily="34"/>
                <a:ea typeface="Calibri" pitchFamily="34"/>
                <a:cs typeface="Times New Roman" pitchFamily="18"/>
              </a:rPr>
              <a:t>Western Balkans Academic Education Evolution and Professional's Sustainable Training for Spatial Data Infrastructures – BESTSDI</a:t>
            </a:r>
          </a:p>
        </p:txBody>
      </p:sp>
    </p:spTree>
    <p:extLst>
      <p:ext uri="{BB962C8B-B14F-4D97-AF65-F5344CB8AC3E}">
        <p14:creationId xmlns:p14="http://schemas.microsoft.com/office/powerpoint/2010/main" val="106379670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txBox="1">
            <a:spLocks noGrp="1"/>
          </p:cNvSpPr>
          <p:nvPr>
            <p:ph type="title"/>
          </p:nvPr>
        </p:nvSpPr>
        <p:spPr/>
        <p:txBody>
          <a:bodyPr/>
          <a:lstStyle>
            <a:lvl1pPr>
              <a:defRPr/>
            </a:lvl1pPr>
          </a:lstStyle>
          <a:p>
            <a:pPr lvl="0"/>
            <a:r>
              <a:rPr lang="hr-HR"/>
              <a:t>Uredite stil naslova matrice</a:t>
            </a:r>
            <a:endParaRPr lang="hr-BA"/>
          </a:p>
        </p:txBody>
      </p:sp>
      <p:sp>
        <p:nvSpPr>
          <p:cNvPr id="3" name="Rezervirano mjesto okomitog teksta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hr-BA"/>
          </a:p>
        </p:txBody>
      </p:sp>
      <p:sp>
        <p:nvSpPr>
          <p:cNvPr id="4" name="Rezervirano mjesto datuma 3"/>
          <p:cNvSpPr txBox="1">
            <a:spLocks noGrp="1"/>
          </p:cNvSpPr>
          <p:nvPr>
            <p:ph type="dt" sz="half" idx="7"/>
          </p:nvPr>
        </p:nvSpPr>
        <p:spPr/>
        <p:txBody>
          <a:bodyPr/>
          <a:lstStyle>
            <a:lvl1pPr>
              <a:defRPr/>
            </a:lvl1pPr>
          </a:lstStyle>
          <a:p>
            <a:pPr lvl="0"/>
            <a:fld id="{BBA7C38A-FEFD-454B-AA37-D37BEBF18CA5}" type="datetime1">
              <a:rPr lang="hr-HR"/>
              <a:pPr lvl="0"/>
              <a:t>4.9.2019.</a:t>
            </a:fld>
            <a:endParaRPr lang="hr-BA"/>
          </a:p>
        </p:txBody>
      </p:sp>
      <p:sp>
        <p:nvSpPr>
          <p:cNvPr id="5" name="Rezervirano mjesto broja slajda 5"/>
          <p:cNvSpPr txBox="1">
            <a:spLocks noGrp="1"/>
          </p:cNvSpPr>
          <p:nvPr>
            <p:ph type="sldNum" sz="quarter" idx="8"/>
          </p:nvPr>
        </p:nvSpPr>
        <p:spPr/>
        <p:txBody>
          <a:bodyPr/>
          <a:lstStyle>
            <a:lvl1pPr>
              <a:defRPr/>
            </a:lvl1pPr>
          </a:lstStyle>
          <a:p>
            <a:pPr lvl="0"/>
            <a:fld id="{0C37C956-AE9D-45B0-BCF2-6BA34BF8AC5A}" type="slidenum">
              <a:t>‹#›</a:t>
            </a:fld>
            <a:endParaRPr lang="hr-BA"/>
          </a:p>
        </p:txBody>
      </p:sp>
      <p:sp>
        <p:nvSpPr>
          <p:cNvPr id="6" name="Pravokutnik 6"/>
          <p:cNvSpPr/>
          <p:nvPr/>
        </p:nvSpPr>
        <p:spPr>
          <a:xfrm>
            <a:off x="0" y="0"/>
            <a:ext cx="12191996" cy="436964"/>
          </a:xfrm>
          <a:prstGeom prst="rect">
            <a:avLst/>
          </a:prstGeom>
          <a:solidFill>
            <a:srgbClr val="254275"/>
          </a:solidFill>
          <a:ln cap="flat">
            <a:noFill/>
            <a:prstDash val="solid"/>
          </a:ln>
        </p:spPr>
        <p:txBody>
          <a:bodyPr vert="horz" wrap="square" lIns="71999" tIns="71999" rIns="71999" bIns="71999" anchor="t" anchorCtr="1" compatLnSpc="1">
            <a:spAutoFit/>
          </a:bodyPr>
          <a:lstStyle/>
          <a:p>
            <a:pPr marL="0" marR="0" lvl="0" indent="0" algn="ctr" defTabSz="914400" rtl="0" fontAlgn="auto" hangingPunct="1">
              <a:lnSpc>
                <a:spcPct val="115000"/>
              </a:lnSpc>
              <a:spcBef>
                <a:spcPts val="600"/>
              </a:spcBef>
              <a:spcAft>
                <a:spcPts val="600"/>
              </a:spcAft>
              <a:buNone/>
              <a:tabLst/>
              <a:defRPr sz="1800" b="0" i="0" u="none" strike="noStrike" kern="0" cap="none" spc="0" baseline="0">
                <a:solidFill>
                  <a:srgbClr val="000000"/>
                </a:solidFill>
                <a:uFillTx/>
              </a:defRPr>
            </a:pPr>
            <a:r>
              <a:rPr lang="en-US" sz="1750" b="1" i="0" u="none" strike="noStrike" kern="1200" cap="none" spc="0" baseline="0" noProof="0" dirty="0">
                <a:solidFill>
                  <a:srgbClr val="FFFFFF"/>
                </a:solidFill>
                <a:effectLst>
                  <a:outerShdw blurRad="38100" dist="38100" dir="2700000" algn="tl">
                    <a:srgbClr val="000000">
                      <a:alpha val="43137"/>
                    </a:srgbClr>
                  </a:outerShdw>
                </a:effectLst>
                <a:uFillTx/>
                <a:latin typeface="Calibri" pitchFamily="34"/>
                <a:ea typeface="Calibri" pitchFamily="34"/>
                <a:cs typeface="Times New Roman" pitchFamily="18"/>
              </a:rPr>
              <a:t>Western Balkans Academic Education Evolution and Professional's Sustainable Training for Spatial Data Infrastructures – BESTSDI</a:t>
            </a:r>
          </a:p>
        </p:txBody>
      </p:sp>
      <p:pic>
        <p:nvPicPr>
          <p:cNvPr id="7" name="Slika 6"/>
          <p:cNvPicPr>
            <a:picLocks noChangeAspect="1"/>
          </p:cNvPicPr>
          <p:nvPr/>
        </p:nvPicPr>
        <p:blipFill>
          <a:blip r:embed="rId2"/>
          <a:stretch>
            <a:fillRect/>
          </a:stretch>
        </p:blipFill>
        <p:spPr>
          <a:xfrm>
            <a:off x="4764462" y="6356351"/>
            <a:ext cx="844484" cy="379668"/>
          </a:xfrm>
          <a:prstGeom prst="rect">
            <a:avLst/>
          </a:prstGeom>
          <a:noFill/>
          <a:ln cap="flat">
            <a:noFill/>
          </a:ln>
        </p:spPr>
      </p:pic>
      <p:pic>
        <p:nvPicPr>
          <p:cNvPr id="8" name="Slika 7"/>
          <p:cNvPicPr>
            <a:picLocks noChangeAspect="1"/>
          </p:cNvPicPr>
          <p:nvPr/>
        </p:nvPicPr>
        <p:blipFill>
          <a:blip r:embed="rId3"/>
          <a:stretch>
            <a:fillRect/>
          </a:stretch>
        </p:blipFill>
        <p:spPr>
          <a:xfrm>
            <a:off x="5802873" y="6341802"/>
            <a:ext cx="1819829" cy="394206"/>
          </a:xfrm>
          <a:prstGeom prst="rect">
            <a:avLst/>
          </a:prstGeom>
          <a:noFill/>
          <a:ln cap="flat">
            <a:noFill/>
          </a:ln>
        </p:spPr>
      </p:pic>
    </p:spTree>
    <p:extLst>
      <p:ext uri="{BB962C8B-B14F-4D97-AF65-F5344CB8AC3E}">
        <p14:creationId xmlns:p14="http://schemas.microsoft.com/office/powerpoint/2010/main" val="2309149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txBox="1">
            <a:spLocks noGrp="1"/>
          </p:cNvSpPr>
          <p:nvPr>
            <p:ph type="title" orient="vert"/>
          </p:nvPr>
        </p:nvSpPr>
        <p:spPr>
          <a:xfrm>
            <a:off x="8724903" y="365129"/>
            <a:ext cx="2628899" cy="5811834"/>
          </a:xfrm>
        </p:spPr>
        <p:txBody>
          <a:bodyPr vert="eaVert"/>
          <a:lstStyle>
            <a:lvl1pPr>
              <a:defRPr/>
            </a:lvl1pPr>
          </a:lstStyle>
          <a:p>
            <a:pPr lvl="0"/>
            <a:r>
              <a:rPr lang="hr-HR"/>
              <a:t>Uredite stil naslova matrice</a:t>
            </a:r>
            <a:endParaRPr lang="hr-BA"/>
          </a:p>
        </p:txBody>
      </p:sp>
      <p:sp>
        <p:nvSpPr>
          <p:cNvPr id="3" name="Rezervirano mjesto okomitog teksta 2"/>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hr-BA"/>
          </a:p>
        </p:txBody>
      </p:sp>
      <p:sp>
        <p:nvSpPr>
          <p:cNvPr id="4" name="Rezervirano mjesto datuma 3"/>
          <p:cNvSpPr txBox="1">
            <a:spLocks noGrp="1"/>
          </p:cNvSpPr>
          <p:nvPr>
            <p:ph type="dt" sz="half" idx="7"/>
          </p:nvPr>
        </p:nvSpPr>
        <p:spPr/>
        <p:txBody>
          <a:bodyPr/>
          <a:lstStyle>
            <a:lvl1pPr>
              <a:defRPr/>
            </a:lvl1pPr>
          </a:lstStyle>
          <a:p>
            <a:pPr lvl="0"/>
            <a:fld id="{C394B4C5-D3C3-43AC-8EC9-51EFB2C5998C}" type="datetime1">
              <a:rPr lang="hr-HR"/>
              <a:pPr lvl="0"/>
              <a:t>4.9.2019.</a:t>
            </a:fld>
            <a:endParaRPr lang="hr-BA"/>
          </a:p>
        </p:txBody>
      </p:sp>
      <p:sp>
        <p:nvSpPr>
          <p:cNvPr id="5" name="Rezervirano mjesto broja slajda 5"/>
          <p:cNvSpPr txBox="1">
            <a:spLocks noGrp="1"/>
          </p:cNvSpPr>
          <p:nvPr>
            <p:ph type="sldNum" sz="quarter" idx="8"/>
          </p:nvPr>
        </p:nvSpPr>
        <p:spPr/>
        <p:txBody>
          <a:bodyPr/>
          <a:lstStyle>
            <a:lvl1pPr>
              <a:defRPr/>
            </a:lvl1pPr>
          </a:lstStyle>
          <a:p>
            <a:pPr lvl="0"/>
            <a:fld id="{54DE171B-87F9-449E-A75D-480BCF1C3E34}" type="slidenum">
              <a:t>‹#›</a:t>
            </a:fld>
            <a:endParaRPr lang="hr-BA"/>
          </a:p>
        </p:txBody>
      </p:sp>
      <p:sp>
        <p:nvSpPr>
          <p:cNvPr id="6" name="Pravokutnik 6"/>
          <p:cNvSpPr/>
          <p:nvPr/>
        </p:nvSpPr>
        <p:spPr>
          <a:xfrm>
            <a:off x="11427191" y="0"/>
            <a:ext cx="764805" cy="6858000"/>
          </a:xfrm>
          <a:prstGeom prst="rect">
            <a:avLst/>
          </a:prstGeom>
          <a:solidFill>
            <a:srgbClr val="254275"/>
          </a:solidFill>
          <a:ln cap="flat">
            <a:noFill/>
            <a:prstDash val="solid"/>
          </a:ln>
        </p:spPr>
        <p:txBody>
          <a:bodyPr vert="eaVert" wrap="square" lIns="71999" tIns="71999" rIns="71999" bIns="71999" anchor="t" anchorCtr="1" compatLnSpc="1">
            <a:spAutoFit/>
          </a:bodyPr>
          <a:lstStyle/>
          <a:p>
            <a:pPr marL="0" marR="0" lvl="0" indent="0" algn="ctr" defTabSz="914400" rtl="0" fontAlgn="auto" hangingPunct="1">
              <a:lnSpc>
                <a:spcPct val="115000"/>
              </a:lnSpc>
              <a:spcBef>
                <a:spcPts val="600"/>
              </a:spcBef>
              <a:spcAft>
                <a:spcPts val="600"/>
              </a:spcAft>
              <a:buNone/>
              <a:tabLst/>
              <a:defRPr sz="1800" b="0" i="0" u="none" strike="noStrike" kern="0" cap="none" spc="0" baseline="0">
                <a:solidFill>
                  <a:srgbClr val="000000"/>
                </a:solidFill>
                <a:uFillTx/>
              </a:defRPr>
            </a:pPr>
            <a:r>
              <a:rPr lang="en-US" sz="1750" b="1" i="0" u="none" strike="noStrike" kern="1200" cap="none" spc="0" baseline="0" noProof="0" dirty="0">
                <a:solidFill>
                  <a:srgbClr val="FFFFFF"/>
                </a:solidFill>
                <a:effectLst>
                  <a:outerShdw blurRad="38100" dist="38100" dir="2700000" algn="tl">
                    <a:srgbClr val="000000">
                      <a:alpha val="43137"/>
                    </a:srgbClr>
                  </a:outerShdw>
                </a:effectLst>
                <a:uFillTx/>
                <a:latin typeface="Calibri" pitchFamily="34"/>
                <a:ea typeface="Calibri" pitchFamily="34"/>
                <a:cs typeface="Times New Roman" pitchFamily="18"/>
              </a:rPr>
              <a:t>Western Balkans Academic Education Evolution and Professional's Sustainable Training for Spatial Data Infrastructures – BESTSDI</a:t>
            </a:r>
          </a:p>
        </p:txBody>
      </p:sp>
      <p:pic>
        <p:nvPicPr>
          <p:cNvPr id="7" name="Slika 6"/>
          <p:cNvPicPr>
            <a:picLocks noChangeAspect="1"/>
          </p:cNvPicPr>
          <p:nvPr/>
        </p:nvPicPr>
        <p:blipFill>
          <a:blip r:embed="rId2"/>
          <a:stretch>
            <a:fillRect/>
          </a:stretch>
        </p:blipFill>
        <p:spPr>
          <a:xfrm>
            <a:off x="4764462" y="6356351"/>
            <a:ext cx="844484" cy="379668"/>
          </a:xfrm>
          <a:prstGeom prst="rect">
            <a:avLst/>
          </a:prstGeom>
          <a:noFill/>
          <a:ln cap="flat">
            <a:noFill/>
          </a:ln>
        </p:spPr>
      </p:pic>
      <p:pic>
        <p:nvPicPr>
          <p:cNvPr id="8" name="Slika 7"/>
          <p:cNvPicPr>
            <a:picLocks noChangeAspect="1"/>
          </p:cNvPicPr>
          <p:nvPr/>
        </p:nvPicPr>
        <p:blipFill>
          <a:blip r:embed="rId3"/>
          <a:stretch>
            <a:fillRect/>
          </a:stretch>
        </p:blipFill>
        <p:spPr>
          <a:xfrm>
            <a:off x="5802873" y="6341802"/>
            <a:ext cx="1819829" cy="394206"/>
          </a:xfrm>
          <a:prstGeom prst="rect">
            <a:avLst/>
          </a:prstGeom>
          <a:noFill/>
          <a:ln cap="flat">
            <a:noFill/>
          </a:ln>
        </p:spPr>
      </p:pic>
    </p:spTree>
    <p:extLst>
      <p:ext uri="{BB962C8B-B14F-4D97-AF65-F5344CB8AC3E}">
        <p14:creationId xmlns:p14="http://schemas.microsoft.com/office/powerpoint/2010/main" val="296157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txBox="1">
            <a:spLocks noGrp="1"/>
          </p:cNvSpPr>
          <p:nvPr>
            <p:ph type="title"/>
          </p:nvPr>
        </p:nvSpPr>
        <p:spPr>
          <a:xfrm>
            <a:off x="838203" y="637227"/>
            <a:ext cx="10515600" cy="678731"/>
          </a:xfrm>
        </p:spPr>
        <p:txBody>
          <a:bodyPr/>
          <a:lstStyle>
            <a:lvl1pPr>
              <a:defRPr/>
            </a:lvl1pPr>
          </a:lstStyle>
          <a:p>
            <a:pPr lvl="0"/>
            <a:r>
              <a:rPr lang="hr-HR"/>
              <a:t>Uredite stil naslova matrice</a:t>
            </a:r>
            <a:endParaRPr lang="hr-BA"/>
          </a:p>
        </p:txBody>
      </p:sp>
      <p:sp>
        <p:nvSpPr>
          <p:cNvPr id="3" name="Rezervirano mjesto sadržaja 2"/>
          <p:cNvSpPr txBox="1">
            <a:spLocks noGrp="1"/>
          </p:cNvSpPr>
          <p:nvPr>
            <p:ph idx="1"/>
          </p:nvPr>
        </p:nvSpPr>
        <p:spPr>
          <a:xfrm>
            <a:off x="838203" y="1706252"/>
            <a:ext cx="10515600" cy="4314541"/>
          </a:xfrm>
        </p:spPr>
        <p:txBody>
          <a:bodyPr/>
          <a:lstStyle>
            <a:lvl1pPr>
              <a:defRPr/>
            </a:lvl1pPr>
            <a:lvl2pPr>
              <a:defRPr/>
            </a:lvl2pPr>
            <a:lvl3pPr>
              <a:defRPr/>
            </a:lvl3pPr>
            <a:lvl4pPr>
              <a:defRPr/>
            </a:lvl4pPr>
            <a:lvl5pPr>
              <a:defRPr/>
            </a:lvl5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hr-BA"/>
          </a:p>
        </p:txBody>
      </p:sp>
      <p:sp>
        <p:nvSpPr>
          <p:cNvPr id="4" name="Rezervirano mjesto datuma 3"/>
          <p:cNvSpPr txBox="1">
            <a:spLocks noGrp="1"/>
          </p:cNvSpPr>
          <p:nvPr>
            <p:ph type="dt" sz="half" idx="7"/>
          </p:nvPr>
        </p:nvSpPr>
        <p:spPr/>
        <p:txBody>
          <a:bodyPr/>
          <a:lstStyle>
            <a:lvl1pPr>
              <a:defRPr>
                <a:solidFill>
                  <a:srgbClr val="0070C0"/>
                </a:solidFill>
              </a:defRPr>
            </a:lvl1pPr>
          </a:lstStyle>
          <a:p>
            <a:pPr lvl="0"/>
            <a:fld id="{11E6757E-24CF-47A3-8E79-4DA9E9467775}" type="datetime1">
              <a:rPr lang="hr-HR"/>
              <a:pPr lvl="0"/>
              <a:t>4.9.2019.</a:t>
            </a:fld>
            <a:endParaRPr lang="hr-BA"/>
          </a:p>
        </p:txBody>
      </p:sp>
      <p:sp>
        <p:nvSpPr>
          <p:cNvPr id="5" name="Rezervirano mjesto broja slajda 5"/>
          <p:cNvSpPr txBox="1">
            <a:spLocks noGrp="1"/>
          </p:cNvSpPr>
          <p:nvPr>
            <p:ph type="sldNum" sz="quarter" idx="8"/>
          </p:nvPr>
        </p:nvSpPr>
        <p:spPr/>
        <p:txBody>
          <a:bodyPr/>
          <a:lstStyle>
            <a:lvl1pPr>
              <a:defRPr/>
            </a:lvl1pPr>
          </a:lstStyle>
          <a:p>
            <a:pPr lvl="0"/>
            <a:fld id="{5017CDAE-6F7F-4389-BB93-0924C5608D87}" type="slidenum">
              <a:t>‹#›</a:t>
            </a:fld>
            <a:endParaRPr lang="hr-BA"/>
          </a:p>
        </p:txBody>
      </p:sp>
      <p:sp>
        <p:nvSpPr>
          <p:cNvPr id="6" name="Pravokutnik 9"/>
          <p:cNvSpPr/>
          <p:nvPr/>
        </p:nvSpPr>
        <p:spPr>
          <a:xfrm>
            <a:off x="0" y="0"/>
            <a:ext cx="12191996" cy="436964"/>
          </a:xfrm>
          <a:prstGeom prst="rect">
            <a:avLst/>
          </a:prstGeom>
          <a:solidFill>
            <a:srgbClr val="254275"/>
          </a:solidFill>
          <a:ln cap="flat">
            <a:noFill/>
            <a:prstDash val="solid"/>
          </a:ln>
        </p:spPr>
        <p:txBody>
          <a:bodyPr vert="horz" wrap="square" lIns="71999" tIns="71999" rIns="71999" bIns="71999" anchor="t" anchorCtr="1" compatLnSpc="1">
            <a:spAutoFit/>
          </a:bodyPr>
          <a:lstStyle/>
          <a:p>
            <a:pPr marL="0" marR="0" lvl="0" indent="0" algn="ctr" defTabSz="914400" rtl="0" fontAlgn="auto" hangingPunct="1">
              <a:lnSpc>
                <a:spcPct val="115000"/>
              </a:lnSpc>
              <a:spcBef>
                <a:spcPts val="600"/>
              </a:spcBef>
              <a:spcAft>
                <a:spcPts val="600"/>
              </a:spcAft>
              <a:buNone/>
              <a:tabLst/>
              <a:defRPr sz="1800" b="0" i="0" u="none" strike="noStrike" kern="0" cap="none" spc="0" baseline="0">
                <a:solidFill>
                  <a:srgbClr val="000000"/>
                </a:solidFill>
                <a:uFillTx/>
              </a:defRPr>
            </a:pPr>
            <a:r>
              <a:rPr lang="en-US" sz="1750" b="1" i="0" u="none" strike="noStrike" kern="1200" cap="none" spc="0" baseline="0" noProof="0" dirty="0">
                <a:solidFill>
                  <a:srgbClr val="FFFFFF"/>
                </a:solidFill>
                <a:effectLst>
                  <a:outerShdw blurRad="38100" dist="38100" dir="2700000" algn="tl">
                    <a:srgbClr val="000000">
                      <a:alpha val="43137"/>
                    </a:srgbClr>
                  </a:outerShdw>
                </a:effectLst>
                <a:uFillTx/>
                <a:latin typeface="Calibri" pitchFamily="34"/>
                <a:ea typeface="Calibri" pitchFamily="34"/>
                <a:cs typeface="Times New Roman" pitchFamily="18"/>
              </a:rPr>
              <a:t>Western Balkans Academic Education Evolution and Professional's Sustainable Training for Spatial Data Infrastructures – BESTSDI</a:t>
            </a:r>
          </a:p>
        </p:txBody>
      </p:sp>
      <p:pic>
        <p:nvPicPr>
          <p:cNvPr id="7" name="Slika 6"/>
          <p:cNvPicPr>
            <a:picLocks noChangeAspect="1"/>
          </p:cNvPicPr>
          <p:nvPr/>
        </p:nvPicPr>
        <p:blipFill>
          <a:blip r:embed="rId2"/>
          <a:stretch>
            <a:fillRect/>
          </a:stretch>
        </p:blipFill>
        <p:spPr>
          <a:xfrm>
            <a:off x="4764462" y="6356351"/>
            <a:ext cx="844484" cy="379668"/>
          </a:xfrm>
          <a:prstGeom prst="rect">
            <a:avLst/>
          </a:prstGeom>
          <a:noFill/>
          <a:ln cap="flat">
            <a:noFill/>
          </a:ln>
        </p:spPr>
      </p:pic>
      <p:pic>
        <p:nvPicPr>
          <p:cNvPr id="8" name="Slika 7"/>
          <p:cNvPicPr>
            <a:picLocks noChangeAspect="1"/>
          </p:cNvPicPr>
          <p:nvPr/>
        </p:nvPicPr>
        <p:blipFill>
          <a:blip r:embed="rId3"/>
          <a:stretch>
            <a:fillRect/>
          </a:stretch>
        </p:blipFill>
        <p:spPr>
          <a:xfrm>
            <a:off x="5802873" y="6341802"/>
            <a:ext cx="1819829" cy="394206"/>
          </a:xfrm>
          <a:prstGeom prst="rect">
            <a:avLst/>
          </a:prstGeom>
          <a:noFill/>
          <a:ln cap="flat">
            <a:noFill/>
          </a:ln>
        </p:spPr>
      </p:pic>
    </p:spTree>
    <p:extLst>
      <p:ext uri="{BB962C8B-B14F-4D97-AF65-F5344CB8AC3E}">
        <p14:creationId xmlns:p14="http://schemas.microsoft.com/office/powerpoint/2010/main" val="178194927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p:cNvSpPr txBox="1">
            <a:spLocks noGrp="1"/>
          </p:cNvSpPr>
          <p:nvPr>
            <p:ph type="title"/>
          </p:nvPr>
        </p:nvSpPr>
        <p:spPr>
          <a:xfrm>
            <a:off x="831847" y="1709735"/>
            <a:ext cx="10515600" cy="2852735"/>
          </a:xfrm>
        </p:spPr>
        <p:txBody>
          <a:bodyPr anchor="b"/>
          <a:lstStyle>
            <a:lvl1pPr>
              <a:defRPr sz="6000"/>
            </a:lvl1pPr>
          </a:lstStyle>
          <a:p>
            <a:pPr lvl="0"/>
            <a:r>
              <a:rPr lang="hr-HR"/>
              <a:t>Uredite stil naslova matrice</a:t>
            </a:r>
            <a:endParaRPr lang="hr-BA"/>
          </a:p>
        </p:txBody>
      </p:sp>
      <p:sp>
        <p:nvSpPr>
          <p:cNvPr id="3" name="Rezervirano mjesto teksta 2"/>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hr-HR"/>
              <a:t>Uredite stilove teksta matrice</a:t>
            </a:r>
          </a:p>
        </p:txBody>
      </p:sp>
      <p:sp>
        <p:nvSpPr>
          <p:cNvPr id="4" name="Rezervirano mjesto datuma 3"/>
          <p:cNvSpPr txBox="1">
            <a:spLocks noGrp="1"/>
          </p:cNvSpPr>
          <p:nvPr>
            <p:ph type="dt" sz="half" idx="7"/>
          </p:nvPr>
        </p:nvSpPr>
        <p:spPr/>
        <p:txBody>
          <a:bodyPr/>
          <a:lstStyle>
            <a:lvl1pPr>
              <a:defRPr/>
            </a:lvl1pPr>
          </a:lstStyle>
          <a:p>
            <a:pPr lvl="0"/>
            <a:fld id="{245C30AA-6758-4F67-869A-766CEF03E2C3}" type="datetime1">
              <a:rPr lang="hr-HR"/>
              <a:pPr lvl="0"/>
              <a:t>4.9.2019.</a:t>
            </a:fld>
            <a:endParaRPr lang="hr-BA"/>
          </a:p>
        </p:txBody>
      </p:sp>
      <p:sp>
        <p:nvSpPr>
          <p:cNvPr id="5" name="Rezervirano mjesto broja slajda 5"/>
          <p:cNvSpPr txBox="1">
            <a:spLocks noGrp="1"/>
          </p:cNvSpPr>
          <p:nvPr>
            <p:ph type="sldNum" sz="quarter" idx="8"/>
          </p:nvPr>
        </p:nvSpPr>
        <p:spPr/>
        <p:txBody>
          <a:bodyPr/>
          <a:lstStyle>
            <a:lvl1pPr>
              <a:defRPr/>
            </a:lvl1pPr>
          </a:lstStyle>
          <a:p>
            <a:pPr lvl="0"/>
            <a:fld id="{B23B7181-9D49-401A-9C89-CCDE3B768E3D}" type="slidenum">
              <a:t>‹#›</a:t>
            </a:fld>
            <a:endParaRPr lang="hr-BA"/>
          </a:p>
        </p:txBody>
      </p:sp>
      <p:sp>
        <p:nvSpPr>
          <p:cNvPr id="6" name="Pravokutnik 6"/>
          <p:cNvSpPr/>
          <p:nvPr/>
        </p:nvSpPr>
        <p:spPr>
          <a:xfrm>
            <a:off x="0" y="0"/>
            <a:ext cx="12191996" cy="436964"/>
          </a:xfrm>
          <a:prstGeom prst="rect">
            <a:avLst/>
          </a:prstGeom>
          <a:solidFill>
            <a:srgbClr val="254275"/>
          </a:solidFill>
          <a:ln cap="flat">
            <a:noFill/>
            <a:prstDash val="solid"/>
          </a:ln>
        </p:spPr>
        <p:txBody>
          <a:bodyPr vert="horz" wrap="square" lIns="71999" tIns="71999" rIns="71999" bIns="71999" anchor="t" anchorCtr="1" compatLnSpc="1">
            <a:spAutoFit/>
          </a:bodyPr>
          <a:lstStyle/>
          <a:p>
            <a:pPr marL="0" marR="0" lvl="0" indent="0" algn="ctr" defTabSz="914400" rtl="0" fontAlgn="auto" hangingPunct="1">
              <a:lnSpc>
                <a:spcPct val="115000"/>
              </a:lnSpc>
              <a:spcBef>
                <a:spcPts val="600"/>
              </a:spcBef>
              <a:spcAft>
                <a:spcPts val="600"/>
              </a:spcAft>
              <a:buNone/>
              <a:tabLst/>
              <a:defRPr sz="1800" b="0" i="0" u="none" strike="noStrike" kern="0" cap="none" spc="0" baseline="0">
                <a:solidFill>
                  <a:srgbClr val="000000"/>
                </a:solidFill>
                <a:uFillTx/>
              </a:defRPr>
            </a:pPr>
            <a:r>
              <a:rPr lang="en-US" sz="1750" b="1" i="0" u="none" strike="noStrike" kern="1200" cap="none" spc="0" baseline="0" noProof="0" dirty="0">
                <a:solidFill>
                  <a:srgbClr val="FFFFFF"/>
                </a:solidFill>
                <a:effectLst>
                  <a:outerShdw blurRad="38100" dist="38100" dir="2700000" algn="tl">
                    <a:srgbClr val="000000">
                      <a:alpha val="43137"/>
                    </a:srgbClr>
                  </a:outerShdw>
                </a:effectLst>
                <a:uFillTx/>
                <a:latin typeface="Calibri" pitchFamily="34"/>
                <a:ea typeface="Calibri" pitchFamily="34"/>
                <a:cs typeface="Times New Roman" pitchFamily="18"/>
              </a:rPr>
              <a:t>Western Balkans Academic Education Evolution and Professional's Sustainable Training for Spatial Data Infrastructures – BESTSDI</a:t>
            </a:r>
          </a:p>
        </p:txBody>
      </p:sp>
      <p:pic>
        <p:nvPicPr>
          <p:cNvPr id="7" name="Slika 6"/>
          <p:cNvPicPr>
            <a:picLocks noChangeAspect="1"/>
          </p:cNvPicPr>
          <p:nvPr/>
        </p:nvPicPr>
        <p:blipFill>
          <a:blip r:embed="rId2"/>
          <a:stretch>
            <a:fillRect/>
          </a:stretch>
        </p:blipFill>
        <p:spPr>
          <a:xfrm>
            <a:off x="4764462" y="6356351"/>
            <a:ext cx="844484" cy="379668"/>
          </a:xfrm>
          <a:prstGeom prst="rect">
            <a:avLst/>
          </a:prstGeom>
          <a:noFill/>
          <a:ln cap="flat">
            <a:noFill/>
          </a:ln>
        </p:spPr>
      </p:pic>
      <p:pic>
        <p:nvPicPr>
          <p:cNvPr id="8" name="Slika 7"/>
          <p:cNvPicPr>
            <a:picLocks noChangeAspect="1"/>
          </p:cNvPicPr>
          <p:nvPr/>
        </p:nvPicPr>
        <p:blipFill>
          <a:blip r:embed="rId3"/>
          <a:stretch>
            <a:fillRect/>
          </a:stretch>
        </p:blipFill>
        <p:spPr>
          <a:xfrm>
            <a:off x="5802873" y="6341802"/>
            <a:ext cx="1819829" cy="394206"/>
          </a:xfrm>
          <a:prstGeom prst="rect">
            <a:avLst/>
          </a:prstGeom>
          <a:noFill/>
          <a:ln cap="flat">
            <a:noFill/>
          </a:ln>
        </p:spPr>
      </p:pic>
    </p:spTree>
    <p:extLst>
      <p:ext uri="{BB962C8B-B14F-4D97-AF65-F5344CB8AC3E}">
        <p14:creationId xmlns:p14="http://schemas.microsoft.com/office/powerpoint/2010/main" val="189456953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txBox="1">
            <a:spLocks noGrp="1"/>
          </p:cNvSpPr>
          <p:nvPr>
            <p:ph type="title"/>
          </p:nvPr>
        </p:nvSpPr>
        <p:spPr/>
        <p:txBody>
          <a:bodyPr/>
          <a:lstStyle>
            <a:lvl1pPr>
              <a:defRPr/>
            </a:lvl1pPr>
          </a:lstStyle>
          <a:p>
            <a:pPr lvl="0"/>
            <a:r>
              <a:rPr lang="hr-HR"/>
              <a:t>Uredite stil naslova matrice</a:t>
            </a:r>
            <a:endParaRPr lang="hr-BA"/>
          </a:p>
        </p:txBody>
      </p:sp>
      <p:sp>
        <p:nvSpPr>
          <p:cNvPr id="3" name="Rezervirano mjesto sadržaja 2"/>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hr-BA"/>
          </a:p>
        </p:txBody>
      </p:sp>
      <p:sp>
        <p:nvSpPr>
          <p:cNvPr id="4" name="Rezervirano mjesto sadržaja 3"/>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hr-BA"/>
          </a:p>
        </p:txBody>
      </p:sp>
      <p:sp>
        <p:nvSpPr>
          <p:cNvPr id="5" name="Rezervirano mjesto datuma 4"/>
          <p:cNvSpPr txBox="1">
            <a:spLocks noGrp="1"/>
          </p:cNvSpPr>
          <p:nvPr>
            <p:ph type="dt" sz="half" idx="7"/>
          </p:nvPr>
        </p:nvSpPr>
        <p:spPr/>
        <p:txBody>
          <a:bodyPr/>
          <a:lstStyle>
            <a:lvl1pPr>
              <a:defRPr/>
            </a:lvl1pPr>
          </a:lstStyle>
          <a:p>
            <a:pPr lvl="0"/>
            <a:fld id="{C9BCBA93-30FF-40BC-8C2F-5991AA5E1E9A}" type="datetime1">
              <a:rPr lang="hr-HR"/>
              <a:pPr lvl="0"/>
              <a:t>4.9.2019.</a:t>
            </a:fld>
            <a:endParaRPr lang="hr-BA"/>
          </a:p>
        </p:txBody>
      </p:sp>
      <p:sp>
        <p:nvSpPr>
          <p:cNvPr id="6" name="Rezervirano mjesto broja slajda 6"/>
          <p:cNvSpPr txBox="1">
            <a:spLocks noGrp="1"/>
          </p:cNvSpPr>
          <p:nvPr>
            <p:ph type="sldNum" sz="quarter" idx="8"/>
          </p:nvPr>
        </p:nvSpPr>
        <p:spPr/>
        <p:txBody>
          <a:bodyPr/>
          <a:lstStyle>
            <a:lvl1pPr>
              <a:defRPr/>
            </a:lvl1pPr>
          </a:lstStyle>
          <a:p>
            <a:pPr lvl="0"/>
            <a:fld id="{3CC2B0B2-843F-41A2-B9BD-B527448D4010}" type="slidenum">
              <a:t>‹#›</a:t>
            </a:fld>
            <a:endParaRPr lang="hr-BA"/>
          </a:p>
        </p:txBody>
      </p:sp>
      <p:sp>
        <p:nvSpPr>
          <p:cNvPr id="7" name="Pravokutnik 7"/>
          <p:cNvSpPr/>
          <p:nvPr/>
        </p:nvSpPr>
        <p:spPr>
          <a:xfrm>
            <a:off x="0" y="0"/>
            <a:ext cx="12191996" cy="436964"/>
          </a:xfrm>
          <a:prstGeom prst="rect">
            <a:avLst/>
          </a:prstGeom>
          <a:solidFill>
            <a:srgbClr val="254275"/>
          </a:solidFill>
          <a:ln cap="flat">
            <a:noFill/>
            <a:prstDash val="solid"/>
          </a:ln>
        </p:spPr>
        <p:txBody>
          <a:bodyPr vert="horz" wrap="square" lIns="71999" tIns="71999" rIns="71999" bIns="71999" anchor="t" anchorCtr="1" compatLnSpc="1">
            <a:spAutoFit/>
          </a:bodyPr>
          <a:lstStyle/>
          <a:p>
            <a:pPr marL="0" marR="0" lvl="0" indent="0" algn="ctr" defTabSz="914400" rtl="0" fontAlgn="auto" hangingPunct="1">
              <a:lnSpc>
                <a:spcPct val="115000"/>
              </a:lnSpc>
              <a:spcBef>
                <a:spcPts val="600"/>
              </a:spcBef>
              <a:spcAft>
                <a:spcPts val="600"/>
              </a:spcAft>
              <a:buNone/>
              <a:tabLst/>
              <a:defRPr sz="1800" b="0" i="0" u="none" strike="noStrike" kern="0" cap="none" spc="0" baseline="0">
                <a:solidFill>
                  <a:srgbClr val="000000"/>
                </a:solidFill>
                <a:uFillTx/>
              </a:defRPr>
            </a:pPr>
            <a:r>
              <a:rPr lang="en-US" sz="1750" b="1" i="0" u="none" strike="noStrike" kern="1200" cap="none" spc="0" baseline="0" noProof="0" dirty="0">
                <a:solidFill>
                  <a:srgbClr val="FFFFFF"/>
                </a:solidFill>
                <a:effectLst>
                  <a:outerShdw blurRad="38100" dist="38100" dir="2700000" algn="tl">
                    <a:srgbClr val="000000">
                      <a:alpha val="43137"/>
                    </a:srgbClr>
                  </a:outerShdw>
                </a:effectLst>
                <a:uFillTx/>
                <a:latin typeface="Calibri" pitchFamily="34"/>
                <a:ea typeface="Calibri" pitchFamily="34"/>
                <a:cs typeface="Times New Roman" pitchFamily="18"/>
              </a:rPr>
              <a:t>Western Balkans Academic Education Evolution and Professional's Sustainable Training for Spatial Data Infrastructures – BESTSDI</a:t>
            </a:r>
          </a:p>
        </p:txBody>
      </p:sp>
      <p:pic>
        <p:nvPicPr>
          <p:cNvPr id="8" name="Slika 6"/>
          <p:cNvPicPr>
            <a:picLocks noChangeAspect="1"/>
          </p:cNvPicPr>
          <p:nvPr/>
        </p:nvPicPr>
        <p:blipFill>
          <a:blip r:embed="rId2"/>
          <a:stretch>
            <a:fillRect/>
          </a:stretch>
        </p:blipFill>
        <p:spPr>
          <a:xfrm>
            <a:off x="4764462" y="6356351"/>
            <a:ext cx="844484" cy="379668"/>
          </a:xfrm>
          <a:prstGeom prst="rect">
            <a:avLst/>
          </a:prstGeom>
          <a:noFill/>
          <a:ln cap="flat">
            <a:noFill/>
          </a:ln>
        </p:spPr>
      </p:pic>
      <p:pic>
        <p:nvPicPr>
          <p:cNvPr id="9" name="Slika 7"/>
          <p:cNvPicPr>
            <a:picLocks noChangeAspect="1"/>
          </p:cNvPicPr>
          <p:nvPr/>
        </p:nvPicPr>
        <p:blipFill>
          <a:blip r:embed="rId3"/>
          <a:stretch>
            <a:fillRect/>
          </a:stretch>
        </p:blipFill>
        <p:spPr>
          <a:xfrm>
            <a:off x="5802873" y="6341802"/>
            <a:ext cx="1819829" cy="394206"/>
          </a:xfrm>
          <a:prstGeom prst="rect">
            <a:avLst/>
          </a:prstGeom>
          <a:noFill/>
          <a:ln cap="flat">
            <a:noFill/>
          </a:ln>
        </p:spPr>
      </p:pic>
    </p:spTree>
    <p:extLst>
      <p:ext uri="{BB962C8B-B14F-4D97-AF65-F5344CB8AC3E}">
        <p14:creationId xmlns:p14="http://schemas.microsoft.com/office/powerpoint/2010/main" val="98674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txBox="1">
            <a:spLocks noGrp="1"/>
          </p:cNvSpPr>
          <p:nvPr>
            <p:ph type="title"/>
          </p:nvPr>
        </p:nvSpPr>
        <p:spPr>
          <a:xfrm>
            <a:off x="839784" y="736265"/>
            <a:ext cx="10515600" cy="816495"/>
          </a:xfrm>
        </p:spPr>
        <p:txBody>
          <a:bodyPr/>
          <a:lstStyle>
            <a:lvl1pPr>
              <a:defRPr/>
            </a:lvl1pPr>
          </a:lstStyle>
          <a:p>
            <a:pPr lvl="0"/>
            <a:r>
              <a:rPr lang="hr-HR"/>
              <a:t>Uredite stil naslova matrice</a:t>
            </a:r>
            <a:endParaRPr lang="hr-BA"/>
          </a:p>
        </p:txBody>
      </p:sp>
      <p:sp>
        <p:nvSpPr>
          <p:cNvPr id="3" name="Rezervirano mjesto teksta 2"/>
          <p:cNvSpPr txBox="1">
            <a:spLocks noGrp="1"/>
          </p:cNvSpPr>
          <p:nvPr>
            <p:ph type="body" idx="1"/>
          </p:nvPr>
        </p:nvSpPr>
        <p:spPr>
          <a:xfrm>
            <a:off x="839784" y="1681160"/>
            <a:ext cx="5157782" cy="823910"/>
          </a:xfrm>
        </p:spPr>
        <p:txBody>
          <a:bodyPr anchor="b"/>
          <a:lstStyle>
            <a:lvl1pPr marL="0" indent="0">
              <a:buNone/>
              <a:defRPr sz="2400"/>
            </a:lvl1pPr>
          </a:lstStyle>
          <a:p>
            <a:pPr lvl="0"/>
            <a:r>
              <a:rPr lang="hr-HR"/>
              <a:t>Uredite stilove teksta matrice</a:t>
            </a:r>
          </a:p>
        </p:txBody>
      </p:sp>
      <p:sp>
        <p:nvSpPr>
          <p:cNvPr id="4" name="Rezervirano mjesto sadržaja 3"/>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hr-BA"/>
          </a:p>
        </p:txBody>
      </p:sp>
      <p:sp>
        <p:nvSpPr>
          <p:cNvPr id="5" name="Rezervirano mjesto teksta 4"/>
          <p:cNvSpPr txBox="1">
            <a:spLocks noGrp="1"/>
          </p:cNvSpPr>
          <p:nvPr>
            <p:ph type="body" idx="3"/>
          </p:nvPr>
        </p:nvSpPr>
        <p:spPr>
          <a:xfrm>
            <a:off x="6172200" y="1681160"/>
            <a:ext cx="5183184" cy="823910"/>
          </a:xfrm>
        </p:spPr>
        <p:txBody>
          <a:bodyPr anchor="b"/>
          <a:lstStyle>
            <a:lvl1pPr marL="0" indent="0">
              <a:buNone/>
              <a:defRPr sz="2400"/>
            </a:lvl1pPr>
          </a:lstStyle>
          <a:p>
            <a:pPr lvl="0"/>
            <a:r>
              <a:rPr lang="hr-HR"/>
              <a:t>Uredite stilove teksta matrice</a:t>
            </a:r>
          </a:p>
        </p:txBody>
      </p:sp>
      <p:sp>
        <p:nvSpPr>
          <p:cNvPr id="6" name="Rezervirano mjesto sadržaja 5"/>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hr-BA"/>
          </a:p>
        </p:txBody>
      </p:sp>
      <p:sp>
        <p:nvSpPr>
          <p:cNvPr id="7" name="Rezervirano mjesto datuma 6"/>
          <p:cNvSpPr txBox="1">
            <a:spLocks noGrp="1"/>
          </p:cNvSpPr>
          <p:nvPr>
            <p:ph type="dt" sz="half" idx="7"/>
          </p:nvPr>
        </p:nvSpPr>
        <p:spPr/>
        <p:txBody>
          <a:bodyPr/>
          <a:lstStyle>
            <a:lvl1pPr>
              <a:defRPr/>
            </a:lvl1pPr>
          </a:lstStyle>
          <a:p>
            <a:pPr lvl="0"/>
            <a:fld id="{25856B3D-36DB-4E48-B3C2-2A61D16BD60C}" type="datetime1">
              <a:rPr lang="hr-HR"/>
              <a:pPr lvl="0"/>
              <a:t>4.9.2019.</a:t>
            </a:fld>
            <a:endParaRPr lang="hr-BA"/>
          </a:p>
        </p:txBody>
      </p:sp>
      <p:sp>
        <p:nvSpPr>
          <p:cNvPr id="8" name="Rezervirano mjesto broja slajda 8"/>
          <p:cNvSpPr txBox="1">
            <a:spLocks noGrp="1"/>
          </p:cNvSpPr>
          <p:nvPr>
            <p:ph type="sldNum" sz="quarter" idx="8"/>
          </p:nvPr>
        </p:nvSpPr>
        <p:spPr/>
        <p:txBody>
          <a:bodyPr/>
          <a:lstStyle>
            <a:lvl1pPr>
              <a:defRPr/>
            </a:lvl1pPr>
          </a:lstStyle>
          <a:p>
            <a:pPr lvl="0"/>
            <a:fld id="{20A386AF-ABCD-467F-9D1B-65ADF431DEC1}" type="slidenum">
              <a:t>‹#›</a:t>
            </a:fld>
            <a:endParaRPr lang="hr-BA"/>
          </a:p>
        </p:txBody>
      </p:sp>
      <p:sp>
        <p:nvSpPr>
          <p:cNvPr id="9" name="Pravokutnik 9"/>
          <p:cNvSpPr/>
          <p:nvPr/>
        </p:nvSpPr>
        <p:spPr>
          <a:xfrm>
            <a:off x="0" y="0"/>
            <a:ext cx="12191996" cy="436964"/>
          </a:xfrm>
          <a:prstGeom prst="rect">
            <a:avLst/>
          </a:prstGeom>
          <a:solidFill>
            <a:srgbClr val="254275"/>
          </a:solidFill>
          <a:ln cap="flat">
            <a:noFill/>
            <a:prstDash val="solid"/>
          </a:ln>
        </p:spPr>
        <p:txBody>
          <a:bodyPr vert="horz" wrap="square" lIns="71999" tIns="71999" rIns="71999" bIns="71999" anchor="t" anchorCtr="1" compatLnSpc="1">
            <a:spAutoFit/>
          </a:bodyPr>
          <a:lstStyle/>
          <a:p>
            <a:pPr marL="0" marR="0" lvl="0" indent="0" algn="ctr" defTabSz="914400" rtl="0" fontAlgn="auto" hangingPunct="1">
              <a:lnSpc>
                <a:spcPct val="115000"/>
              </a:lnSpc>
              <a:spcBef>
                <a:spcPts val="600"/>
              </a:spcBef>
              <a:spcAft>
                <a:spcPts val="600"/>
              </a:spcAft>
              <a:buNone/>
              <a:tabLst/>
              <a:defRPr sz="1800" b="0" i="0" u="none" strike="noStrike" kern="0" cap="none" spc="0" baseline="0">
                <a:solidFill>
                  <a:srgbClr val="000000"/>
                </a:solidFill>
                <a:uFillTx/>
              </a:defRPr>
            </a:pPr>
            <a:r>
              <a:rPr lang="en-US" sz="1750" b="1" i="0" u="none" strike="noStrike" kern="1200" cap="none" spc="0" baseline="0" noProof="0" dirty="0">
                <a:solidFill>
                  <a:srgbClr val="FFFFFF"/>
                </a:solidFill>
                <a:effectLst>
                  <a:outerShdw blurRad="38100" dist="38100" dir="2700000" algn="tl">
                    <a:srgbClr val="000000">
                      <a:alpha val="43137"/>
                    </a:srgbClr>
                  </a:outerShdw>
                </a:effectLst>
                <a:uFillTx/>
                <a:latin typeface="Calibri" pitchFamily="34"/>
                <a:ea typeface="Calibri" pitchFamily="34"/>
                <a:cs typeface="Times New Roman" pitchFamily="18"/>
              </a:rPr>
              <a:t>Western Balkans Academic Education Evolution and Professional's Sustainable Training for Spatial Data Infrastructures – BESTSDI</a:t>
            </a:r>
          </a:p>
        </p:txBody>
      </p:sp>
      <p:pic>
        <p:nvPicPr>
          <p:cNvPr id="10" name="Slika 6"/>
          <p:cNvPicPr>
            <a:picLocks noChangeAspect="1"/>
          </p:cNvPicPr>
          <p:nvPr/>
        </p:nvPicPr>
        <p:blipFill>
          <a:blip r:embed="rId2"/>
          <a:stretch>
            <a:fillRect/>
          </a:stretch>
        </p:blipFill>
        <p:spPr>
          <a:xfrm>
            <a:off x="4764462" y="6356351"/>
            <a:ext cx="844484" cy="379668"/>
          </a:xfrm>
          <a:prstGeom prst="rect">
            <a:avLst/>
          </a:prstGeom>
          <a:noFill/>
          <a:ln cap="flat">
            <a:noFill/>
          </a:ln>
        </p:spPr>
      </p:pic>
      <p:pic>
        <p:nvPicPr>
          <p:cNvPr id="11" name="Slika 7"/>
          <p:cNvPicPr>
            <a:picLocks noChangeAspect="1"/>
          </p:cNvPicPr>
          <p:nvPr/>
        </p:nvPicPr>
        <p:blipFill>
          <a:blip r:embed="rId3"/>
          <a:stretch>
            <a:fillRect/>
          </a:stretch>
        </p:blipFill>
        <p:spPr>
          <a:xfrm>
            <a:off x="5802873" y="6341802"/>
            <a:ext cx="1819829" cy="394206"/>
          </a:xfrm>
          <a:prstGeom prst="rect">
            <a:avLst/>
          </a:prstGeom>
          <a:noFill/>
          <a:ln cap="flat">
            <a:noFill/>
          </a:ln>
        </p:spPr>
      </p:pic>
    </p:spTree>
    <p:extLst>
      <p:ext uri="{BB962C8B-B14F-4D97-AF65-F5344CB8AC3E}">
        <p14:creationId xmlns:p14="http://schemas.microsoft.com/office/powerpoint/2010/main" val="5905109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txBox="1">
            <a:spLocks noGrp="1"/>
          </p:cNvSpPr>
          <p:nvPr>
            <p:ph type="title"/>
          </p:nvPr>
        </p:nvSpPr>
        <p:spPr/>
        <p:txBody>
          <a:bodyPr/>
          <a:lstStyle>
            <a:lvl1pPr>
              <a:defRPr/>
            </a:lvl1pPr>
          </a:lstStyle>
          <a:p>
            <a:pPr lvl="0"/>
            <a:r>
              <a:rPr lang="hr-HR"/>
              <a:t>Uredite stil naslova matrice</a:t>
            </a:r>
            <a:endParaRPr lang="hr-BA"/>
          </a:p>
        </p:txBody>
      </p:sp>
      <p:sp>
        <p:nvSpPr>
          <p:cNvPr id="3" name="Rezervirano mjesto datuma 2"/>
          <p:cNvSpPr txBox="1">
            <a:spLocks noGrp="1"/>
          </p:cNvSpPr>
          <p:nvPr>
            <p:ph type="dt" sz="half" idx="7"/>
          </p:nvPr>
        </p:nvSpPr>
        <p:spPr/>
        <p:txBody>
          <a:bodyPr/>
          <a:lstStyle>
            <a:lvl1pPr>
              <a:defRPr/>
            </a:lvl1pPr>
          </a:lstStyle>
          <a:p>
            <a:pPr lvl="0"/>
            <a:fld id="{FD5F70B2-22CD-4E36-9266-063FD482B7BA}" type="datetime1">
              <a:rPr lang="hr-HR"/>
              <a:pPr lvl="0"/>
              <a:t>4.9.2019.</a:t>
            </a:fld>
            <a:endParaRPr lang="hr-BA"/>
          </a:p>
        </p:txBody>
      </p:sp>
      <p:sp>
        <p:nvSpPr>
          <p:cNvPr id="4" name="Rezervirano mjesto broja slajda 4"/>
          <p:cNvSpPr txBox="1">
            <a:spLocks noGrp="1"/>
          </p:cNvSpPr>
          <p:nvPr>
            <p:ph type="sldNum" sz="quarter" idx="8"/>
          </p:nvPr>
        </p:nvSpPr>
        <p:spPr/>
        <p:txBody>
          <a:bodyPr/>
          <a:lstStyle>
            <a:lvl1pPr>
              <a:defRPr/>
            </a:lvl1pPr>
          </a:lstStyle>
          <a:p>
            <a:pPr lvl="0"/>
            <a:fld id="{968A88E1-6D65-4AAA-AF8D-30F348A5A4AC}" type="slidenum">
              <a:t>‹#›</a:t>
            </a:fld>
            <a:endParaRPr lang="hr-BA"/>
          </a:p>
        </p:txBody>
      </p:sp>
      <p:sp>
        <p:nvSpPr>
          <p:cNvPr id="5" name="Pravokutnik 5"/>
          <p:cNvSpPr/>
          <p:nvPr/>
        </p:nvSpPr>
        <p:spPr>
          <a:xfrm>
            <a:off x="0" y="0"/>
            <a:ext cx="12191996" cy="436964"/>
          </a:xfrm>
          <a:prstGeom prst="rect">
            <a:avLst/>
          </a:prstGeom>
          <a:solidFill>
            <a:srgbClr val="254275"/>
          </a:solidFill>
          <a:ln cap="flat">
            <a:noFill/>
            <a:prstDash val="solid"/>
          </a:ln>
        </p:spPr>
        <p:txBody>
          <a:bodyPr vert="horz" wrap="square" lIns="71999" tIns="71999" rIns="71999" bIns="71999" anchor="t" anchorCtr="1" compatLnSpc="1">
            <a:spAutoFit/>
          </a:bodyPr>
          <a:lstStyle/>
          <a:p>
            <a:pPr marL="0" marR="0" lvl="0" indent="0" algn="ctr" defTabSz="914400" rtl="0" fontAlgn="auto" hangingPunct="1">
              <a:lnSpc>
                <a:spcPct val="115000"/>
              </a:lnSpc>
              <a:spcBef>
                <a:spcPts val="600"/>
              </a:spcBef>
              <a:spcAft>
                <a:spcPts val="600"/>
              </a:spcAft>
              <a:buNone/>
              <a:tabLst/>
              <a:defRPr sz="1800" b="0" i="0" u="none" strike="noStrike" kern="0" cap="none" spc="0" baseline="0">
                <a:solidFill>
                  <a:srgbClr val="000000"/>
                </a:solidFill>
                <a:uFillTx/>
              </a:defRPr>
            </a:pPr>
            <a:r>
              <a:rPr lang="en-US" sz="1750" b="1" i="0" u="none" strike="noStrike" kern="1200" cap="none" spc="0" baseline="0" noProof="0" dirty="0">
                <a:solidFill>
                  <a:srgbClr val="FFFFFF"/>
                </a:solidFill>
                <a:effectLst>
                  <a:outerShdw blurRad="38100" dist="38100" dir="2700000" algn="tl">
                    <a:srgbClr val="000000">
                      <a:alpha val="43137"/>
                    </a:srgbClr>
                  </a:outerShdw>
                </a:effectLst>
                <a:uFillTx/>
                <a:latin typeface="Calibri" pitchFamily="34"/>
                <a:ea typeface="Calibri" pitchFamily="34"/>
                <a:cs typeface="Times New Roman" pitchFamily="18"/>
              </a:rPr>
              <a:t>Western Balkans Academic Education Evolution and Professional's Sustainable Training for Spatial Data Infrastructures – BESTSDI</a:t>
            </a:r>
          </a:p>
        </p:txBody>
      </p:sp>
      <p:pic>
        <p:nvPicPr>
          <p:cNvPr id="6" name="Slika 6"/>
          <p:cNvPicPr>
            <a:picLocks noChangeAspect="1"/>
          </p:cNvPicPr>
          <p:nvPr/>
        </p:nvPicPr>
        <p:blipFill>
          <a:blip r:embed="rId2"/>
          <a:stretch>
            <a:fillRect/>
          </a:stretch>
        </p:blipFill>
        <p:spPr>
          <a:xfrm>
            <a:off x="4764462" y="6356351"/>
            <a:ext cx="844484" cy="379668"/>
          </a:xfrm>
          <a:prstGeom prst="rect">
            <a:avLst/>
          </a:prstGeom>
          <a:noFill/>
          <a:ln cap="flat">
            <a:noFill/>
          </a:ln>
        </p:spPr>
      </p:pic>
      <p:pic>
        <p:nvPicPr>
          <p:cNvPr id="7" name="Slika 7"/>
          <p:cNvPicPr>
            <a:picLocks noChangeAspect="1"/>
          </p:cNvPicPr>
          <p:nvPr/>
        </p:nvPicPr>
        <p:blipFill>
          <a:blip r:embed="rId3"/>
          <a:stretch>
            <a:fillRect/>
          </a:stretch>
        </p:blipFill>
        <p:spPr>
          <a:xfrm>
            <a:off x="5802873" y="6341802"/>
            <a:ext cx="1819829" cy="394206"/>
          </a:xfrm>
          <a:prstGeom prst="rect">
            <a:avLst/>
          </a:prstGeom>
          <a:noFill/>
          <a:ln cap="flat">
            <a:noFill/>
          </a:ln>
        </p:spPr>
      </p:pic>
    </p:spTree>
    <p:extLst>
      <p:ext uri="{BB962C8B-B14F-4D97-AF65-F5344CB8AC3E}">
        <p14:creationId xmlns:p14="http://schemas.microsoft.com/office/powerpoint/2010/main" val="3587009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txBox="1">
            <a:spLocks noGrp="1"/>
          </p:cNvSpPr>
          <p:nvPr>
            <p:ph type="dt" sz="half" idx="7"/>
          </p:nvPr>
        </p:nvSpPr>
        <p:spPr/>
        <p:txBody>
          <a:bodyPr/>
          <a:lstStyle>
            <a:lvl1pPr>
              <a:defRPr/>
            </a:lvl1pPr>
          </a:lstStyle>
          <a:p>
            <a:pPr lvl="0"/>
            <a:fld id="{5B8DF761-817A-4C75-8500-E148FCCDE0F9}" type="datetime1">
              <a:rPr lang="hr-HR"/>
              <a:pPr lvl="0"/>
              <a:t>4.9.2019.</a:t>
            </a:fld>
            <a:endParaRPr lang="hr-BA"/>
          </a:p>
        </p:txBody>
      </p:sp>
      <p:sp>
        <p:nvSpPr>
          <p:cNvPr id="3" name="Rezervirano mjesto broja slajda 3"/>
          <p:cNvSpPr txBox="1">
            <a:spLocks noGrp="1"/>
          </p:cNvSpPr>
          <p:nvPr>
            <p:ph type="sldNum" sz="quarter" idx="8"/>
          </p:nvPr>
        </p:nvSpPr>
        <p:spPr/>
        <p:txBody>
          <a:bodyPr/>
          <a:lstStyle>
            <a:lvl1pPr>
              <a:defRPr/>
            </a:lvl1pPr>
          </a:lstStyle>
          <a:p>
            <a:pPr lvl="0"/>
            <a:fld id="{AC5A2A29-1D70-421E-B3B6-A3D130005E4B}" type="slidenum">
              <a:t>‹#›</a:t>
            </a:fld>
            <a:endParaRPr lang="hr-BA"/>
          </a:p>
        </p:txBody>
      </p:sp>
      <p:sp>
        <p:nvSpPr>
          <p:cNvPr id="4" name="Pravokutnik 4"/>
          <p:cNvSpPr/>
          <p:nvPr/>
        </p:nvSpPr>
        <p:spPr>
          <a:xfrm>
            <a:off x="0" y="0"/>
            <a:ext cx="12191996" cy="436964"/>
          </a:xfrm>
          <a:prstGeom prst="rect">
            <a:avLst/>
          </a:prstGeom>
          <a:solidFill>
            <a:srgbClr val="254275"/>
          </a:solidFill>
          <a:ln cap="flat">
            <a:noFill/>
            <a:prstDash val="solid"/>
          </a:ln>
        </p:spPr>
        <p:txBody>
          <a:bodyPr vert="horz" wrap="square" lIns="71999" tIns="71999" rIns="71999" bIns="71999" anchor="t" anchorCtr="1" compatLnSpc="1">
            <a:spAutoFit/>
          </a:bodyPr>
          <a:lstStyle/>
          <a:p>
            <a:pPr marL="0" marR="0" lvl="0" indent="0" algn="ctr" defTabSz="914400" rtl="0" fontAlgn="auto" hangingPunct="1">
              <a:lnSpc>
                <a:spcPct val="115000"/>
              </a:lnSpc>
              <a:spcBef>
                <a:spcPts val="600"/>
              </a:spcBef>
              <a:spcAft>
                <a:spcPts val="600"/>
              </a:spcAft>
              <a:buNone/>
              <a:tabLst/>
              <a:defRPr sz="1800" b="0" i="0" u="none" strike="noStrike" kern="0" cap="none" spc="0" baseline="0">
                <a:solidFill>
                  <a:srgbClr val="000000"/>
                </a:solidFill>
                <a:uFillTx/>
              </a:defRPr>
            </a:pPr>
            <a:r>
              <a:rPr lang="en-US" sz="1750" b="1" i="0" u="none" strike="noStrike" kern="1200" cap="none" spc="0" baseline="0" noProof="0" dirty="0">
                <a:solidFill>
                  <a:srgbClr val="FFFFFF"/>
                </a:solidFill>
                <a:effectLst>
                  <a:outerShdw blurRad="38100" dist="38100" dir="2700000" algn="tl">
                    <a:srgbClr val="000000">
                      <a:alpha val="43137"/>
                    </a:srgbClr>
                  </a:outerShdw>
                </a:effectLst>
                <a:uFillTx/>
                <a:latin typeface="Calibri" pitchFamily="34"/>
                <a:ea typeface="Calibri" pitchFamily="34"/>
                <a:cs typeface="Times New Roman" pitchFamily="18"/>
              </a:rPr>
              <a:t>Western Balkans Academic Education Evolution and Professional's Sustainable Training for Spatial Data Infrastructures – BESTSDI</a:t>
            </a:r>
          </a:p>
        </p:txBody>
      </p:sp>
      <p:pic>
        <p:nvPicPr>
          <p:cNvPr id="5" name="Slika 6"/>
          <p:cNvPicPr>
            <a:picLocks noChangeAspect="1"/>
          </p:cNvPicPr>
          <p:nvPr/>
        </p:nvPicPr>
        <p:blipFill>
          <a:blip r:embed="rId2"/>
          <a:stretch>
            <a:fillRect/>
          </a:stretch>
        </p:blipFill>
        <p:spPr>
          <a:xfrm>
            <a:off x="4764462" y="6356351"/>
            <a:ext cx="844484" cy="379668"/>
          </a:xfrm>
          <a:prstGeom prst="rect">
            <a:avLst/>
          </a:prstGeom>
          <a:noFill/>
          <a:ln cap="flat">
            <a:noFill/>
          </a:ln>
        </p:spPr>
      </p:pic>
      <p:pic>
        <p:nvPicPr>
          <p:cNvPr id="6" name="Slika 7"/>
          <p:cNvPicPr>
            <a:picLocks noChangeAspect="1"/>
          </p:cNvPicPr>
          <p:nvPr/>
        </p:nvPicPr>
        <p:blipFill>
          <a:blip r:embed="rId3"/>
          <a:stretch>
            <a:fillRect/>
          </a:stretch>
        </p:blipFill>
        <p:spPr>
          <a:xfrm>
            <a:off x="5802873" y="6341802"/>
            <a:ext cx="1819829" cy="394206"/>
          </a:xfrm>
          <a:prstGeom prst="rect">
            <a:avLst/>
          </a:prstGeom>
          <a:noFill/>
          <a:ln cap="flat">
            <a:noFill/>
          </a:ln>
        </p:spPr>
      </p:pic>
    </p:spTree>
    <p:extLst>
      <p:ext uri="{BB962C8B-B14F-4D97-AF65-F5344CB8AC3E}">
        <p14:creationId xmlns:p14="http://schemas.microsoft.com/office/powerpoint/2010/main" val="1990494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txBox="1">
            <a:spLocks noGrp="1"/>
          </p:cNvSpPr>
          <p:nvPr>
            <p:ph type="title"/>
          </p:nvPr>
        </p:nvSpPr>
        <p:spPr>
          <a:xfrm>
            <a:off x="839784" y="987423"/>
            <a:ext cx="3932240" cy="1069976"/>
          </a:xfrm>
        </p:spPr>
        <p:txBody>
          <a:bodyPr anchor="b"/>
          <a:lstStyle>
            <a:lvl1pPr>
              <a:defRPr sz="3200"/>
            </a:lvl1pPr>
          </a:lstStyle>
          <a:p>
            <a:pPr lvl="0"/>
            <a:r>
              <a:rPr lang="hr-HR"/>
              <a:t>Uredite stil naslova matrice</a:t>
            </a:r>
            <a:endParaRPr lang="hr-BA"/>
          </a:p>
        </p:txBody>
      </p:sp>
      <p:sp>
        <p:nvSpPr>
          <p:cNvPr id="3" name="Rezervirano mjesto sadržaja 2"/>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hr-BA"/>
          </a:p>
        </p:txBody>
      </p:sp>
      <p:sp>
        <p:nvSpPr>
          <p:cNvPr id="4" name="Rezervirano mjesto teksta 3"/>
          <p:cNvSpPr txBox="1">
            <a:spLocks noGrp="1"/>
          </p:cNvSpPr>
          <p:nvPr>
            <p:ph type="body" idx="2"/>
          </p:nvPr>
        </p:nvSpPr>
        <p:spPr>
          <a:xfrm>
            <a:off x="839784" y="2057400"/>
            <a:ext cx="3932240" cy="3811584"/>
          </a:xfrm>
        </p:spPr>
        <p:txBody>
          <a:bodyPr/>
          <a:lstStyle>
            <a:lvl1pPr marL="0" indent="0">
              <a:buNone/>
              <a:defRPr sz="1600"/>
            </a:lvl1pPr>
          </a:lstStyle>
          <a:p>
            <a:pPr lvl="0"/>
            <a:r>
              <a:rPr lang="hr-HR"/>
              <a:t>Uredite stilove teksta matrice</a:t>
            </a:r>
          </a:p>
        </p:txBody>
      </p:sp>
      <p:sp>
        <p:nvSpPr>
          <p:cNvPr id="5" name="Rezervirano mjesto datuma 4"/>
          <p:cNvSpPr txBox="1">
            <a:spLocks noGrp="1"/>
          </p:cNvSpPr>
          <p:nvPr>
            <p:ph type="dt" sz="half" idx="7"/>
          </p:nvPr>
        </p:nvSpPr>
        <p:spPr/>
        <p:txBody>
          <a:bodyPr/>
          <a:lstStyle>
            <a:lvl1pPr>
              <a:defRPr/>
            </a:lvl1pPr>
          </a:lstStyle>
          <a:p>
            <a:pPr lvl="0"/>
            <a:fld id="{B19D931C-DB7C-4402-AA34-1E334F5951D1}" type="datetime1">
              <a:rPr lang="hr-HR"/>
              <a:pPr lvl="0"/>
              <a:t>4.9.2019.</a:t>
            </a:fld>
            <a:endParaRPr lang="hr-BA"/>
          </a:p>
        </p:txBody>
      </p:sp>
      <p:sp>
        <p:nvSpPr>
          <p:cNvPr id="6" name="Rezervirano mjesto broja slajda 6"/>
          <p:cNvSpPr txBox="1">
            <a:spLocks noGrp="1"/>
          </p:cNvSpPr>
          <p:nvPr>
            <p:ph type="sldNum" sz="quarter" idx="8"/>
          </p:nvPr>
        </p:nvSpPr>
        <p:spPr/>
        <p:txBody>
          <a:bodyPr/>
          <a:lstStyle>
            <a:lvl1pPr>
              <a:defRPr/>
            </a:lvl1pPr>
          </a:lstStyle>
          <a:p>
            <a:pPr lvl="0"/>
            <a:fld id="{BCAE10B0-CF0A-4766-A80F-C587FEEA0DBE}" type="slidenum">
              <a:t>‹#›</a:t>
            </a:fld>
            <a:endParaRPr lang="hr-BA"/>
          </a:p>
        </p:txBody>
      </p:sp>
      <p:sp>
        <p:nvSpPr>
          <p:cNvPr id="7" name="Pravokutnik 7"/>
          <p:cNvSpPr/>
          <p:nvPr/>
        </p:nvSpPr>
        <p:spPr>
          <a:xfrm>
            <a:off x="0" y="0"/>
            <a:ext cx="12191996" cy="436964"/>
          </a:xfrm>
          <a:prstGeom prst="rect">
            <a:avLst/>
          </a:prstGeom>
          <a:solidFill>
            <a:srgbClr val="254275"/>
          </a:solidFill>
          <a:ln cap="flat">
            <a:noFill/>
            <a:prstDash val="solid"/>
          </a:ln>
        </p:spPr>
        <p:txBody>
          <a:bodyPr vert="horz" wrap="square" lIns="71999" tIns="71999" rIns="71999" bIns="71999" anchor="t" anchorCtr="1" compatLnSpc="1">
            <a:spAutoFit/>
          </a:bodyPr>
          <a:lstStyle/>
          <a:p>
            <a:pPr marL="0" marR="0" lvl="0" indent="0" algn="ctr" defTabSz="914400" rtl="0" fontAlgn="auto" hangingPunct="1">
              <a:lnSpc>
                <a:spcPct val="115000"/>
              </a:lnSpc>
              <a:spcBef>
                <a:spcPts val="600"/>
              </a:spcBef>
              <a:spcAft>
                <a:spcPts val="600"/>
              </a:spcAft>
              <a:buNone/>
              <a:tabLst/>
              <a:defRPr sz="1800" b="0" i="0" u="none" strike="noStrike" kern="0" cap="none" spc="0" baseline="0">
                <a:solidFill>
                  <a:srgbClr val="000000"/>
                </a:solidFill>
                <a:uFillTx/>
              </a:defRPr>
            </a:pPr>
            <a:r>
              <a:rPr lang="en-US" sz="1750" b="1" i="0" u="none" strike="noStrike" kern="1200" cap="none" spc="0" baseline="0" noProof="0" dirty="0">
                <a:solidFill>
                  <a:srgbClr val="FFFFFF"/>
                </a:solidFill>
                <a:effectLst>
                  <a:outerShdw blurRad="38100" dist="38100" dir="2700000" algn="tl">
                    <a:srgbClr val="000000">
                      <a:alpha val="43137"/>
                    </a:srgbClr>
                  </a:outerShdw>
                </a:effectLst>
                <a:uFillTx/>
                <a:latin typeface="Calibri" pitchFamily="34"/>
                <a:ea typeface="Calibri" pitchFamily="34"/>
                <a:cs typeface="Times New Roman" pitchFamily="18"/>
              </a:rPr>
              <a:t>Western Balkans Academic Education Evolution and Professional's Sustainable Training for Spatial Data Infrastructures – BESTSDI</a:t>
            </a:r>
          </a:p>
        </p:txBody>
      </p:sp>
      <p:pic>
        <p:nvPicPr>
          <p:cNvPr id="8" name="Slika 6"/>
          <p:cNvPicPr>
            <a:picLocks noChangeAspect="1"/>
          </p:cNvPicPr>
          <p:nvPr/>
        </p:nvPicPr>
        <p:blipFill>
          <a:blip r:embed="rId2"/>
          <a:stretch>
            <a:fillRect/>
          </a:stretch>
        </p:blipFill>
        <p:spPr>
          <a:xfrm>
            <a:off x="4764462" y="6356351"/>
            <a:ext cx="844484" cy="379668"/>
          </a:xfrm>
          <a:prstGeom prst="rect">
            <a:avLst/>
          </a:prstGeom>
          <a:noFill/>
          <a:ln cap="flat">
            <a:noFill/>
          </a:ln>
        </p:spPr>
      </p:pic>
      <p:pic>
        <p:nvPicPr>
          <p:cNvPr id="9" name="Slika 7"/>
          <p:cNvPicPr>
            <a:picLocks noChangeAspect="1"/>
          </p:cNvPicPr>
          <p:nvPr/>
        </p:nvPicPr>
        <p:blipFill>
          <a:blip r:embed="rId3"/>
          <a:stretch>
            <a:fillRect/>
          </a:stretch>
        </p:blipFill>
        <p:spPr>
          <a:xfrm>
            <a:off x="5802873" y="6341802"/>
            <a:ext cx="1819829" cy="394206"/>
          </a:xfrm>
          <a:prstGeom prst="rect">
            <a:avLst/>
          </a:prstGeom>
          <a:noFill/>
          <a:ln cap="flat">
            <a:noFill/>
          </a:ln>
        </p:spPr>
      </p:pic>
    </p:spTree>
    <p:extLst>
      <p:ext uri="{BB962C8B-B14F-4D97-AF65-F5344CB8AC3E}">
        <p14:creationId xmlns:p14="http://schemas.microsoft.com/office/powerpoint/2010/main" val="2355425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txBox="1">
            <a:spLocks noGrp="1"/>
          </p:cNvSpPr>
          <p:nvPr>
            <p:ph type="title"/>
          </p:nvPr>
        </p:nvSpPr>
        <p:spPr>
          <a:xfrm>
            <a:off x="839784" y="987423"/>
            <a:ext cx="3932240" cy="1069976"/>
          </a:xfrm>
        </p:spPr>
        <p:txBody>
          <a:bodyPr anchor="b"/>
          <a:lstStyle>
            <a:lvl1pPr>
              <a:defRPr sz="3200"/>
            </a:lvl1pPr>
          </a:lstStyle>
          <a:p>
            <a:pPr lvl="0"/>
            <a:r>
              <a:rPr lang="hr-HR"/>
              <a:t>Uredite stil naslova matrice</a:t>
            </a:r>
            <a:endParaRPr lang="hr-BA"/>
          </a:p>
        </p:txBody>
      </p:sp>
      <p:sp>
        <p:nvSpPr>
          <p:cNvPr id="3" name="Rezervirano mjesto slike 2"/>
          <p:cNvSpPr txBox="1">
            <a:spLocks noGrp="1"/>
          </p:cNvSpPr>
          <p:nvPr>
            <p:ph type="pic" idx="1"/>
          </p:nvPr>
        </p:nvSpPr>
        <p:spPr>
          <a:xfrm>
            <a:off x="5183184" y="987423"/>
            <a:ext cx="6172200" cy="4873623"/>
          </a:xfrm>
        </p:spPr>
        <p:txBody>
          <a:bodyPr/>
          <a:lstStyle>
            <a:lvl1pPr marL="0" indent="0">
              <a:buNone/>
              <a:defRPr sz="3200"/>
            </a:lvl1pPr>
          </a:lstStyle>
          <a:p>
            <a:pPr lvl="0"/>
            <a:r>
              <a:rPr lang="hr-HR"/>
              <a:t>Kliknite ikonu da biste dodali  sliku</a:t>
            </a:r>
            <a:endParaRPr lang="hr-BA"/>
          </a:p>
        </p:txBody>
      </p:sp>
      <p:sp>
        <p:nvSpPr>
          <p:cNvPr id="4" name="Rezervirano mjesto teksta 3"/>
          <p:cNvSpPr txBox="1">
            <a:spLocks noGrp="1"/>
          </p:cNvSpPr>
          <p:nvPr>
            <p:ph type="body" idx="2"/>
          </p:nvPr>
        </p:nvSpPr>
        <p:spPr>
          <a:xfrm>
            <a:off x="839784" y="2057400"/>
            <a:ext cx="3932240" cy="3811584"/>
          </a:xfrm>
        </p:spPr>
        <p:txBody>
          <a:bodyPr/>
          <a:lstStyle>
            <a:lvl1pPr marL="0" indent="0">
              <a:buNone/>
              <a:defRPr sz="1600"/>
            </a:lvl1pPr>
          </a:lstStyle>
          <a:p>
            <a:pPr lvl="0"/>
            <a:r>
              <a:rPr lang="hr-HR"/>
              <a:t>Uredite stilove teksta matrice</a:t>
            </a:r>
          </a:p>
        </p:txBody>
      </p:sp>
      <p:sp>
        <p:nvSpPr>
          <p:cNvPr id="5" name="Rezervirano mjesto datuma 4"/>
          <p:cNvSpPr txBox="1">
            <a:spLocks noGrp="1"/>
          </p:cNvSpPr>
          <p:nvPr>
            <p:ph type="dt" sz="half" idx="7"/>
          </p:nvPr>
        </p:nvSpPr>
        <p:spPr/>
        <p:txBody>
          <a:bodyPr/>
          <a:lstStyle>
            <a:lvl1pPr>
              <a:defRPr/>
            </a:lvl1pPr>
          </a:lstStyle>
          <a:p>
            <a:pPr lvl="0"/>
            <a:fld id="{F3B967A6-ED7A-4D7C-A6FA-41775653F64D}" type="datetime1">
              <a:rPr lang="hr-HR"/>
              <a:pPr lvl="0"/>
              <a:t>4.9.2019.</a:t>
            </a:fld>
            <a:endParaRPr lang="hr-BA"/>
          </a:p>
        </p:txBody>
      </p:sp>
      <p:sp>
        <p:nvSpPr>
          <p:cNvPr id="6" name="Rezervirano mjesto broja slajda 6"/>
          <p:cNvSpPr txBox="1">
            <a:spLocks noGrp="1"/>
          </p:cNvSpPr>
          <p:nvPr>
            <p:ph type="sldNum" sz="quarter" idx="8"/>
          </p:nvPr>
        </p:nvSpPr>
        <p:spPr/>
        <p:txBody>
          <a:bodyPr/>
          <a:lstStyle>
            <a:lvl1pPr>
              <a:defRPr/>
            </a:lvl1pPr>
          </a:lstStyle>
          <a:p>
            <a:pPr lvl="0"/>
            <a:fld id="{9189EFAD-C7E5-408D-94F7-B3EC36CA419C}" type="slidenum">
              <a:t>‹#›</a:t>
            </a:fld>
            <a:endParaRPr lang="hr-BA"/>
          </a:p>
        </p:txBody>
      </p:sp>
      <p:sp>
        <p:nvSpPr>
          <p:cNvPr id="7" name="Pravokutnik 7"/>
          <p:cNvSpPr/>
          <p:nvPr/>
        </p:nvSpPr>
        <p:spPr>
          <a:xfrm>
            <a:off x="0" y="0"/>
            <a:ext cx="12191996" cy="436964"/>
          </a:xfrm>
          <a:prstGeom prst="rect">
            <a:avLst/>
          </a:prstGeom>
          <a:solidFill>
            <a:srgbClr val="254275"/>
          </a:solidFill>
          <a:ln cap="flat">
            <a:noFill/>
            <a:prstDash val="solid"/>
          </a:ln>
        </p:spPr>
        <p:txBody>
          <a:bodyPr vert="horz" wrap="square" lIns="71999" tIns="71999" rIns="71999" bIns="71999" anchor="t" anchorCtr="1" compatLnSpc="1">
            <a:spAutoFit/>
          </a:bodyPr>
          <a:lstStyle/>
          <a:p>
            <a:pPr marL="0" marR="0" lvl="0" indent="0" algn="ctr" defTabSz="914400" rtl="0" fontAlgn="auto" hangingPunct="1">
              <a:lnSpc>
                <a:spcPct val="115000"/>
              </a:lnSpc>
              <a:spcBef>
                <a:spcPts val="600"/>
              </a:spcBef>
              <a:spcAft>
                <a:spcPts val="600"/>
              </a:spcAft>
              <a:buNone/>
              <a:tabLst/>
              <a:defRPr sz="1800" b="0" i="0" u="none" strike="noStrike" kern="0" cap="none" spc="0" baseline="0">
                <a:solidFill>
                  <a:srgbClr val="000000"/>
                </a:solidFill>
                <a:uFillTx/>
              </a:defRPr>
            </a:pPr>
            <a:r>
              <a:rPr lang="en-US" sz="1750" b="1" i="0" u="none" strike="noStrike" kern="1200" cap="none" spc="0" baseline="0" noProof="0" dirty="0">
                <a:solidFill>
                  <a:srgbClr val="FFFFFF"/>
                </a:solidFill>
                <a:effectLst>
                  <a:outerShdw blurRad="38100" dist="38100" dir="2700000" algn="tl">
                    <a:srgbClr val="000000">
                      <a:alpha val="43137"/>
                    </a:srgbClr>
                  </a:outerShdw>
                </a:effectLst>
                <a:uFillTx/>
                <a:latin typeface="Calibri" pitchFamily="34"/>
                <a:ea typeface="Calibri" pitchFamily="34"/>
                <a:cs typeface="Times New Roman" pitchFamily="18"/>
              </a:rPr>
              <a:t>Western Balkans Academic Education Evolution and Professional's Sustainable Training for Spatial Data Infrastructures – BESTSDI</a:t>
            </a:r>
          </a:p>
        </p:txBody>
      </p:sp>
      <p:pic>
        <p:nvPicPr>
          <p:cNvPr id="8" name="Slika 6"/>
          <p:cNvPicPr>
            <a:picLocks noChangeAspect="1"/>
          </p:cNvPicPr>
          <p:nvPr/>
        </p:nvPicPr>
        <p:blipFill>
          <a:blip r:embed="rId2"/>
          <a:stretch>
            <a:fillRect/>
          </a:stretch>
        </p:blipFill>
        <p:spPr>
          <a:xfrm>
            <a:off x="4764462" y="6356351"/>
            <a:ext cx="844484" cy="379668"/>
          </a:xfrm>
          <a:prstGeom prst="rect">
            <a:avLst/>
          </a:prstGeom>
          <a:noFill/>
          <a:ln cap="flat">
            <a:noFill/>
          </a:ln>
        </p:spPr>
      </p:pic>
      <p:pic>
        <p:nvPicPr>
          <p:cNvPr id="9" name="Slika 7"/>
          <p:cNvPicPr>
            <a:picLocks noChangeAspect="1"/>
          </p:cNvPicPr>
          <p:nvPr/>
        </p:nvPicPr>
        <p:blipFill>
          <a:blip r:embed="rId3"/>
          <a:stretch>
            <a:fillRect/>
          </a:stretch>
        </p:blipFill>
        <p:spPr>
          <a:xfrm>
            <a:off x="5802873" y="6341802"/>
            <a:ext cx="1819829" cy="394206"/>
          </a:xfrm>
          <a:prstGeom prst="rect">
            <a:avLst/>
          </a:prstGeom>
          <a:noFill/>
          <a:ln cap="flat">
            <a:noFill/>
          </a:ln>
        </p:spPr>
      </p:pic>
    </p:spTree>
    <p:extLst>
      <p:ext uri="{BB962C8B-B14F-4D97-AF65-F5344CB8AC3E}">
        <p14:creationId xmlns:p14="http://schemas.microsoft.com/office/powerpoint/2010/main" val="211357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zervirano mjesto naslova 1"/>
          <p:cNvSpPr txBox="1">
            <a:spLocks noGrp="1"/>
          </p:cNvSpPr>
          <p:nvPr>
            <p:ph type="title"/>
          </p:nvPr>
        </p:nvSpPr>
        <p:spPr>
          <a:xfrm>
            <a:off x="838203" y="853848"/>
            <a:ext cx="10515600" cy="860358"/>
          </a:xfrm>
          <a:prstGeom prst="rect">
            <a:avLst/>
          </a:prstGeom>
          <a:noFill/>
          <a:ln>
            <a:noFill/>
          </a:ln>
        </p:spPr>
        <p:txBody>
          <a:bodyPr vert="horz" wrap="square" lIns="91440" tIns="45720" rIns="91440" bIns="45720" anchor="ctr" anchorCtr="0" compatLnSpc="1">
            <a:normAutofit/>
          </a:bodyPr>
          <a:lstStyle/>
          <a:p>
            <a:pPr lvl="0"/>
            <a:r>
              <a:rPr lang="hr-HR"/>
              <a:t>Uredite stil naslova matrice</a:t>
            </a:r>
            <a:endParaRPr lang="hr-BA"/>
          </a:p>
        </p:txBody>
      </p:sp>
      <p:sp>
        <p:nvSpPr>
          <p:cNvPr id="3" name="Rezervirano mjesto teksta 2"/>
          <p:cNvSpPr txBox="1">
            <a:spLocks noGrp="1"/>
          </p:cNvSpPr>
          <p:nvPr>
            <p:ph type="body" idx="1"/>
          </p:nvPr>
        </p:nvSpPr>
        <p:spPr>
          <a:xfrm>
            <a:off x="838203" y="2063124"/>
            <a:ext cx="10515600" cy="4017041"/>
          </a:xfrm>
          <a:prstGeom prst="rect">
            <a:avLst/>
          </a:prstGeom>
          <a:noFill/>
          <a:ln>
            <a:noFill/>
          </a:ln>
        </p:spPr>
        <p:txBody>
          <a:bodyPr vert="horz" wrap="square" lIns="91440" tIns="45720" rIns="91440" bIns="45720" anchor="t" anchorCtr="0" compatLnSpc="1">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hr-BA"/>
          </a:p>
        </p:txBody>
      </p:sp>
      <p:sp>
        <p:nvSpPr>
          <p:cNvPr id="4" name="Rezervirano mjesto datuma 3"/>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hr-HR" sz="1200" b="0" i="0" u="none" strike="noStrike" kern="1200" cap="none" spc="0" baseline="0">
                <a:solidFill>
                  <a:srgbClr val="898989"/>
                </a:solidFill>
                <a:uFillTx/>
                <a:latin typeface="Calibri"/>
              </a:defRPr>
            </a:lvl1pPr>
          </a:lstStyle>
          <a:p>
            <a:pPr lvl="0"/>
            <a:fld id="{CABE1000-BC1C-40E7-85FA-EEC7683E84B7}" type="datetime1">
              <a:rPr lang="hr-HR"/>
              <a:pPr lvl="0"/>
              <a:t>4.9.2019.</a:t>
            </a:fld>
            <a:endParaRPr lang="hr-BA"/>
          </a:p>
        </p:txBody>
      </p:sp>
      <p:sp>
        <p:nvSpPr>
          <p:cNvPr id="5" name="Rezervirano mjesto broja slajda 5"/>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hr-BA" sz="1200" b="0" i="0" u="none" strike="noStrike" kern="1200" cap="none" spc="0" baseline="0">
                <a:solidFill>
                  <a:srgbClr val="898989"/>
                </a:solidFill>
                <a:uFillTx/>
                <a:latin typeface="Calibri"/>
              </a:defRPr>
            </a:lvl1pPr>
          </a:lstStyle>
          <a:p>
            <a:pPr lvl="0"/>
            <a:fld id="{A1E6F379-88A7-465B-A7A5-257173C085C6}" type="slidenum">
              <a:t>‹#›</a:t>
            </a:fld>
            <a:endParaRPr lang="hr-B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90000"/>
        </a:lnSpc>
        <a:spcBef>
          <a:spcPts val="0"/>
        </a:spcBef>
        <a:spcAft>
          <a:spcPts val="0"/>
        </a:spcAft>
        <a:buNone/>
        <a:tabLst/>
        <a:defRPr lang="hr-HR" sz="4400" b="1" i="0" u="none" strike="noStrike" kern="1200" cap="none" spc="0" baseline="0">
          <a:solidFill>
            <a:srgbClr val="254275"/>
          </a:solidFill>
          <a:uFillTx/>
          <a:latin typeface="Calibri"/>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hr-HR" sz="2800" b="1" i="0" u="none" strike="noStrike" kern="1200" cap="none" spc="0" baseline="0">
          <a:solidFill>
            <a:srgbClr val="0070C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hr-HR" sz="2400" b="0" i="0" u="none" strike="noStrike" kern="1200" cap="none" spc="0" baseline="0">
          <a:solidFill>
            <a:srgbClr val="0070C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hr-HR" sz="2000" b="0" i="0" u="none" strike="noStrike" kern="1200" cap="none" spc="0" baseline="0">
          <a:solidFill>
            <a:srgbClr val="0070C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hr-HR" sz="1800" b="0" i="0" u="none" strike="noStrike" kern="1200" cap="none" spc="0" baseline="0">
          <a:solidFill>
            <a:srgbClr val="0070C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hr-HR" sz="1800" b="0" i="0" u="none" strike="noStrike" kern="1200" cap="none" spc="0" baseline="0">
          <a:solidFill>
            <a:srgbClr val="0070C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hyperlink" Target="http://bestsdi.eu/528-2/" TargetMode="Externa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hyperlink" Target="mailto:info@bestsdi.eu" TargetMode="External"/><Relationship Id="rId4" Type="http://schemas.openxmlformats.org/officeDocument/2006/relationships/hyperlink" Target="http://www.bestsdi.eu/"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7D0E257-6087-43EE-80B7-209AC87E7939}"/>
              </a:ext>
            </a:extLst>
          </p:cNvPr>
          <p:cNvSpPr txBox="1">
            <a:spLocks noGrp="1"/>
          </p:cNvSpPr>
          <p:nvPr>
            <p:ph type="ctrTitle"/>
          </p:nvPr>
        </p:nvSpPr>
        <p:spPr>
          <a:xfrm>
            <a:off x="274320" y="2500829"/>
            <a:ext cx="11470635" cy="1916935"/>
          </a:xfrm>
        </p:spPr>
        <p:txBody>
          <a:bodyPr>
            <a:normAutofit/>
          </a:bodyPr>
          <a:lstStyle/>
          <a:p>
            <a:pPr lvl="0"/>
            <a:r>
              <a:rPr lang="hr-HR" sz="4400" dirty="0">
                <a:solidFill>
                  <a:srgbClr val="002060"/>
                </a:solidFill>
              </a:rPr>
              <a:t>„</a:t>
            </a:r>
            <a:r>
              <a:rPr lang="en-US" sz="4400" dirty="0">
                <a:solidFill>
                  <a:srgbClr val="002060"/>
                </a:solidFill>
              </a:rPr>
              <a:t>Business driven problem-based learning </a:t>
            </a:r>
            <a:br>
              <a:rPr lang="hr-HR" sz="4400" dirty="0">
                <a:solidFill>
                  <a:srgbClr val="002060"/>
                </a:solidFill>
              </a:rPr>
            </a:br>
            <a:r>
              <a:rPr lang="en-US" sz="4400" dirty="0">
                <a:solidFill>
                  <a:srgbClr val="002060"/>
                </a:solidFill>
              </a:rPr>
              <a:t>for academic excellence in geoinformatics</a:t>
            </a:r>
            <a:r>
              <a:rPr lang="hr-HR" sz="4400" dirty="0">
                <a:solidFill>
                  <a:srgbClr val="002060"/>
                </a:solidFill>
              </a:rPr>
              <a:t>”</a:t>
            </a:r>
            <a:br>
              <a:rPr lang="hr-HR" sz="4400" dirty="0">
                <a:solidFill>
                  <a:srgbClr val="002060"/>
                </a:solidFill>
              </a:rPr>
            </a:br>
            <a:r>
              <a:rPr lang="hr-HR" sz="4400" dirty="0">
                <a:solidFill>
                  <a:srgbClr val="002060"/>
                </a:solidFill>
              </a:rPr>
              <a:t>- </a:t>
            </a:r>
            <a:r>
              <a:rPr lang="en-US" sz="4400" dirty="0">
                <a:solidFill>
                  <a:srgbClr val="002060"/>
                </a:solidFill>
              </a:rPr>
              <a:t>GEOBIZ</a:t>
            </a:r>
            <a:r>
              <a:rPr lang="hr-HR" sz="4400" dirty="0">
                <a:solidFill>
                  <a:srgbClr val="002060"/>
                </a:solidFill>
              </a:rPr>
              <a:t> </a:t>
            </a:r>
            <a:r>
              <a:rPr lang="hr-HR" sz="4400" dirty="0" err="1">
                <a:solidFill>
                  <a:srgbClr val="002060"/>
                </a:solidFill>
              </a:rPr>
              <a:t>project</a:t>
            </a:r>
            <a:endParaRPr lang="en-US" sz="4400" dirty="0">
              <a:solidFill>
                <a:srgbClr val="002060"/>
              </a:solidFill>
            </a:endParaRPr>
          </a:p>
        </p:txBody>
      </p:sp>
      <p:sp>
        <p:nvSpPr>
          <p:cNvPr id="3" name="Podnaslov 2">
            <a:extLst>
              <a:ext uri="{FF2B5EF4-FFF2-40B4-BE49-F238E27FC236}">
                <a16:creationId xmlns:a16="http://schemas.microsoft.com/office/drawing/2014/main" id="{DD1B05FB-5A1B-4D18-998C-4E12B14247D3}"/>
              </a:ext>
            </a:extLst>
          </p:cNvPr>
          <p:cNvSpPr txBox="1"/>
          <p:nvPr/>
        </p:nvSpPr>
        <p:spPr>
          <a:xfrm>
            <a:off x="6180464" y="5656082"/>
            <a:ext cx="5409130" cy="930914"/>
          </a:xfrm>
          <a:prstGeom prst="rect">
            <a:avLst/>
          </a:prstGeom>
          <a:noFill/>
          <a:ln cap="flat">
            <a:noFill/>
          </a:ln>
        </p:spPr>
        <p:txBody>
          <a:bodyPr vert="horz" wrap="square" lIns="91440" tIns="45720" rIns="91440" bIns="45720" anchor="t" anchorCtr="1" compatLnSpc="1">
            <a:normAutofit fontScale="92500"/>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dirty="0">
                <a:solidFill>
                  <a:srgbClr val="254275"/>
                </a:solidFill>
                <a:uFillTx/>
                <a:latin typeface="Calibri"/>
              </a:rPr>
              <a:t>Author: Vesna Poslončec-Petrić, Željko Bačić</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dirty="0">
                <a:solidFill>
                  <a:srgbClr val="254275"/>
                </a:solidFill>
                <a:uFillTx/>
                <a:latin typeface="Calibri"/>
              </a:rPr>
              <a:t>Institution: Faculty of Geodesy, Zagreb</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1" i="0" u="none" strike="noStrike" kern="1200" cap="none" spc="0" baseline="0" dirty="0">
              <a:solidFill>
                <a:srgbClr val="254275"/>
              </a:solidFill>
              <a:uFillTx/>
              <a:latin typeface="Calibri"/>
            </a:endParaRPr>
          </a:p>
        </p:txBody>
      </p:sp>
      <p:pic>
        <p:nvPicPr>
          <p:cNvPr id="6" name="Slika 5" descr="Slika na kojoj se prikazuje snimka zaslona&#10;&#10;Opis je automatski generiran">
            <a:extLst>
              <a:ext uri="{FF2B5EF4-FFF2-40B4-BE49-F238E27FC236}">
                <a16:creationId xmlns:a16="http://schemas.microsoft.com/office/drawing/2014/main" id="{24A5D76D-EBFA-4415-A000-DD1FD7B0757D}"/>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97963" y="4647414"/>
            <a:ext cx="4025902" cy="201733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B1EAA37-D960-4FA9-8E1A-8EB8C7F0BD41}"/>
              </a:ext>
            </a:extLst>
          </p:cNvPr>
          <p:cNvSpPr>
            <a:spLocks noGrp="1"/>
          </p:cNvSpPr>
          <p:nvPr>
            <p:ph type="title"/>
          </p:nvPr>
        </p:nvSpPr>
        <p:spPr/>
        <p:txBody>
          <a:bodyPr>
            <a:normAutofit fontScale="90000"/>
          </a:bodyPr>
          <a:lstStyle/>
          <a:p>
            <a:r>
              <a:rPr lang="hr-HR" dirty="0"/>
              <a:t>GEOBIZ - </a:t>
            </a:r>
            <a:r>
              <a:rPr lang="en-GB" dirty="0"/>
              <a:t>Aims and objectives </a:t>
            </a:r>
            <a:endParaRPr lang="hr-HR" dirty="0"/>
          </a:p>
        </p:txBody>
      </p:sp>
      <p:sp>
        <p:nvSpPr>
          <p:cNvPr id="3" name="Rezervirano mjesto sadržaja 2">
            <a:extLst>
              <a:ext uri="{FF2B5EF4-FFF2-40B4-BE49-F238E27FC236}">
                <a16:creationId xmlns:a16="http://schemas.microsoft.com/office/drawing/2014/main" id="{7018580D-F693-4499-B257-6AC586AAFF0C}"/>
              </a:ext>
            </a:extLst>
          </p:cNvPr>
          <p:cNvSpPr>
            <a:spLocks noGrp="1"/>
          </p:cNvSpPr>
          <p:nvPr>
            <p:ph idx="1"/>
          </p:nvPr>
        </p:nvSpPr>
        <p:spPr>
          <a:xfrm>
            <a:off x="669471" y="1927123"/>
            <a:ext cx="10515600" cy="3175819"/>
          </a:xfrm>
        </p:spPr>
        <p:txBody>
          <a:bodyPr>
            <a:normAutofit/>
          </a:bodyPr>
          <a:lstStyle/>
          <a:p>
            <a:pPr lvl="0">
              <a:spcBef>
                <a:spcPts val="1200"/>
              </a:spcBef>
              <a:spcAft>
                <a:spcPts val="1200"/>
              </a:spcAft>
            </a:pPr>
            <a:r>
              <a:rPr lang="en-GB" sz="2600" dirty="0"/>
              <a:t>Developing </a:t>
            </a:r>
            <a:r>
              <a:rPr lang="en-GB" sz="2600" dirty="0">
                <a:solidFill>
                  <a:schemeClr val="accent5">
                    <a:lumMod val="50000"/>
                  </a:schemeClr>
                </a:solidFill>
              </a:rPr>
              <a:t>innovative teacher training programs </a:t>
            </a:r>
            <a:r>
              <a:rPr lang="en-GB" sz="2600" dirty="0"/>
              <a:t>and practical teaching/learning methodologies and content in technology-based courses in geoinformatics leaned on business-driven needs and experience.</a:t>
            </a:r>
            <a:endParaRPr lang="hr-HR" sz="2600" dirty="0"/>
          </a:p>
          <a:p>
            <a:pPr lvl="0">
              <a:spcBef>
                <a:spcPts val="1200"/>
              </a:spcBef>
              <a:spcAft>
                <a:spcPts val="1200"/>
              </a:spcAft>
            </a:pPr>
            <a:r>
              <a:rPr lang="en-GB" sz="2600" dirty="0"/>
              <a:t>Implementing </a:t>
            </a:r>
            <a:r>
              <a:rPr lang="en-GB" sz="2600" dirty="0">
                <a:solidFill>
                  <a:schemeClr val="accent5">
                    <a:lumMod val="50000"/>
                  </a:schemeClr>
                </a:solidFill>
              </a:rPr>
              <a:t>state-of-the art techniques </a:t>
            </a:r>
            <a:r>
              <a:rPr lang="en-GB" sz="2600" dirty="0"/>
              <a:t>in geoinformatics teaching process.</a:t>
            </a:r>
            <a:endParaRPr lang="hr-HR" sz="2600" dirty="0"/>
          </a:p>
        </p:txBody>
      </p:sp>
    </p:spTree>
    <p:extLst>
      <p:ext uri="{BB962C8B-B14F-4D97-AF65-F5344CB8AC3E}">
        <p14:creationId xmlns:p14="http://schemas.microsoft.com/office/powerpoint/2010/main" val="247641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B1EAA37-D960-4FA9-8E1A-8EB8C7F0BD41}"/>
              </a:ext>
            </a:extLst>
          </p:cNvPr>
          <p:cNvSpPr>
            <a:spLocks noGrp="1"/>
          </p:cNvSpPr>
          <p:nvPr>
            <p:ph type="title"/>
          </p:nvPr>
        </p:nvSpPr>
        <p:spPr/>
        <p:txBody>
          <a:bodyPr>
            <a:normAutofit fontScale="90000"/>
          </a:bodyPr>
          <a:lstStyle/>
          <a:p>
            <a:r>
              <a:rPr lang="en-US" dirty="0"/>
              <a:t>GEOBIZ – Specific objectives   </a:t>
            </a:r>
          </a:p>
        </p:txBody>
      </p:sp>
      <p:sp>
        <p:nvSpPr>
          <p:cNvPr id="3" name="Rezervirano mjesto sadržaja 2">
            <a:extLst>
              <a:ext uri="{FF2B5EF4-FFF2-40B4-BE49-F238E27FC236}">
                <a16:creationId xmlns:a16="http://schemas.microsoft.com/office/drawing/2014/main" id="{7018580D-F693-4499-B257-6AC586AAFF0C}"/>
              </a:ext>
            </a:extLst>
          </p:cNvPr>
          <p:cNvSpPr>
            <a:spLocks noGrp="1"/>
          </p:cNvSpPr>
          <p:nvPr>
            <p:ph idx="1"/>
          </p:nvPr>
        </p:nvSpPr>
        <p:spPr>
          <a:xfrm>
            <a:off x="838203" y="1769806"/>
            <a:ext cx="10134597" cy="4250987"/>
          </a:xfrm>
        </p:spPr>
        <p:txBody>
          <a:bodyPr>
            <a:normAutofit fontScale="92500" lnSpcReduction="10000"/>
          </a:bodyPr>
          <a:lstStyle/>
          <a:p>
            <a:pPr marL="0" indent="0">
              <a:lnSpc>
                <a:spcPct val="110000"/>
              </a:lnSpc>
              <a:spcAft>
                <a:spcPts val="1200"/>
              </a:spcAft>
              <a:buNone/>
            </a:pPr>
            <a:r>
              <a:rPr lang="en-US" dirty="0"/>
              <a:t>In other to achieve the main objective, the project specific objectives are:</a:t>
            </a:r>
          </a:p>
          <a:p>
            <a:pPr marL="514350" lvl="0" indent="-514350">
              <a:lnSpc>
                <a:spcPct val="110000"/>
              </a:lnSpc>
              <a:spcAft>
                <a:spcPts val="1200"/>
              </a:spcAft>
              <a:buFont typeface="+mj-lt"/>
              <a:buAutoNum type="arabicPeriod"/>
            </a:pPr>
            <a:r>
              <a:rPr lang="en-US" dirty="0"/>
              <a:t>To improve and increase business-academia </a:t>
            </a:r>
            <a:r>
              <a:rPr lang="en-US" dirty="0">
                <a:solidFill>
                  <a:schemeClr val="accent5">
                    <a:lumMod val="50000"/>
                  </a:schemeClr>
                </a:solidFill>
              </a:rPr>
              <a:t>cooperation</a:t>
            </a:r>
            <a:r>
              <a:rPr lang="en-US" dirty="0"/>
              <a:t> in geoinformatics at partner universities. </a:t>
            </a:r>
          </a:p>
          <a:p>
            <a:pPr marL="514350" lvl="0" indent="-514350">
              <a:lnSpc>
                <a:spcPct val="110000"/>
              </a:lnSpc>
              <a:spcAft>
                <a:spcPts val="1200"/>
              </a:spcAft>
              <a:buFont typeface="+mj-lt"/>
              <a:buAutoNum type="arabicPeriod"/>
            </a:pPr>
            <a:r>
              <a:rPr lang="en-US" dirty="0"/>
              <a:t>Establish business-academia </a:t>
            </a:r>
            <a:r>
              <a:rPr lang="en-US" dirty="0">
                <a:solidFill>
                  <a:schemeClr val="accent5">
                    <a:lumMod val="50000"/>
                  </a:schemeClr>
                </a:solidFill>
              </a:rPr>
              <a:t>interactive training program</a:t>
            </a:r>
            <a:r>
              <a:rPr lang="en-US" dirty="0"/>
              <a:t> for teachers of geoinformatics courses following Bologna standards.</a:t>
            </a:r>
          </a:p>
          <a:p>
            <a:pPr marL="514350" lvl="0" indent="-514350">
              <a:lnSpc>
                <a:spcPct val="110000"/>
              </a:lnSpc>
              <a:spcAft>
                <a:spcPts val="1200"/>
              </a:spcAft>
              <a:buFont typeface="+mj-lt"/>
              <a:buAutoNum type="arabicPeriod"/>
            </a:pPr>
            <a:r>
              <a:rPr lang="en-US" dirty="0"/>
              <a:t>To </a:t>
            </a:r>
            <a:r>
              <a:rPr lang="en-US" dirty="0">
                <a:solidFill>
                  <a:schemeClr val="accent5">
                    <a:lumMod val="50000"/>
                  </a:schemeClr>
                </a:solidFill>
              </a:rPr>
              <a:t>create of technological preconditions </a:t>
            </a:r>
            <a:r>
              <a:rPr lang="en-US" dirty="0"/>
              <a:t>(establishment of geoinformatics labs) for partner HEI’s.</a:t>
            </a:r>
          </a:p>
        </p:txBody>
      </p:sp>
    </p:spTree>
    <p:extLst>
      <p:ext uri="{BB962C8B-B14F-4D97-AF65-F5344CB8AC3E}">
        <p14:creationId xmlns:p14="http://schemas.microsoft.com/office/powerpoint/2010/main" val="2858498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B1EAA37-D960-4FA9-8E1A-8EB8C7F0BD41}"/>
              </a:ext>
            </a:extLst>
          </p:cNvPr>
          <p:cNvSpPr>
            <a:spLocks noGrp="1"/>
          </p:cNvSpPr>
          <p:nvPr>
            <p:ph type="title"/>
          </p:nvPr>
        </p:nvSpPr>
        <p:spPr/>
        <p:txBody>
          <a:bodyPr>
            <a:normAutofit fontScale="90000"/>
          </a:bodyPr>
          <a:lstStyle/>
          <a:p>
            <a:r>
              <a:rPr lang="hr-HR" dirty="0"/>
              <a:t>GEOBIZ – </a:t>
            </a:r>
            <a:r>
              <a:rPr lang="hr-HR" dirty="0" err="1"/>
              <a:t>Specific</a:t>
            </a:r>
            <a:r>
              <a:rPr lang="hr-HR" dirty="0"/>
              <a:t> </a:t>
            </a:r>
            <a:r>
              <a:rPr lang="en-GB" dirty="0"/>
              <a:t>objectives</a:t>
            </a:r>
            <a:r>
              <a:rPr lang="hr-HR" dirty="0"/>
              <a:t>  </a:t>
            </a:r>
          </a:p>
        </p:txBody>
      </p:sp>
      <p:sp>
        <p:nvSpPr>
          <p:cNvPr id="3" name="Rezervirano mjesto sadržaja 2">
            <a:extLst>
              <a:ext uri="{FF2B5EF4-FFF2-40B4-BE49-F238E27FC236}">
                <a16:creationId xmlns:a16="http://schemas.microsoft.com/office/drawing/2014/main" id="{7018580D-F693-4499-B257-6AC586AAFF0C}"/>
              </a:ext>
            </a:extLst>
          </p:cNvPr>
          <p:cNvSpPr>
            <a:spLocks noGrp="1"/>
          </p:cNvSpPr>
          <p:nvPr>
            <p:ph idx="1"/>
          </p:nvPr>
        </p:nvSpPr>
        <p:spPr/>
        <p:txBody>
          <a:bodyPr>
            <a:normAutofit/>
          </a:bodyPr>
          <a:lstStyle/>
          <a:p>
            <a:pPr marL="514350" indent="-514350">
              <a:spcBef>
                <a:spcPts val="1200"/>
              </a:spcBef>
              <a:spcAft>
                <a:spcPts val="1200"/>
              </a:spcAft>
              <a:buFont typeface="+mj-lt"/>
              <a:buAutoNum type="arabicPeriod" startAt="4"/>
            </a:pPr>
            <a:r>
              <a:rPr lang="en-GB" sz="2600" dirty="0"/>
              <a:t>Develop and </a:t>
            </a:r>
            <a:r>
              <a:rPr lang="en-GB" sz="2600" dirty="0">
                <a:solidFill>
                  <a:schemeClr val="accent5">
                    <a:lumMod val="50000"/>
                  </a:schemeClr>
                </a:solidFill>
              </a:rPr>
              <a:t>pilot number of improved</a:t>
            </a:r>
            <a:r>
              <a:rPr lang="en-GB" sz="2600" dirty="0"/>
              <a:t> university (practical part</a:t>
            </a:r>
            <a:r>
              <a:rPr lang="hr-HR" sz="2600" dirty="0"/>
              <a:t>)</a:t>
            </a:r>
            <a:r>
              <a:rPr lang="en-GB" sz="2600" dirty="0"/>
              <a:t> and</a:t>
            </a:r>
            <a:r>
              <a:rPr lang="hr-HR" sz="2600" dirty="0"/>
              <a:t> </a:t>
            </a:r>
            <a:r>
              <a:rPr lang="en-GB" sz="2600" dirty="0"/>
              <a:t>LLL</a:t>
            </a:r>
            <a:r>
              <a:rPr lang="hr-HR" sz="2600" dirty="0"/>
              <a:t> </a:t>
            </a:r>
            <a:r>
              <a:rPr lang="en-GB" sz="2600" dirty="0"/>
              <a:t>courses</a:t>
            </a:r>
            <a:r>
              <a:rPr lang="hr-HR" sz="2600" dirty="0"/>
              <a:t>.</a:t>
            </a:r>
          </a:p>
          <a:p>
            <a:pPr marL="514350" lvl="0" indent="-514350">
              <a:spcBef>
                <a:spcPts val="1200"/>
              </a:spcBef>
              <a:spcAft>
                <a:spcPts val="1200"/>
              </a:spcAft>
              <a:buFont typeface="+mj-lt"/>
              <a:buAutoNum type="arabicPeriod" startAt="5"/>
            </a:pPr>
            <a:r>
              <a:rPr lang="en-GB" sz="2600" dirty="0"/>
              <a:t>Set up </a:t>
            </a:r>
            <a:r>
              <a:rPr lang="en-GB" sz="2600" dirty="0">
                <a:solidFill>
                  <a:schemeClr val="accent5">
                    <a:lumMod val="50000"/>
                  </a:schemeClr>
                </a:solidFill>
              </a:rPr>
              <a:t>technological platforms to share</a:t>
            </a:r>
            <a:r>
              <a:rPr lang="en-GB" sz="2600" dirty="0"/>
              <a:t> business-based practical examples in geoinformatics among partners and countries.</a:t>
            </a:r>
            <a:endParaRPr lang="hr-HR" sz="2600" dirty="0"/>
          </a:p>
          <a:p>
            <a:pPr marL="514350" lvl="0" indent="-514350">
              <a:spcBef>
                <a:spcPts val="1200"/>
              </a:spcBef>
              <a:spcAft>
                <a:spcPts val="1200"/>
              </a:spcAft>
              <a:buFont typeface="+mj-lt"/>
              <a:buAutoNum type="arabicPeriod" startAt="5"/>
            </a:pPr>
            <a:r>
              <a:rPr lang="en-GB" sz="2600" dirty="0"/>
              <a:t>Embed a </a:t>
            </a:r>
            <a:r>
              <a:rPr lang="en-GB" sz="2600" dirty="0">
                <a:solidFill>
                  <a:schemeClr val="accent5">
                    <a:lumMod val="50000"/>
                  </a:schemeClr>
                </a:solidFill>
              </a:rPr>
              <a:t>culture of quality </a:t>
            </a:r>
            <a:r>
              <a:rPr lang="en-GB" sz="2600" dirty="0"/>
              <a:t>to the project, its outputs and outcomes.</a:t>
            </a:r>
            <a:endParaRPr lang="hr-HR" sz="2600" dirty="0"/>
          </a:p>
          <a:p>
            <a:pPr marL="514350" lvl="0" indent="-514350">
              <a:spcBef>
                <a:spcPts val="1200"/>
              </a:spcBef>
              <a:spcAft>
                <a:spcPts val="1200"/>
              </a:spcAft>
              <a:buFont typeface="+mj-lt"/>
              <a:buAutoNum type="arabicPeriod" startAt="5"/>
            </a:pPr>
            <a:r>
              <a:rPr lang="en-GB" sz="2600" dirty="0"/>
              <a:t>Facilitate adequate management tools for the </a:t>
            </a:r>
            <a:r>
              <a:rPr lang="en-GB" sz="2600" dirty="0">
                <a:solidFill>
                  <a:schemeClr val="accent5">
                    <a:lumMod val="50000"/>
                  </a:schemeClr>
                </a:solidFill>
              </a:rPr>
              <a:t>correct implementation </a:t>
            </a:r>
            <a:r>
              <a:rPr lang="en-GB" sz="2600" dirty="0"/>
              <a:t>of the project.</a:t>
            </a:r>
            <a:endParaRPr lang="hr-HR" sz="2600" dirty="0"/>
          </a:p>
        </p:txBody>
      </p:sp>
    </p:spTree>
    <p:extLst>
      <p:ext uri="{BB962C8B-B14F-4D97-AF65-F5344CB8AC3E}">
        <p14:creationId xmlns:p14="http://schemas.microsoft.com/office/powerpoint/2010/main" val="1765831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id="{7FE74E62-C873-4165-8241-CE611759FE74}"/>
              </a:ext>
            </a:extLst>
          </p:cNvPr>
          <p:cNvPicPr>
            <a:picLocks noChangeAspect="1"/>
          </p:cNvPicPr>
          <p:nvPr/>
        </p:nvPicPr>
        <p:blipFill>
          <a:blip r:embed="rId3"/>
          <a:stretch>
            <a:fillRect/>
          </a:stretch>
        </p:blipFill>
        <p:spPr>
          <a:xfrm>
            <a:off x="7293430" y="2011586"/>
            <a:ext cx="4655913" cy="3616330"/>
          </a:xfrm>
          <a:prstGeom prst="rect">
            <a:avLst/>
          </a:prstGeom>
        </p:spPr>
      </p:pic>
      <p:sp>
        <p:nvSpPr>
          <p:cNvPr id="2" name="Title 1">
            <a:extLst>
              <a:ext uri="{FF2B5EF4-FFF2-40B4-BE49-F238E27FC236}">
                <a16:creationId xmlns:a16="http://schemas.microsoft.com/office/drawing/2014/main" id="{4267A978-20DB-4CD9-BADA-1492299DD61E}"/>
              </a:ext>
            </a:extLst>
          </p:cNvPr>
          <p:cNvSpPr txBox="1">
            <a:spLocks noGrp="1"/>
          </p:cNvSpPr>
          <p:nvPr>
            <p:ph type="title"/>
          </p:nvPr>
        </p:nvSpPr>
        <p:spPr>
          <a:xfrm>
            <a:off x="426128" y="705222"/>
            <a:ext cx="11523215" cy="678731"/>
          </a:xfrm>
        </p:spPr>
        <p:txBody>
          <a:bodyPr>
            <a:noAutofit/>
          </a:bodyPr>
          <a:lstStyle/>
          <a:p>
            <a:pPr lvl="0"/>
            <a:r>
              <a:rPr lang="en-US" sz="3200" dirty="0"/>
              <a:t>WP1 – Analysis of present business-academia ecosystem</a:t>
            </a:r>
          </a:p>
        </p:txBody>
      </p:sp>
      <p:sp>
        <p:nvSpPr>
          <p:cNvPr id="3" name="Content Placeholder 2">
            <a:extLst>
              <a:ext uri="{FF2B5EF4-FFF2-40B4-BE49-F238E27FC236}">
                <a16:creationId xmlns:a16="http://schemas.microsoft.com/office/drawing/2014/main" id="{B11E5812-AB90-46BF-B2F6-6F48BDFAA67D}"/>
              </a:ext>
            </a:extLst>
          </p:cNvPr>
          <p:cNvSpPr txBox="1">
            <a:spLocks noGrp="1"/>
          </p:cNvSpPr>
          <p:nvPr>
            <p:ph idx="1"/>
          </p:nvPr>
        </p:nvSpPr>
        <p:spPr>
          <a:xfrm>
            <a:off x="720833" y="2221918"/>
            <a:ext cx="10933803" cy="2927025"/>
          </a:xfrm>
        </p:spPr>
        <p:txBody>
          <a:bodyPr>
            <a:normAutofit/>
          </a:bodyPr>
          <a:lstStyle/>
          <a:p>
            <a:pPr marL="0" indent="0">
              <a:spcAft>
                <a:spcPts val="600"/>
              </a:spcAft>
              <a:buNone/>
            </a:pPr>
            <a:r>
              <a:rPr lang="en-GB" sz="2600" dirty="0">
                <a:latin typeface="+mn-lt"/>
              </a:rPr>
              <a:t>Task 1.1 – Survey of business and user needs</a:t>
            </a:r>
            <a:br>
              <a:rPr lang="hr-HR" sz="2600" dirty="0">
                <a:latin typeface="+mn-lt"/>
              </a:rPr>
            </a:br>
            <a:r>
              <a:rPr lang="hr-HR" sz="2600" dirty="0">
                <a:latin typeface="+mn-lt"/>
              </a:rPr>
              <a:t>                   </a:t>
            </a:r>
            <a:r>
              <a:rPr lang="en-GB" sz="2600" dirty="0">
                <a:latin typeface="+mn-lt"/>
              </a:rPr>
              <a:t>in geoinformatics</a:t>
            </a:r>
            <a:endParaRPr lang="hr-HR" sz="2600" dirty="0">
              <a:latin typeface="+mn-lt"/>
            </a:endParaRPr>
          </a:p>
          <a:p>
            <a:pPr marL="0" indent="0">
              <a:spcAft>
                <a:spcPts val="600"/>
              </a:spcAft>
              <a:buNone/>
            </a:pPr>
            <a:r>
              <a:rPr lang="en-GB" sz="2600" dirty="0">
                <a:latin typeface="+mn-lt"/>
              </a:rPr>
              <a:t>Task 1.2 – Survey on business-academia </a:t>
            </a:r>
            <a:br>
              <a:rPr lang="hr-HR" sz="2600" dirty="0">
                <a:latin typeface="+mn-lt"/>
              </a:rPr>
            </a:br>
            <a:r>
              <a:rPr lang="hr-HR" sz="2600" dirty="0">
                <a:latin typeface="+mn-lt"/>
              </a:rPr>
              <a:t>                   </a:t>
            </a:r>
            <a:r>
              <a:rPr lang="en-GB" sz="2600" dirty="0">
                <a:latin typeface="+mn-lt"/>
              </a:rPr>
              <a:t>cooperation practices</a:t>
            </a:r>
            <a:endParaRPr lang="hr-HR" sz="2600" dirty="0">
              <a:latin typeface="+mn-lt"/>
            </a:endParaRPr>
          </a:p>
          <a:p>
            <a:pPr marL="0" indent="0">
              <a:spcAft>
                <a:spcPts val="600"/>
              </a:spcAft>
              <a:buNone/>
            </a:pPr>
            <a:r>
              <a:rPr lang="en-GB" sz="2600" dirty="0">
                <a:latin typeface="+mn-lt"/>
              </a:rPr>
              <a:t>Task 1.3 – Geoinformatics curriculum analysis</a:t>
            </a:r>
            <a:br>
              <a:rPr lang="hr-HR" sz="2600" dirty="0">
                <a:latin typeface="+mn-lt"/>
              </a:rPr>
            </a:br>
            <a:r>
              <a:rPr lang="hr-HR" sz="2600" dirty="0">
                <a:latin typeface="+mn-lt"/>
              </a:rPr>
              <a:t>                  </a:t>
            </a:r>
            <a:r>
              <a:rPr lang="en-GB" sz="2600" dirty="0">
                <a:latin typeface="+mn-lt"/>
              </a:rPr>
              <a:t> and comparison with</a:t>
            </a:r>
            <a:r>
              <a:rPr lang="hr-HR" sz="2600" dirty="0">
                <a:latin typeface="+mn-lt"/>
              </a:rPr>
              <a:t> </a:t>
            </a:r>
            <a:r>
              <a:rPr lang="en-GB" sz="2600" dirty="0">
                <a:latin typeface="+mn-lt"/>
              </a:rPr>
              <a:t>EU models </a:t>
            </a:r>
            <a:r>
              <a:rPr lang="hr-HR" sz="2600" dirty="0">
                <a:latin typeface="+mn-lt"/>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id="{5CF1A4B7-F589-4A9C-BEBB-9CFB106B13C8}"/>
              </a:ext>
            </a:extLst>
          </p:cNvPr>
          <p:cNvPicPr>
            <a:picLocks noChangeAspect="1"/>
          </p:cNvPicPr>
          <p:nvPr/>
        </p:nvPicPr>
        <p:blipFill rotWithShape="1">
          <a:blip r:embed="rId3"/>
          <a:srcRect r="8455" b="11119"/>
          <a:stretch/>
        </p:blipFill>
        <p:spPr>
          <a:xfrm>
            <a:off x="6477918" y="2681001"/>
            <a:ext cx="5365215" cy="3576581"/>
          </a:xfrm>
          <a:prstGeom prst="rect">
            <a:avLst/>
          </a:prstGeom>
        </p:spPr>
      </p:pic>
      <p:sp>
        <p:nvSpPr>
          <p:cNvPr id="2" name="Title 1">
            <a:extLst>
              <a:ext uri="{FF2B5EF4-FFF2-40B4-BE49-F238E27FC236}">
                <a16:creationId xmlns:a16="http://schemas.microsoft.com/office/drawing/2014/main" id="{4267A978-20DB-4CD9-BADA-1492299DD61E}"/>
              </a:ext>
            </a:extLst>
          </p:cNvPr>
          <p:cNvSpPr txBox="1">
            <a:spLocks noGrp="1"/>
          </p:cNvSpPr>
          <p:nvPr>
            <p:ph type="title"/>
          </p:nvPr>
        </p:nvSpPr>
        <p:spPr>
          <a:xfrm>
            <a:off x="426128" y="705222"/>
            <a:ext cx="11523215" cy="678731"/>
          </a:xfrm>
        </p:spPr>
        <p:txBody>
          <a:bodyPr>
            <a:noAutofit/>
          </a:bodyPr>
          <a:lstStyle/>
          <a:p>
            <a:pPr lvl="0"/>
            <a:r>
              <a:rPr lang="en-US" sz="3200" dirty="0"/>
              <a:t>WP2 – Model, Courses, Knowledge &amp; Preconditions Development</a:t>
            </a:r>
          </a:p>
        </p:txBody>
      </p:sp>
      <p:sp>
        <p:nvSpPr>
          <p:cNvPr id="3" name="Content Placeholder 2">
            <a:extLst>
              <a:ext uri="{FF2B5EF4-FFF2-40B4-BE49-F238E27FC236}">
                <a16:creationId xmlns:a16="http://schemas.microsoft.com/office/drawing/2014/main" id="{B11E5812-AB90-46BF-B2F6-6F48BDFAA67D}"/>
              </a:ext>
            </a:extLst>
          </p:cNvPr>
          <p:cNvSpPr txBox="1">
            <a:spLocks noGrp="1"/>
          </p:cNvSpPr>
          <p:nvPr>
            <p:ph idx="1"/>
          </p:nvPr>
        </p:nvSpPr>
        <p:spPr>
          <a:xfrm>
            <a:off x="838200" y="1735076"/>
            <a:ext cx="10515600" cy="3740307"/>
          </a:xfrm>
        </p:spPr>
        <p:txBody>
          <a:bodyPr>
            <a:normAutofit/>
          </a:bodyPr>
          <a:lstStyle/>
          <a:p>
            <a:pPr marL="0" lvl="0" indent="0">
              <a:spcBef>
                <a:spcPts val="600"/>
              </a:spcBef>
              <a:spcAft>
                <a:spcPts val="600"/>
              </a:spcAft>
              <a:buNone/>
            </a:pPr>
            <a:r>
              <a:rPr lang="en-US" sz="2600" dirty="0"/>
              <a:t>T2.1 Business-academia cooperation model design</a:t>
            </a:r>
            <a:endParaRPr lang="hr-HR" sz="2600" dirty="0"/>
          </a:p>
          <a:p>
            <a:pPr marL="0" lvl="0" indent="0">
              <a:spcBef>
                <a:spcPts val="600"/>
              </a:spcBef>
              <a:spcAft>
                <a:spcPts val="600"/>
              </a:spcAft>
              <a:buNone/>
            </a:pPr>
            <a:r>
              <a:rPr lang="en-US" sz="2600" dirty="0"/>
              <a:t>T2.2 Developing innovative business-problem based cases </a:t>
            </a:r>
          </a:p>
          <a:p>
            <a:pPr marL="0" lvl="0" indent="0">
              <a:spcBef>
                <a:spcPts val="600"/>
              </a:spcBef>
              <a:spcAft>
                <a:spcPts val="600"/>
              </a:spcAft>
              <a:buNone/>
            </a:pPr>
            <a:r>
              <a:rPr lang="en-US" sz="2600" dirty="0"/>
              <a:t>T2.3 Geoinformatics courses (practical part) design</a:t>
            </a:r>
          </a:p>
          <a:p>
            <a:pPr marL="0" lvl="0" indent="0">
              <a:spcBef>
                <a:spcPts val="600"/>
              </a:spcBef>
              <a:spcAft>
                <a:spcPts val="600"/>
              </a:spcAft>
              <a:buNone/>
            </a:pPr>
            <a:r>
              <a:rPr lang="en-US" sz="2600" dirty="0"/>
              <a:t>T2.4 Geoinformatics LLL courses design</a:t>
            </a:r>
          </a:p>
          <a:p>
            <a:pPr marL="0" lvl="0" indent="0">
              <a:spcBef>
                <a:spcPts val="600"/>
              </a:spcBef>
              <a:spcAft>
                <a:spcPts val="600"/>
              </a:spcAft>
              <a:buNone/>
            </a:pPr>
            <a:r>
              <a:rPr lang="en-US" sz="2600" dirty="0"/>
              <a:t>T2.5 Training of teachers</a:t>
            </a:r>
          </a:p>
          <a:p>
            <a:pPr marL="0" lvl="0" indent="0">
              <a:spcBef>
                <a:spcPts val="600"/>
              </a:spcBef>
              <a:spcAft>
                <a:spcPts val="600"/>
              </a:spcAft>
              <a:buNone/>
            </a:pPr>
            <a:r>
              <a:rPr lang="en-US" sz="2600" dirty="0"/>
              <a:t>T2.6 Acquisition of equipment</a:t>
            </a:r>
            <a:endParaRPr lang="hr-HR" sz="2600" dirty="0"/>
          </a:p>
        </p:txBody>
      </p:sp>
    </p:spTree>
    <p:extLst>
      <p:ext uri="{BB962C8B-B14F-4D97-AF65-F5344CB8AC3E}">
        <p14:creationId xmlns:p14="http://schemas.microsoft.com/office/powerpoint/2010/main" val="2421259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1E5812-AB90-46BF-B2F6-6F48BDFAA67D}"/>
              </a:ext>
            </a:extLst>
          </p:cNvPr>
          <p:cNvSpPr txBox="1">
            <a:spLocks noGrp="1"/>
          </p:cNvSpPr>
          <p:nvPr>
            <p:ph idx="1"/>
          </p:nvPr>
        </p:nvSpPr>
        <p:spPr>
          <a:xfrm>
            <a:off x="543202" y="1817783"/>
            <a:ext cx="11406141" cy="4334995"/>
          </a:xfrm>
        </p:spPr>
        <p:txBody>
          <a:bodyPr>
            <a:noAutofit/>
          </a:bodyPr>
          <a:lstStyle/>
          <a:p>
            <a:pPr marL="0" lvl="0" indent="0">
              <a:lnSpc>
                <a:spcPct val="100000"/>
              </a:lnSpc>
              <a:spcBef>
                <a:spcPts val="1200"/>
              </a:spcBef>
              <a:spcAft>
                <a:spcPts val="600"/>
              </a:spcAft>
              <a:buNone/>
            </a:pPr>
            <a:r>
              <a:rPr lang="en-US" sz="2600" dirty="0"/>
              <a:t>T3.1 Establishment of business-academia cooperation platform in geoinformatics</a:t>
            </a:r>
          </a:p>
          <a:p>
            <a:pPr marL="0" lvl="0" indent="0">
              <a:lnSpc>
                <a:spcPct val="100000"/>
              </a:lnSpc>
              <a:spcBef>
                <a:spcPts val="1200"/>
              </a:spcBef>
              <a:spcAft>
                <a:spcPts val="600"/>
              </a:spcAft>
              <a:buNone/>
            </a:pPr>
            <a:r>
              <a:rPr lang="en-US" sz="2600" dirty="0"/>
              <a:t>T3.2 Implementation of developed courses in study programs </a:t>
            </a:r>
          </a:p>
          <a:p>
            <a:pPr marL="0" lvl="0" indent="0">
              <a:lnSpc>
                <a:spcPct val="100000"/>
              </a:lnSpc>
              <a:spcBef>
                <a:spcPts val="1200"/>
              </a:spcBef>
              <a:spcAft>
                <a:spcPts val="600"/>
              </a:spcAft>
              <a:buNone/>
            </a:pPr>
            <a:r>
              <a:rPr lang="en-US" sz="2600" dirty="0"/>
              <a:t>T3.3 Piloting developed courses at partner universities</a:t>
            </a:r>
          </a:p>
          <a:p>
            <a:pPr marL="0" lvl="0" indent="0">
              <a:lnSpc>
                <a:spcPct val="100000"/>
              </a:lnSpc>
              <a:spcBef>
                <a:spcPts val="1200"/>
              </a:spcBef>
              <a:spcAft>
                <a:spcPts val="600"/>
              </a:spcAft>
              <a:buNone/>
            </a:pPr>
            <a:r>
              <a:rPr lang="en-US" sz="2600" dirty="0"/>
              <a:t>T3.4 Piloting developed LLL courses</a:t>
            </a:r>
          </a:p>
          <a:p>
            <a:pPr marL="0" lvl="0" indent="0">
              <a:lnSpc>
                <a:spcPct val="100000"/>
              </a:lnSpc>
              <a:spcBef>
                <a:spcPts val="1200"/>
              </a:spcBef>
              <a:spcAft>
                <a:spcPts val="600"/>
              </a:spcAft>
              <a:buNone/>
            </a:pPr>
            <a:r>
              <a:rPr lang="en-US" sz="2600" dirty="0"/>
              <a:t>T3.5 Evaluation of piloted courses </a:t>
            </a:r>
          </a:p>
          <a:p>
            <a:pPr marL="0" lvl="0" indent="0">
              <a:lnSpc>
                <a:spcPct val="100000"/>
              </a:lnSpc>
              <a:spcBef>
                <a:spcPts val="1200"/>
              </a:spcBef>
              <a:spcAft>
                <a:spcPts val="600"/>
              </a:spcAft>
              <a:buNone/>
            </a:pPr>
            <a:r>
              <a:rPr lang="en-US" sz="2600" dirty="0"/>
              <a:t>T3.6 Establishment of inter-partner geoinformatics</a:t>
            </a:r>
            <a:r>
              <a:rPr lang="hr-HR" sz="2600" dirty="0"/>
              <a:t> </a:t>
            </a:r>
            <a:br>
              <a:rPr lang="hr-HR" sz="2600" dirty="0"/>
            </a:br>
            <a:r>
              <a:rPr lang="hr-HR" sz="2600" dirty="0"/>
              <a:t>         </a:t>
            </a:r>
            <a:r>
              <a:rPr lang="en-US" sz="2600" dirty="0"/>
              <a:t>problem-based cases repository </a:t>
            </a:r>
          </a:p>
        </p:txBody>
      </p:sp>
      <p:pic>
        <p:nvPicPr>
          <p:cNvPr id="6" name="Slika 5">
            <a:extLst>
              <a:ext uri="{FF2B5EF4-FFF2-40B4-BE49-F238E27FC236}">
                <a16:creationId xmlns:a16="http://schemas.microsoft.com/office/drawing/2014/main" id="{AACA4F00-4D74-49B3-A82C-C091D7994878}"/>
              </a:ext>
            </a:extLst>
          </p:cNvPr>
          <p:cNvPicPr>
            <a:picLocks noChangeAspect="1"/>
          </p:cNvPicPr>
          <p:nvPr/>
        </p:nvPicPr>
        <p:blipFill>
          <a:blip r:embed="rId3"/>
          <a:stretch>
            <a:fillRect/>
          </a:stretch>
        </p:blipFill>
        <p:spPr>
          <a:xfrm>
            <a:off x="7990113" y="3873658"/>
            <a:ext cx="4093030" cy="2109809"/>
          </a:xfrm>
          <a:prstGeom prst="rect">
            <a:avLst/>
          </a:prstGeom>
        </p:spPr>
      </p:pic>
      <p:sp>
        <p:nvSpPr>
          <p:cNvPr id="2" name="Title 1">
            <a:extLst>
              <a:ext uri="{FF2B5EF4-FFF2-40B4-BE49-F238E27FC236}">
                <a16:creationId xmlns:a16="http://schemas.microsoft.com/office/drawing/2014/main" id="{4267A978-20DB-4CD9-BADA-1492299DD61E}"/>
              </a:ext>
            </a:extLst>
          </p:cNvPr>
          <p:cNvSpPr txBox="1">
            <a:spLocks noGrp="1"/>
          </p:cNvSpPr>
          <p:nvPr>
            <p:ph type="title"/>
          </p:nvPr>
        </p:nvSpPr>
        <p:spPr>
          <a:xfrm>
            <a:off x="426128" y="705222"/>
            <a:ext cx="11523215" cy="678731"/>
          </a:xfrm>
        </p:spPr>
        <p:txBody>
          <a:bodyPr>
            <a:noAutofit/>
          </a:bodyPr>
          <a:lstStyle/>
          <a:p>
            <a:pPr lvl="0"/>
            <a:r>
              <a:rPr lang="en-US" sz="3200" dirty="0"/>
              <a:t>WP3 – Cooperation &amp; Courses Implementation</a:t>
            </a:r>
          </a:p>
        </p:txBody>
      </p:sp>
    </p:spTree>
    <p:extLst>
      <p:ext uri="{BB962C8B-B14F-4D97-AF65-F5344CB8AC3E}">
        <p14:creationId xmlns:p14="http://schemas.microsoft.com/office/powerpoint/2010/main" val="2517917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7A978-20DB-4CD9-BADA-1492299DD61E}"/>
              </a:ext>
            </a:extLst>
          </p:cNvPr>
          <p:cNvSpPr txBox="1">
            <a:spLocks noGrp="1"/>
          </p:cNvSpPr>
          <p:nvPr>
            <p:ph type="title"/>
          </p:nvPr>
        </p:nvSpPr>
        <p:spPr>
          <a:xfrm>
            <a:off x="426128" y="705222"/>
            <a:ext cx="11523215" cy="678731"/>
          </a:xfrm>
        </p:spPr>
        <p:txBody>
          <a:bodyPr>
            <a:noAutofit/>
          </a:bodyPr>
          <a:lstStyle/>
          <a:p>
            <a:pPr lvl="0"/>
            <a:r>
              <a:rPr lang="en-US" sz="3200"/>
              <a:t>WP4 – Quality Control &amp; Evaluation</a:t>
            </a:r>
            <a:endParaRPr lang="en-US" sz="3200" dirty="0"/>
          </a:p>
        </p:txBody>
      </p:sp>
      <p:sp>
        <p:nvSpPr>
          <p:cNvPr id="3" name="Content Placeholder 2">
            <a:extLst>
              <a:ext uri="{FF2B5EF4-FFF2-40B4-BE49-F238E27FC236}">
                <a16:creationId xmlns:a16="http://schemas.microsoft.com/office/drawing/2014/main" id="{B11E5812-AB90-46BF-B2F6-6F48BDFAA67D}"/>
              </a:ext>
            </a:extLst>
          </p:cNvPr>
          <p:cNvSpPr txBox="1">
            <a:spLocks noGrp="1"/>
          </p:cNvSpPr>
          <p:nvPr>
            <p:ph idx="1"/>
          </p:nvPr>
        </p:nvSpPr>
        <p:spPr>
          <a:xfrm>
            <a:off x="781894" y="2137442"/>
            <a:ext cx="6769208" cy="2919300"/>
          </a:xfrm>
        </p:spPr>
        <p:txBody>
          <a:bodyPr>
            <a:normAutofit/>
          </a:bodyPr>
          <a:lstStyle/>
          <a:p>
            <a:pPr marL="0" lvl="0" indent="0">
              <a:spcBef>
                <a:spcPts val="1200"/>
              </a:spcBef>
              <a:spcAft>
                <a:spcPts val="1200"/>
              </a:spcAft>
              <a:buNone/>
            </a:pPr>
            <a:r>
              <a:rPr lang="en-US" sz="2600" dirty="0"/>
              <a:t>T4.1 Establishment of internal work quality</a:t>
            </a:r>
            <a:br>
              <a:rPr lang="hr-HR" sz="2600" dirty="0"/>
            </a:br>
            <a:r>
              <a:rPr lang="hr-HR" sz="2600" dirty="0"/>
              <a:t>         </a:t>
            </a:r>
            <a:r>
              <a:rPr lang="en-US" sz="2600" dirty="0"/>
              <a:t>standards</a:t>
            </a:r>
            <a:r>
              <a:rPr lang="hr-HR" sz="2600" dirty="0"/>
              <a:t> </a:t>
            </a:r>
            <a:r>
              <a:rPr lang="en-US" sz="2600" dirty="0"/>
              <a:t>&amp; procedures</a:t>
            </a:r>
          </a:p>
          <a:p>
            <a:pPr marL="0" lvl="0" indent="0">
              <a:spcBef>
                <a:spcPts val="1200"/>
              </a:spcBef>
              <a:spcAft>
                <a:spcPts val="1200"/>
              </a:spcAft>
              <a:buNone/>
            </a:pPr>
            <a:r>
              <a:rPr lang="en-US" sz="2600" dirty="0"/>
              <a:t>T4.2 Quality assessment and evaluation  </a:t>
            </a:r>
          </a:p>
          <a:p>
            <a:pPr marL="0" lvl="0" indent="0">
              <a:spcBef>
                <a:spcPts val="1200"/>
              </a:spcBef>
              <a:spcAft>
                <a:spcPts val="1200"/>
              </a:spcAft>
              <a:buNone/>
            </a:pPr>
            <a:r>
              <a:rPr lang="en-US" sz="2600" dirty="0"/>
              <a:t>T4.3 External independent monitoring </a:t>
            </a:r>
            <a:br>
              <a:rPr lang="hr-HR" sz="2600" dirty="0"/>
            </a:br>
            <a:r>
              <a:rPr lang="hr-HR" sz="2600" dirty="0"/>
              <a:t>         </a:t>
            </a:r>
            <a:r>
              <a:rPr lang="en-US" sz="2600" dirty="0"/>
              <a:t>evaluations </a:t>
            </a:r>
            <a:endParaRPr lang="hr-HR" sz="2600" dirty="0"/>
          </a:p>
        </p:txBody>
      </p:sp>
      <p:pic>
        <p:nvPicPr>
          <p:cNvPr id="4" name="Slika 3">
            <a:extLst>
              <a:ext uri="{FF2B5EF4-FFF2-40B4-BE49-F238E27FC236}">
                <a16:creationId xmlns:a16="http://schemas.microsoft.com/office/drawing/2014/main" id="{F95BFA54-B767-4542-BB3A-97914730F591}"/>
              </a:ext>
            </a:extLst>
          </p:cNvPr>
          <p:cNvPicPr>
            <a:picLocks noChangeAspect="1"/>
          </p:cNvPicPr>
          <p:nvPr/>
        </p:nvPicPr>
        <p:blipFill>
          <a:blip r:embed="rId3"/>
          <a:stretch>
            <a:fillRect/>
          </a:stretch>
        </p:blipFill>
        <p:spPr>
          <a:xfrm>
            <a:off x="7551102" y="2167653"/>
            <a:ext cx="4238125" cy="2522693"/>
          </a:xfrm>
          <a:prstGeom prst="rect">
            <a:avLst/>
          </a:prstGeom>
          <a:ln>
            <a:noFill/>
          </a:ln>
          <a:effectLst>
            <a:softEdge rad="112500"/>
          </a:effectLst>
        </p:spPr>
      </p:pic>
    </p:spTree>
    <p:extLst>
      <p:ext uri="{BB962C8B-B14F-4D97-AF65-F5344CB8AC3E}">
        <p14:creationId xmlns:p14="http://schemas.microsoft.com/office/powerpoint/2010/main" val="1877390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7A978-20DB-4CD9-BADA-1492299DD61E}"/>
              </a:ext>
            </a:extLst>
          </p:cNvPr>
          <p:cNvSpPr txBox="1">
            <a:spLocks noGrp="1"/>
          </p:cNvSpPr>
          <p:nvPr>
            <p:ph type="title"/>
          </p:nvPr>
        </p:nvSpPr>
        <p:spPr>
          <a:xfrm>
            <a:off x="426128" y="705222"/>
            <a:ext cx="11523215" cy="678731"/>
          </a:xfrm>
        </p:spPr>
        <p:txBody>
          <a:bodyPr>
            <a:noAutofit/>
          </a:bodyPr>
          <a:lstStyle/>
          <a:p>
            <a:pPr lvl="0"/>
            <a:r>
              <a:rPr lang="en-US" sz="3200" dirty="0"/>
              <a:t>WP5 – Dissemination &amp; Exploitation of Project Results</a:t>
            </a:r>
          </a:p>
        </p:txBody>
      </p:sp>
      <p:sp>
        <p:nvSpPr>
          <p:cNvPr id="3" name="Content Placeholder 2">
            <a:extLst>
              <a:ext uri="{FF2B5EF4-FFF2-40B4-BE49-F238E27FC236}">
                <a16:creationId xmlns:a16="http://schemas.microsoft.com/office/drawing/2014/main" id="{B11E5812-AB90-46BF-B2F6-6F48BDFAA67D}"/>
              </a:ext>
            </a:extLst>
          </p:cNvPr>
          <p:cNvSpPr txBox="1">
            <a:spLocks noGrp="1"/>
          </p:cNvSpPr>
          <p:nvPr>
            <p:ph idx="1"/>
          </p:nvPr>
        </p:nvSpPr>
        <p:spPr>
          <a:xfrm>
            <a:off x="709608" y="1721981"/>
            <a:ext cx="10360638" cy="4215947"/>
          </a:xfrm>
        </p:spPr>
        <p:txBody>
          <a:bodyPr>
            <a:noAutofit/>
          </a:bodyPr>
          <a:lstStyle/>
          <a:p>
            <a:pPr marL="0" lvl="0" indent="0">
              <a:lnSpc>
                <a:spcPct val="100000"/>
              </a:lnSpc>
              <a:spcBef>
                <a:spcPts val="1200"/>
              </a:spcBef>
              <a:spcAft>
                <a:spcPts val="600"/>
              </a:spcAft>
              <a:buNone/>
            </a:pPr>
            <a:r>
              <a:rPr lang="en-US" sz="2600" dirty="0"/>
              <a:t>T5.1 Communication Plan and establishment</a:t>
            </a:r>
            <a:br>
              <a:rPr lang="hr-HR" sz="2600" dirty="0"/>
            </a:br>
            <a:r>
              <a:rPr lang="hr-HR" sz="2600" dirty="0"/>
              <a:t>          </a:t>
            </a:r>
            <a:r>
              <a:rPr lang="en-US" sz="2600" dirty="0"/>
              <a:t>of project website and social media</a:t>
            </a:r>
          </a:p>
          <a:p>
            <a:pPr marL="0" lvl="0" indent="0">
              <a:lnSpc>
                <a:spcPct val="100000"/>
              </a:lnSpc>
              <a:spcBef>
                <a:spcPts val="1200"/>
              </a:spcBef>
              <a:spcAft>
                <a:spcPts val="600"/>
              </a:spcAft>
              <a:buNone/>
            </a:pPr>
            <a:r>
              <a:rPr lang="en-US" sz="2600" dirty="0"/>
              <a:t>T5.2 Maintenance of project website, social </a:t>
            </a:r>
            <a:br>
              <a:rPr lang="hr-HR" sz="2600" dirty="0"/>
            </a:br>
            <a:r>
              <a:rPr lang="hr-HR" sz="2600" dirty="0"/>
              <a:t>         </a:t>
            </a:r>
            <a:r>
              <a:rPr lang="en-US" sz="2600" dirty="0"/>
              <a:t>media and newsletter </a:t>
            </a:r>
          </a:p>
          <a:p>
            <a:pPr marL="0" lvl="0" indent="0">
              <a:lnSpc>
                <a:spcPct val="100000"/>
              </a:lnSpc>
              <a:spcBef>
                <a:spcPts val="1200"/>
              </a:spcBef>
              <a:spcAft>
                <a:spcPts val="600"/>
              </a:spcAft>
              <a:buNone/>
            </a:pPr>
            <a:r>
              <a:rPr lang="en-US" sz="2600" dirty="0"/>
              <a:t>T5.3 Dissemination and Exploitation Plan</a:t>
            </a:r>
          </a:p>
          <a:p>
            <a:pPr marL="0" lvl="0" indent="0">
              <a:lnSpc>
                <a:spcPct val="100000"/>
              </a:lnSpc>
              <a:spcBef>
                <a:spcPts val="1200"/>
              </a:spcBef>
              <a:spcAft>
                <a:spcPts val="600"/>
              </a:spcAft>
              <a:buNone/>
            </a:pPr>
            <a:r>
              <a:rPr lang="en-US" sz="2600" dirty="0"/>
              <a:t>T5.4 Dissemination &amp; Exploitation material </a:t>
            </a:r>
            <a:br>
              <a:rPr lang="hr-HR" sz="2600" dirty="0"/>
            </a:br>
            <a:r>
              <a:rPr lang="hr-HR" sz="2600" dirty="0"/>
              <a:t>         </a:t>
            </a:r>
            <a:r>
              <a:rPr lang="en-US" sz="2600" dirty="0"/>
              <a:t>production and activities</a:t>
            </a:r>
          </a:p>
          <a:p>
            <a:pPr marL="0" lvl="0" indent="0">
              <a:lnSpc>
                <a:spcPct val="100000"/>
              </a:lnSpc>
              <a:spcBef>
                <a:spcPts val="1200"/>
              </a:spcBef>
              <a:spcAft>
                <a:spcPts val="600"/>
              </a:spcAft>
              <a:buNone/>
            </a:pPr>
            <a:r>
              <a:rPr lang="en-US" sz="2600" dirty="0"/>
              <a:t>T5.5 Organization of business-academia workshops</a:t>
            </a:r>
          </a:p>
        </p:txBody>
      </p:sp>
      <p:pic>
        <p:nvPicPr>
          <p:cNvPr id="7" name="Slika 6" descr="Slika na kojoj se prikazuje tekst, ploča za pisanje&#10;&#10;Opis je automatski generiran">
            <a:extLst>
              <a:ext uri="{FF2B5EF4-FFF2-40B4-BE49-F238E27FC236}">
                <a16:creationId xmlns:a16="http://schemas.microsoft.com/office/drawing/2014/main" id="{3D59E1B8-E9EC-4533-8E68-70A8FBC93DC7}"/>
              </a:ext>
            </a:extLst>
          </p:cNvPr>
          <p:cNvPicPr>
            <a:picLocks noChangeAspect="1"/>
          </p:cNvPicPr>
          <p:nvPr/>
        </p:nvPicPr>
        <p:blipFill rotWithShape="1">
          <a:blip r:embed="rId3">
            <a:extLst>
              <a:ext uri="{28A0092B-C50C-407E-A947-70E740481C1C}">
                <a14:useLocalDpi xmlns:a14="http://schemas.microsoft.com/office/drawing/2010/main" val="0"/>
              </a:ext>
            </a:extLst>
          </a:blip>
          <a:srcRect l="4275" r="4607"/>
          <a:stretch/>
        </p:blipFill>
        <p:spPr>
          <a:xfrm>
            <a:off x="7396501" y="2269475"/>
            <a:ext cx="4552842" cy="2848090"/>
          </a:xfrm>
          <a:prstGeom prst="rect">
            <a:avLst/>
          </a:prstGeom>
          <a:ln>
            <a:noFill/>
          </a:ln>
          <a:effectLst>
            <a:softEdge rad="112500"/>
          </a:effectLst>
        </p:spPr>
      </p:pic>
    </p:spTree>
    <p:extLst>
      <p:ext uri="{BB962C8B-B14F-4D97-AF65-F5344CB8AC3E}">
        <p14:creationId xmlns:p14="http://schemas.microsoft.com/office/powerpoint/2010/main" val="3054139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7A978-20DB-4CD9-BADA-1492299DD61E}"/>
              </a:ext>
            </a:extLst>
          </p:cNvPr>
          <p:cNvSpPr txBox="1">
            <a:spLocks noGrp="1"/>
          </p:cNvSpPr>
          <p:nvPr>
            <p:ph type="title"/>
          </p:nvPr>
        </p:nvSpPr>
        <p:spPr>
          <a:xfrm>
            <a:off x="426128" y="705222"/>
            <a:ext cx="11523215" cy="678731"/>
          </a:xfrm>
        </p:spPr>
        <p:txBody>
          <a:bodyPr>
            <a:noAutofit/>
          </a:bodyPr>
          <a:lstStyle/>
          <a:p>
            <a:pPr lvl="0"/>
            <a:r>
              <a:rPr lang="en-US" sz="3200" dirty="0"/>
              <a:t>WP6 – Project Management &amp; Sustainability</a:t>
            </a:r>
          </a:p>
        </p:txBody>
      </p:sp>
      <p:sp>
        <p:nvSpPr>
          <p:cNvPr id="3" name="Content Placeholder 2">
            <a:extLst>
              <a:ext uri="{FF2B5EF4-FFF2-40B4-BE49-F238E27FC236}">
                <a16:creationId xmlns:a16="http://schemas.microsoft.com/office/drawing/2014/main" id="{B11E5812-AB90-46BF-B2F6-6F48BDFAA67D}"/>
              </a:ext>
            </a:extLst>
          </p:cNvPr>
          <p:cNvSpPr txBox="1">
            <a:spLocks noGrp="1"/>
          </p:cNvSpPr>
          <p:nvPr>
            <p:ph idx="1"/>
          </p:nvPr>
        </p:nvSpPr>
        <p:spPr>
          <a:xfrm>
            <a:off x="786332" y="1996059"/>
            <a:ext cx="7682627" cy="3908982"/>
          </a:xfrm>
        </p:spPr>
        <p:txBody>
          <a:bodyPr>
            <a:normAutofit/>
          </a:bodyPr>
          <a:lstStyle/>
          <a:p>
            <a:pPr marL="0" lvl="0" indent="0">
              <a:spcBef>
                <a:spcPts val="600"/>
              </a:spcBef>
              <a:spcAft>
                <a:spcPts val="1200"/>
              </a:spcAft>
              <a:buNone/>
            </a:pPr>
            <a:r>
              <a:rPr lang="en-US" sz="2600" dirty="0"/>
              <a:t>T6.1 Project management structure establishment</a:t>
            </a:r>
          </a:p>
          <a:p>
            <a:pPr marL="0" lvl="0" indent="0">
              <a:spcBef>
                <a:spcPts val="600"/>
              </a:spcBef>
              <a:spcAft>
                <a:spcPts val="1200"/>
              </a:spcAft>
              <a:buNone/>
            </a:pPr>
            <a:r>
              <a:rPr lang="en-US" sz="2600" dirty="0"/>
              <a:t>T6.2 Project management, administration and </a:t>
            </a:r>
            <a:br>
              <a:rPr lang="hr-HR" sz="2600" dirty="0"/>
            </a:br>
            <a:r>
              <a:rPr lang="hr-HR" sz="2600" dirty="0"/>
              <a:t>         </a:t>
            </a:r>
            <a:r>
              <a:rPr lang="en-US" sz="2600" dirty="0"/>
              <a:t>monitoring</a:t>
            </a:r>
          </a:p>
          <a:p>
            <a:pPr marL="0" lvl="0" indent="0">
              <a:spcBef>
                <a:spcPts val="600"/>
              </a:spcBef>
              <a:spcAft>
                <a:spcPts val="1200"/>
              </a:spcAft>
              <a:buNone/>
            </a:pPr>
            <a:r>
              <a:rPr lang="en-US" sz="2600" dirty="0"/>
              <a:t>T6.3 Project financial management</a:t>
            </a:r>
          </a:p>
          <a:p>
            <a:pPr marL="0" lvl="0" indent="0">
              <a:spcBef>
                <a:spcPts val="600"/>
              </a:spcBef>
              <a:spcAft>
                <a:spcPts val="1200"/>
              </a:spcAft>
              <a:buNone/>
            </a:pPr>
            <a:r>
              <a:rPr lang="en-US" sz="2600" dirty="0"/>
              <a:t>T6.4 Progress and final report to EACEA and </a:t>
            </a:r>
            <a:br>
              <a:rPr lang="hr-HR" sz="2600" dirty="0"/>
            </a:br>
            <a:r>
              <a:rPr lang="hr-HR" sz="2600" dirty="0"/>
              <a:t>         </a:t>
            </a:r>
            <a:r>
              <a:rPr lang="en-US" sz="2600" dirty="0"/>
              <a:t>financial audit</a:t>
            </a:r>
          </a:p>
          <a:p>
            <a:pPr marL="0" lvl="0" indent="0">
              <a:spcBef>
                <a:spcPts val="600"/>
              </a:spcBef>
              <a:spcAft>
                <a:spcPts val="1200"/>
              </a:spcAft>
              <a:buNone/>
            </a:pPr>
            <a:r>
              <a:rPr lang="en-US" sz="2600" dirty="0"/>
              <a:t>T6.5 Project sustainability</a:t>
            </a:r>
          </a:p>
        </p:txBody>
      </p:sp>
      <p:pic>
        <p:nvPicPr>
          <p:cNvPr id="7" name="Slika 6">
            <a:extLst>
              <a:ext uri="{FF2B5EF4-FFF2-40B4-BE49-F238E27FC236}">
                <a16:creationId xmlns:a16="http://schemas.microsoft.com/office/drawing/2014/main" id="{035E058C-6E61-420D-9D9E-2CCDCE7E39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1212" y="2384661"/>
            <a:ext cx="3100310" cy="3178350"/>
          </a:xfrm>
          <a:prstGeom prst="rect">
            <a:avLst/>
          </a:prstGeom>
        </p:spPr>
      </p:pic>
    </p:spTree>
    <p:extLst>
      <p:ext uri="{BB962C8B-B14F-4D97-AF65-F5344CB8AC3E}">
        <p14:creationId xmlns:p14="http://schemas.microsoft.com/office/powerpoint/2010/main" val="3771764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7FF37-AD33-49D5-9833-189A559BF435}"/>
              </a:ext>
            </a:extLst>
          </p:cNvPr>
          <p:cNvSpPr txBox="1">
            <a:spLocks noGrp="1"/>
          </p:cNvSpPr>
          <p:nvPr>
            <p:ph type="title"/>
          </p:nvPr>
        </p:nvSpPr>
        <p:spPr/>
        <p:txBody>
          <a:bodyPr>
            <a:normAutofit fontScale="90000"/>
          </a:bodyPr>
          <a:lstStyle/>
          <a:p>
            <a:pPr lvl="0"/>
            <a:r>
              <a:rPr lang="en-US" dirty="0"/>
              <a:t>GEOBIZ beneficiaries and expected results</a:t>
            </a:r>
          </a:p>
        </p:txBody>
      </p:sp>
      <p:sp>
        <p:nvSpPr>
          <p:cNvPr id="3" name="Content Placeholder 2">
            <a:extLst>
              <a:ext uri="{FF2B5EF4-FFF2-40B4-BE49-F238E27FC236}">
                <a16:creationId xmlns:a16="http://schemas.microsoft.com/office/drawing/2014/main" id="{C395DE13-0E8B-4AFA-B11C-89FBADB1EF8E}"/>
              </a:ext>
            </a:extLst>
          </p:cNvPr>
          <p:cNvSpPr txBox="1">
            <a:spLocks noGrp="1"/>
          </p:cNvSpPr>
          <p:nvPr>
            <p:ph idx="1"/>
          </p:nvPr>
        </p:nvSpPr>
        <p:spPr>
          <a:xfrm>
            <a:off x="838203" y="1524000"/>
            <a:ext cx="10515600" cy="4696773"/>
          </a:xfrm>
        </p:spPr>
        <p:txBody>
          <a:bodyPr>
            <a:noAutofit/>
          </a:bodyPr>
          <a:lstStyle/>
          <a:p>
            <a:pPr marL="0" indent="0">
              <a:spcBef>
                <a:spcPts val="600"/>
              </a:spcBef>
              <a:spcAft>
                <a:spcPts val="600"/>
              </a:spcAft>
              <a:buNone/>
            </a:pPr>
            <a:r>
              <a:rPr lang="en-US" sz="2400" dirty="0">
                <a:solidFill>
                  <a:schemeClr val="accent5">
                    <a:lumMod val="50000"/>
                  </a:schemeClr>
                </a:solidFill>
              </a:rPr>
              <a:t>Project planned activities and the expected results satisfy needs of those target groups in all Partner Countries as follows:</a:t>
            </a:r>
          </a:p>
          <a:p>
            <a:pPr lvl="1">
              <a:spcBef>
                <a:spcPts val="600"/>
              </a:spcBef>
              <a:spcAft>
                <a:spcPts val="600"/>
              </a:spcAft>
            </a:pPr>
            <a:r>
              <a:rPr lang="en-US" sz="2300" b="1" dirty="0">
                <a:solidFill>
                  <a:schemeClr val="accent5">
                    <a:lumMod val="50000"/>
                  </a:schemeClr>
                </a:solidFill>
              </a:rPr>
              <a:t>HEI students </a:t>
            </a:r>
            <a:r>
              <a:rPr lang="en-US" sz="2300" dirty="0"/>
              <a:t>– new modern technologically advanced and on real business-driven problem-based cases designed geoinformatics courses will be designed, implemented and introduced in curriculum of partner universities enabling the students to gain advanced geoinformatics knowledge and skills required by business sector from new graduate entering industry. </a:t>
            </a:r>
          </a:p>
          <a:p>
            <a:pPr lvl="1">
              <a:spcBef>
                <a:spcPts val="600"/>
              </a:spcBef>
              <a:spcAft>
                <a:spcPts val="600"/>
              </a:spcAft>
            </a:pPr>
            <a:r>
              <a:rPr lang="en-US" sz="2300" b="1" dirty="0">
                <a:solidFill>
                  <a:schemeClr val="accent5">
                    <a:lumMod val="50000"/>
                  </a:schemeClr>
                </a:solidFill>
              </a:rPr>
              <a:t>HEI teachers</a:t>
            </a:r>
            <a:r>
              <a:rPr lang="en-US" sz="2300" dirty="0">
                <a:solidFill>
                  <a:schemeClr val="accent5">
                    <a:lumMod val="50000"/>
                  </a:schemeClr>
                </a:solidFill>
              </a:rPr>
              <a:t> </a:t>
            </a:r>
            <a:r>
              <a:rPr lang="en-US" sz="2300" dirty="0"/>
              <a:t>– through participation in the project more than 50 teachers will undercome advanced geoinformatics training and supplemental education in specific geoinformatics topics, trained in practical case, theory and methodology. </a:t>
            </a:r>
            <a:br>
              <a:rPr lang="en-US" sz="2300" dirty="0"/>
            </a:br>
            <a:r>
              <a:rPr lang="en-US" sz="2300" dirty="0"/>
              <a:t>Purchased equipment will allow teachers to implement designed courses and continuously work on their upgrade in cooperation with business sector. </a:t>
            </a:r>
            <a:endParaRPr lang="en-US" sz="2300" dirty="0">
              <a:solidFill>
                <a:srgbClr val="FF0000"/>
              </a:solidFill>
            </a:endParaRPr>
          </a:p>
        </p:txBody>
      </p:sp>
    </p:spTree>
    <p:extLst>
      <p:ext uri="{BB962C8B-B14F-4D97-AF65-F5344CB8AC3E}">
        <p14:creationId xmlns:p14="http://schemas.microsoft.com/office/powerpoint/2010/main" val="1655977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0A15AC2-B11F-4CA0-8535-AC3CD47C453E}"/>
              </a:ext>
            </a:extLst>
          </p:cNvPr>
          <p:cNvSpPr>
            <a:spLocks noGrp="1"/>
          </p:cNvSpPr>
          <p:nvPr>
            <p:ph type="title"/>
          </p:nvPr>
        </p:nvSpPr>
        <p:spPr/>
        <p:txBody>
          <a:bodyPr>
            <a:normAutofit fontScale="90000"/>
          </a:bodyPr>
          <a:lstStyle/>
          <a:p>
            <a:r>
              <a:rPr lang="en-US"/>
              <a:t>Motivation</a:t>
            </a:r>
          </a:p>
        </p:txBody>
      </p:sp>
      <p:pic>
        <p:nvPicPr>
          <p:cNvPr id="7" name="Slika 6" descr="Slika na kojoj se prikazuje tekst, karta&#10;&#10;Opis je automatski generiran">
            <a:extLst>
              <a:ext uri="{FF2B5EF4-FFF2-40B4-BE49-F238E27FC236}">
                <a16:creationId xmlns:a16="http://schemas.microsoft.com/office/drawing/2014/main" id="{6F99B36E-78A4-439A-8D9C-B55F66CB03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9626" y="1706252"/>
            <a:ext cx="5433726" cy="3868274"/>
          </a:xfrm>
          <a:prstGeom prst="rect">
            <a:avLst/>
          </a:prstGeom>
        </p:spPr>
      </p:pic>
      <p:sp>
        <p:nvSpPr>
          <p:cNvPr id="8" name="Rezervirano mjesto sadržaja 7">
            <a:extLst>
              <a:ext uri="{FF2B5EF4-FFF2-40B4-BE49-F238E27FC236}">
                <a16:creationId xmlns:a16="http://schemas.microsoft.com/office/drawing/2014/main" id="{B3B073FD-AEA6-4ED8-A741-38193844EC56}"/>
              </a:ext>
            </a:extLst>
          </p:cNvPr>
          <p:cNvSpPr>
            <a:spLocks noGrp="1"/>
          </p:cNvSpPr>
          <p:nvPr>
            <p:ph idx="1"/>
          </p:nvPr>
        </p:nvSpPr>
        <p:spPr>
          <a:xfrm>
            <a:off x="838203" y="1706252"/>
            <a:ext cx="5631423" cy="4314541"/>
          </a:xfrm>
        </p:spPr>
        <p:txBody>
          <a:bodyPr>
            <a:normAutofit/>
          </a:bodyPr>
          <a:lstStyle/>
          <a:p>
            <a:pPr marL="0" indent="0">
              <a:spcAft>
                <a:spcPts val="600"/>
              </a:spcAft>
              <a:buNone/>
            </a:pPr>
            <a:r>
              <a:rPr lang="en-US" sz="2600" dirty="0"/>
              <a:t>There is continuous request on academic institutions to introduce study programs which will in practical part based on case-based problems coming from business sector</a:t>
            </a:r>
            <a:r>
              <a:rPr lang="hr-HR" sz="2600" dirty="0"/>
              <a:t>.</a:t>
            </a:r>
            <a:endParaRPr lang="en-US" sz="2600" dirty="0"/>
          </a:p>
          <a:p>
            <a:pPr marL="0" indent="0">
              <a:spcAft>
                <a:spcPts val="600"/>
              </a:spcAft>
              <a:buNone/>
            </a:pPr>
            <a:r>
              <a:rPr lang="en-US" sz="2600" dirty="0"/>
              <a:t>This request understands change of way how practical part of university courses are conducted and establishing new form of academia-business cooperation</a:t>
            </a:r>
            <a:r>
              <a:rPr lang="hr-HR" sz="2600" dirty="0"/>
              <a:t>.</a:t>
            </a:r>
            <a:endParaRPr lang="en-US" sz="2600" dirty="0"/>
          </a:p>
        </p:txBody>
      </p:sp>
    </p:spTree>
    <p:extLst>
      <p:ext uri="{BB962C8B-B14F-4D97-AF65-F5344CB8AC3E}">
        <p14:creationId xmlns:p14="http://schemas.microsoft.com/office/powerpoint/2010/main" val="3858145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95DE13-0E8B-4AFA-B11C-89FBADB1EF8E}"/>
              </a:ext>
            </a:extLst>
          </p:cNvPr>
          <p:cNvSpPr txBox="1">
            <a:spLocks noGrp="1"/>
          </p:cNvSpPr>
          <p:nvPr>
            <p:ph idx="1"/>
          </p:nvPr>
        </p:nvSpPr>
        <p:spPr>
          <a:xfrm>
            <a:off x="658761" y="1729648"/>
            <a:ext cx="10695042" cy="4291146"/>
          </a:xfrm>
        </p:spPr>
        <p:txBody>
          <a:bodyPr>
            <a:noAutofit/>
          </a:bodyPr>
          <a:lstStyle/>
          <a:p>
            <a:pPr lvl="1">
              <a:spcBef>
                <a:spcPts val="1200"/>
              </a:spcBef>
              <a:spcAft>
                <a:spcPts val="600"/>
              </a:spcAft>
            </a:pPr>
            <a:r>
              <a:rPr lang="en-US" sz="2300" b="1" dirty="0">
                <a:solidFill>
                  <a:schemeClr val="accent5">
                    <a:lumMod val="50000"/>
                  </a:schemeClr>
                </a:solidFill>
              </a:rPr>
              <a:t>Geoinformatics companies </a:t>
            </a:r>
            <a:r>
              <a:rPr lang="en-US" sz="2300" b="0" dirty="0"/>
              <a:t>– Improve cooperation with academic sector, get another source of information, get access to student population and be in position to choose best students for their businesses, influence curriculum modernization process in accordance to their needs and get partner in scientific and professional projects.</a:t>
            </a:r>
            <a:endParaRPr lang="hr-HR" sz="2300" b="0" dirty="0"/>
          </a:p>
          <a:p>
            <a:pPr lvl="1">
              <a:spcBef>
                <a:spcPts val="1200"/>
              </a:spcBef>
              <a:spcAft>
                <a:spcPts val="600"/>
              </a:spcAft>
            </a:pPr>
            <a:endParaRPr lang="en-US" sz="800" b="0" dirty="0"/>
          </a:p>
          <a:p>
            <a:pPr lvl="1">
              <a:spcBef>
                <a:spcPts val="1200"/>
              </a:spcBef>
              <a:spcAft>
                <a:spcPts val="600"/>
              </a:spcAft>
            </a:pPr>
            <a:r>
              <a:rPr lang="en-US" sz="2300" b="1" dirty="0">
                <a:solidFill>
                  <a:schemeClr val="accent5">
                    <a:lumMod val="50000"/>
                  </a:schemeClr>
                </a:solidFill>
              </a:rPr>
              <a:t>Geoinformatics and related professionals </a:t>
            </a:r>
            <a:r>
              <a:rPr lang="en-US" sz="2300" b="0" dirty="0"/>
              <a:t>– will get in first line who is building geoinformatics ecosystem in their country. Further, new sources and tools of communication and platform for cooperation with possibility to choose level of involvement. The bidirectional communication, supported also from side of governmental and public institutions, will foster development and growth of geoinformatics and related sectors. </a:t>
            </a:r>
          </a:p>
        </p:txBody>
      </p:sp>
      <p:sp>
        <p:nvSpPr>
          <p:cNvPr id="6" name="Title 1">
            <a:extLst>
              <a:ext uri="{FF2B5EF4-FFF2-40B4-BE49-F238E27FC236}">
                <a16:creationId xmlns:a16="http://schemas.microsoft.com/office/drawing/2014/main" id="{500FCEA7-F32C-4159-8F6F-9FC5E94B2E79}"/>
              </a:ext>
            </a:extLst>
          </p:cNvPr>
          <p:cNvSpPr txBox="1">
            <a:spLocks noGrp="1"/>
          </p:cNvSpPr>
          <p:nvPr>
            <p:ph type="title"/>
          </p:nvPr>
        </p:nvSpPr>
        <p:spPr>
          <a:xfrm>
            <a:off x="838203" y="637227"/>
            <a:ext cx="10515600" cy="678731"/>
          </a:xfrm>
        </p:spPr>
        <p:txBody>
          <a:bodyPr>
            <a:normAutofit fontScale="90000"/>
          </a:bodyPr>
          <a:lstStyle/>
          <a:p>
            <a:pPr lvl="0"/>
            <a:r>
              <a:rPr lang="en-US" dirty="0"/>
              <a:t>GEOBIZ </a:t>
            </a:r>
            <a:r>
              <a:rPr lang="hr-HR" dirty="0" err="1"/>
              <a:t>beneficiareies</a:t>
            </a:r>
            <a:r>
              <a:rPr lang="hr-HR" dirty="0"/>
              <a:t> </a:t>
            </a:r>
            <a:r>
              <a:rPr lang="en-US" dirty="0"/>
              <a:t>expected results </a:t>
            </a:r>
          </a:p>
        </p:txBody>
      </p:sp>
    </p:spTree>
    <p:extLst>
      <p:ext uri="{BB962C8B-B14F-4D97-AF65-F5344CB8AC3E}">
        <p14:creationId xmlns:p14="http://schemas.microsoft.com/office/powerpoint/2010/main" val="12642286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95DE13-0E8B-4AFA-B11C-89FBADB1EF8E}"/>
              </a:ext>
            </a:extLst>
          </p:cNvPr>
          <p:cNvSpPr txBox="1">
            <a:spLocks noGrp="1"/>
          </p:cNvSpPr>
          <p:nvPr>
            <p:ph idx="1"/>
          </p:nvPr>
        </p:nvSpPr>
        <p:spPr>
          <a:xfrm>
            <a:off x="838203" y="1828800"/>
            <a:ext cx="10515600" cy="4549966"/>
          </a:xfrm>
        </p:spPr>
        <p:txBody>
          <a:bodyPr>
            <a:noAutofit/>
          </a:bodyPr>
          <a:lstStyle/>
          <a:p>
            <a:pPr lvl="1">
              <a:spcBef>
                <a:spcPts val="1200"/>
              </a:spcBef>
              <a:spcAft>
                <a:spcPts val="1200"/>
              </a:spcAft>
            </a:pPr>
            <a:r>
              <a:rPr lang="en-US" sz="2300" b="1" dirty="0">
                <a:solidFill>
                  <a:schemeClr val="accent5">
                    <a:lumMod val="50000"/>
                  </a:schemeClr>
                </a:solidFill>
              </a:rPr>
              <a:t>HEI’s providing geoinformatics studies</a:t>
            </a:r>
            <a:r>
              <a:rPr lang="en-US" sz="2300" dirty="0">
                <a:solidFill>
                  <a:schemeClr val="accent5">
                    <a:lumMod val="50000"/>
                  </a:schemeClr>
                </a:solidFill>
              </a:rPr>
              <a:t> </a:t>
            </a:r>
            <a:r>
              <a:rPr lang="en-US" sz="2300" dirty="0"/>
              <a:t>– on institutional level HEI’s involved in project </a:t>
            </a:r>
            <a:r>
              <a:rPr lang="en-US" sz="2300" b="1" dirty="0"/>
              <a:t>will strengthen their internal capacities and gain higher attraction </a:t>
            </a:r>
            <a:r>
              <a:rPr lang="en-US" sz="2300" dirty="0"/>
              <a:t>of the scholars for inscription in geoinformatics and related study programmes what is relevant issue for many HEI’s in Europe. </a:t>
            </a:r>
            <a:endParaRPr lang="hr-HR" sz="2300" dirty="0"/>
          </a:p>
          <a:p>
            <a:pPr lvl="1">
              <a:spcBef>
                <a:spcPts val="1200"/>
              </a:spcBef>
              <a:spcAft>
                <a:spcPts val="1200"/>
              </a:spcAft>
            </a:pPr>
            <a:endParaRPr lang="hr-HR" sz="2300" dirty="0"/>
          </a:p>
          <a:p>
            <a:pPr lvl="1">
              <a:spcBef>
                <a:spcPts val="1200"/>
              </a:spcBef>
              <a:spcAft>
                <a:spcPts val="1200"/>
              </a:spcAft>
            </a:pPr>
            <a:r>
              <a:rPr lang="hr-HR" sz="2300" b="1" dirty="0">
                <a:solidFill>
                  <a:schemeClr val="accent5">
                    <a:lumMod val="50000"/>
                  </a:schemeClr>
                </a:solidFill>
              </a:rPr>
              <a:t>G</a:t>
            </a:r>
            <a:r>
              <a:rPr lang="en-US" sz="2300" b="1" dirty="0" err="1">
                <a:solidFill>
                  <a:schemeClr val="accent5">
                    <a:lumMod val="50000"/>
                  </a:schemeClr>
                </a:solidFill>
              </a:rPr>
              <a:t>overnmental</a:t>
            </a:r>
            <a:r>
              <a:rPr lang="en-US" sz="2300" b="1" dirty="0">
                <a:solidFill>
                  <a:schemeClr val="accent5">
                    <a:lumMod val="50000"/>
                  </a:schemeClr>
                </a:solidFill>
              </a:rPr>
              <a:t> authorities, public administration and agencies </a:t>
            </a:r>
            <a:r>
              <a:rPr lang="en-US" sz="2300" dirty="0"/>
              <a:t>– as a final and in Partner countries most important user of geoinformatics services and products this group of stakeholders in profiting with all components and results of the project</a:t>
            </a:r>
            <a:r>
              <a:rPr lang="hr-HR" sz="2300" dirty="0"/>
              <a:t>. </a:t>
            </a:r>
            <a:endParaRPr lang="en-US" sz="2300" b="0" dirty="0"/>
          </a:p>
        </p:txBody>
      </p:sp>
      <p:sp>
        <p:nvSpPr>
          <p:cNvPr id="4" name="Title 1">
            <a:extLst>
              <a:ext uri="{FF2B5EF4-FFF2-40B4-BE49-F238E27FC236}">
                <a16:creationId xmlns:a16="http://schemas.microsoft.com/office/drawing/2014/main" id="{A8818DF4-3336-42EC-8805-C8DCBE235601}"/>
              </a:ext>
            </a:extLst>
          </p:cNvPr>
          <p:cNvSpPr txBox="1">
            <a:spLocks noGrp="1"/>
          </p:cNvSpPr>
          <p:nvPr>
            <p:ph type="title"/>
          </p:nvPr>
        </p:nvSpPr>
        <p:spPr>
          <a:xfrm>
            <a:off x="838203" y="637227"/>
            <a:ext cx="10515600" cy="678731"/>
          </a:xfrm>
        </p:spPr>
        <p:txBody>
          <a:bodyPr>
            <a:normAutofit fontScale="90000"/>
          </a:bodyPr>
          <a:lstStyle/>
          <a:p>
            <a:pPr lvl="0"/>
            <a:r>
              <a:rPr lang="en-US" dirty="0"/>
              <a:t>GEOBIZ </a:t>
            </a:r>
            <a:r>
              <a:rPr lang="hr-HR" dirty="0" err="1"/>
              <a:t>beneficiaries</a:t>
            </a:r>
            <a:r>
              <a:rPr lang="hr-HR" dirty="0"/>
              <a:t> and </a:t>
            </a:r>
            <a:r>
              <a:rPr lang="en-US" dirty="0"/>
              <a:t>expected results</a:t>
            </a:r>
          </a:p>
        </p:txBody>
      </p:sp>
    </p:spTree>
    <p:extLst>
      <p:ext uri="{BB962C8B-B14F-4D97-AF65-F5344CB8AC3E}">
        <p14:creationId xmlns:p14="http://schemas.microsoft.com/office/powerpoint/2010/main" val="18537179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5FD8023-2CD0-4CE9-8D85-EC638F9B66A1}"/>
              </a:ext>
            </a:extLst>
          </p:cNvPr>
          <p:cNvSpPr>
            <a:spLocks noGrp="1"/>
          </p:cNvSpPr>
          <p:nvPr>
            <p:ph type="title"/>
          </p:nvPr>
        </p:nvSpPr>
        <p:spPr>
          <a:xfrm>
            <a:off x="986623" y="4078132"/>
            <a:ext cx="10515600" cy="678731"/>
          </a:xfrm>
        </p:spPr>
        <p:txBody>
          <a:bodyPr>
            <a:normAutofit fontScale="90000"/>
          </a:bodyPr>
          <a:lstStyle/>
          <a:p>
            <a:pPr algn="ctr"/>
            <a:r>
              <a:rPr lang="hr-HR" dirty="0"/>
              <a:t>T</a:t>
            </a:r>
            <a:r>
              <a:rPr lang="en-US" dirty="0"/>
              <a:t>hank you for your attention</a:t>
            </a:r>
            <a:r>
              <a:rPr lang="hr-HR" dirty="0"/>
              <a:t>!</a:t>
            </a:r>
          </a:p>
        </p:txBody>
      </p:sp>
      <p:pic>
        <p:nvPicPr>
          <p:cNvPr id="4" name="Slika 3">
            <a:hlinkClick r:id="rId2"/>
            <a:extLst>
              <a:ext uri="{FF2B5EF4-FFF2-40B4-BE49-F238E27FC236}">
                <a16:creationId xmlns:a16="http://schemas.microsoft.com/office/drawing/2014/main" id="{3C8FD194-7508-4D68-A2EC-3B87EB4C8919}"/>
              </a:ext>
            </a:extLst>
          </p:cNvPr>
          <p:cNvPicPr>
            <a:picLocks noChangeAspect="1"/>
          </p:cNvPicPr>
          <p:nvPr/>
        </p:nvPicPr>
        <p:blipFill rotWithShape="1">
          <a:blip r:embed="rId3">
            <a:extLst>
              <a:ext uri="{28A0092B-C50C-407E-A947-70E740481C1C}">
                <a14:useLocalDpi xmlns:a14="http://schemas.microsoft.com/office/drawing/2010/main" val="0"/>
              </a:ext>
            </a:extLst>
          </a:blip>
          <a:srcRect l="10613" t="9937" r="10796" b="8183"/>
          <a:stretch/>
        </p:blipFill>
        <p:spPr>
          <a:xfrm>
            <a:off x="7546401" y="1088453"/>
            <a:ext cx="3831146" cy="2261159"/>
          </a:xfrm>
          <a:prstGeom prst="rect">
            <a:avLst/>
          </a:prstGeom>
        </p:spPr>
      </p:pic>
      <p:sp>
        <p:nvSpPr>
          <p:cNvPr id="5" name="Pravokutnik 6">
            <a:extLst>
              <a:ext uri="{FF2B5EF4-FFF2-40B4-BE49-F238E27FC236}">
                <a16:creationId xmlns:a16="http://schemas.microsoft.com/office/drawing/2014/main" id="{725AA29D-2D13-4E9F-ACF0-D81DFEF3C2F9}"/>
              </a:ext>
            </a:extLst>
          </p:cNvPr>
          <p:cNvSpPr/>
          <p:nvPr/>
        </p:nvSpPr>
        <p:spPr>
          <a:xfrm>
            <a:off x="2024705" y="1668871"/>
            <a:ext cx="2254015" cy="461665"/>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r-BA" sz="2400" b="1" i="0" u="none" strike="noStrike" kern="1200" cap="none" spc="0" baseline="0" dirty="0">
                <a:solidFill>
                  <a:srgbClr val="000000"/>
                </a:solidFill>
                <a:uFillTx/>
                <a:latin typeface="Calibri"/>
                <a:hlinkClick r:id="rId4"/>
              </a:rPr>
              <a:t>www.bestsdi.eu</a:t>
            </a:r>
          </a:p>
        </p:txBody>
      </p:sp>
      <p:sp>
        <p:nvSpPr>
          <p:cNvPr id="6" name="Pravokutnik 7">
            <a:extLst>
              <a:ext uri="{FF2B5EF4-FFF2-40B4-BE49-F238E27FC236}">
                <a16:creationId xmlns:a16="http://schemas.microsoft.com/office/drawing/2014/main" id="{6816B53F-2DAB-41D5-8D3C-396A0BD1D6D3}"/>
              </a:ext>
            </a:extLst>
          </p:cNvPr>
          <p:cNvSpPr/>
          <p:nvPr/>
        </p:nvSpPr>
        <p:spPr>
          <a:xfrm>
            <a:off x="2010662" y="2338690"/>
            <a:ext cx="2273186" cy="461665"/>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r-BA" sz="2400" b="1" i="0" u="none" strike="noStrike" kern="1200" cap="none" spc="0" baseline="0" dirty="0">
                <a:solidFill>
                  <a:srgbClr val="000000"/>
                </a:solidFill>
                <a:uFillTx/>
                <a:latin typeface="Calibri"/>
                <a:hlinkClick r:id="rId5"/>
              </a:rPr>
              <a:t>info@bestsdi.eu</a:t>
            </a:r>
          </a:p>
        </p:txBody>
      </p:sp>
      <p:pic>
        <p:nvPicPr>
          <p:cNvPr id="7" name="Slika 8">
            <a:extLst>
              <a:ext uri="{FF2B5EF4-FFF2-40B4-BE49-F238E27FC236}">
                <a16:creationId xmlns:a16="http://schemas.microsoft.com/office/drawing/2014/main" id="{5125CFE7-D009-413C-9DF4-AB6CB3F9B4B2}"/>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473637" y="1547275"/>
            <a:ext cx="537025" cy="576000"/>
          </a:xfrm>
          <a:prstGeom prst="rect">
            <a:avLst/>
          </a:prstGeom>
          <a:noFill/>
          <a:ln cap="flat">
            <a:noFill/>
          </a:ln>
        </p:spPr>
      </p:pic>
      <p:pic>
        <p:nvPicPr>
          <p:cNvPr id="8" name="Slika 9">
            <a:extLst>
              <a:ext uri="{FF2B5EF4-FFF2-40B4-BE49-F238E27FC236}">
                <a16:creationId xmlns:a16="http://schemas.microsoft.com/office/drawing/2014/main" id="{FC14E678-3087-4CB0-8549-BE16A33A424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473637" y="2286745"/>
            <a:ext cx="504000" cy="504000"/>
          </a:xfrm>
          <a:prstGeom prst="rect">
            <a:avLst/>
          </a:prstGeom>
          <a:noFill/>
          <a:ln cap="flat">
            <a:noFill/>
          </a:ln>
        </p:spPr>
      </p:pic>
      <p:sp>
        <p:nvSpPr>
          <p:cNvPr id="9" name="Pravokutnik 8">
            <a:extLst>
              <a:ext uri="{FF2B5EF4-FFF2-40B4-BE49-F238E27FC236}">
                <a16:creationId xmlns:a16="http://schemas.microsoft.com/office/drawing/2014/main" id="{2DF05C91-6B07-486A-A310-5E99DF758E33}"/>
              </a:ext>
            </a:extLst>
          </p:cNvPr>
          <p:cNvSpPr/>
          <p:nvPr/>
        </p:nvSpPr>
        <p:spPr>
          <a:xfrm>
            <a:off x="413468" y="5389541"/>
            <a:ext cx="11661910" cy="738664"/>
          </a:xfrm>
          <a:prstGeom prst="rect">
            <a:avLst/>
          </a:prstGeom>
        </p:spPr>
        <p:txBody>
          <a:bodyPr wrap="square">
            <a:spAutoFit/>
          </a:bodyPr>
          <a:lstStyle/>
          <a:p>
            <a:pPr>
              <a:defRPr/>
            </a:pPr>
            <a:r>
              <a:rPr lang="hr-HR" sz="1400" dirty="0">
                <a:solidFill>
                  <a:srgbClr val="002060"/>
                </a:solidFill>
              </a:rPr>
              <a:t>----</a:t>
            </a:r>
          </a:p>
          <a:p>
            <a:pPr>
              <a:defRPr/>
            </a:pPr>
            <a:r>
              <a:rPr lang="en-GB" sz="1400" i="1" dirty="0">
                <a:solidFill>
                  <a:srgbClr val="002060"/>
                </a:solidFill>
              </a:rPr>
              <a:t>This project has been funded with support from the European Commission. This publication [communication] reflects the views only of the author, and the Commission cannot be held responsible for any use which may be made of the information contained therein.</a:t>
            </a:r>
          </a:p>
        </p:txBody>
      </p:sp>
    </p:spTree>
    <p:extLst>
      <p:ext uri="{BB962C8B-B14F-4D97-AF65-F5344CB8AC3E}">
        <p14:creationId xmlns:p14="http://schemas.microsoft.com/office/powerpoint/2010/main" val="1297093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6F96AA2-6F71-418A-A395-E2612B74AE2B}"/>
              </a:ext>
            </a:extLst>
          </p:cNvPr>
          <p:cNvSpPr>
            <a:spLocks noGrp="1"/>
          </p:cNvSpPr>
          <p:nvPr>
            <p:ph type="title"/>
          </p:nvPr>
        </p:nvSpPr>
        <p:spPr/>
        <p:txBody>
          <a:bodyPr>
            <a:normAutofit fontScale="90000"/>
          </a:bodyPr>
          <a:lstStyle/>
          <a:p>
            <a:r>
              <a:rPr lang="en-US"/>
              <a:t>Motivation</a:t>
            </a:r>
          </a:p>
        </p:txBody>
      </p:sp>
      <p:sp>
        <p:nvSpPr>
          <p:cNvPr id="3" name="Rezervirano mjesto sadržaja 2">
            <a:extLst>
              <a:ext uri="{FF2B5EF4-FFF2-40B4-BE49-F238E27FC236}">
                <a16:creationId xmlns:a16="http://schemas.microsoft.com/office/drawing/2014/main" id="{2BD850CB-1D87-4D35-A759-8555E7F187C1}"/>
              </a:ext>
            </a:extLst>
          </p:cNvPr>
          <p:cNvSpPr>
            <a:spLocks noGrp="1"/>
          </p:cNvSpPr>
          <p:nvPr>
            <p:ph idx="1"/>
          </p:nvPr>
        </p:nvSpPr>
        <p:spPr>
          <a:xfrm>
            <a:off x="5987845" y="1657091"/>
            <a:ext cx="5279923" cy="4314541"/>
          </a:xfrm>
        </p:spPr>
        <p:txBody>
          <a:bodyPr>
            <a:normAutofit/>
          </a:bodyPr>
          <a:lstStyle/>
          <a:p>
            <a:pPr marL="0" indent="0">
              <a:lnSpc>
                <a:spcPct val="100000"/>
              </a:lnSpc>
              <a:spcAft>
                <a:spcPts val="600"/>
              </a:spcAft>
              <a:buNone/>
            </a:pPr>
            <a:r>
              <a:rPr lang="en-US" sz="2600" dirty="0"/>
              <a:t>This challenge, also recognized in frame of BESTSDI project has become leading idea for new project proposal which would introduce problem based practical part of geoinformatic course in geodesy-geoinformatics study programs at higher education institutions in Albania, Bosnia and Herzegovina, Kosovo, Moldavia and Montenegro</a:t>
            </a:r>
          </a:p>
        </p:txBody>
      </p:sp>
      <p:pic>
        <p:nvPicPr>
          <p:cNvPr id="4" name="Slika 3">
            <a:extLst>
              <a:ext uri="{FF2B5EF4-FFF2-40B4-BE49-F238E27FC236}">
                <a16:creationId xmlns:a16="http://schemas.microsoft.com/office/drawing/2014/main" id="{E26F8C3E-1ADC-47AC-BBF2-532D456A71F7}"/>
              </a:ext>
            </a:extLst>
          </p:cNvPr>
          <p:cNvPicPr>
            <a:picLocks noChangeAspect="1"/>
          </p:cNvPicPr>
          <p:nvPr/>
        </p:nvPicPr>
        <p:blipFill rotWithShape="1">
          <a:blip r:embed="rId2"/>
          <a:srcRect l="16226" r="17107"/>
          <a:stretch/>
        </p:blipFill>
        <p:spPr>
          <a:xfrm>
            <a:off x="924232" y="1877961"/>
            <a:ext cx="4120810" cy="3476366"/>
          </a:xfrm>
          <a:prstGeom prst="rect">
            <a:avLst/>
          </a:prstGeom>
        </p:spPr>
      </p:pic>
    </p:spTree>
    <p:extLst>
      <p:ext uri="{BB962C8B-B14F-4D97-AF65-F5344CB8AC3E}">
        <p14:creationId xmlns:p14="http://schemas.microsoft.com/office/powerpoint/2010/main" val="2778632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Rezervirano mjesto sadržaja 12">
            <a:extLst>
              <a:ext uri="{FF2B5EF4-FFF2-40B4-BE49-F238E27FC236}">
                <a16:creationId xmlns:a16="http://schemas.microsoft.com/office/drawing/2014/main" id="{3CE8E37D-19F6-4C70-9589-42CD5419A77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07003" y="2566219"/>
            <a:ext cx="5197801" cy="2967944"/>
          </a:xfrm>
        </p:spPr>
      </p:pic>
      <p:sp>
        <p:nvSpPr>
          <p:cNvPr id="2" name="Naslov 1">
            <a:extLst>
              <a:ext uri="{FF2B5EF4-FFF2-40B4-BE49-F238E27FC236}">
                <a16:creationId xmlns:a16="http://schemas.microsoft.com/office/drawing/2014/main" id="{C0A15AC2-B11F-4CA0-8535-AC3CD47C453E}"/>
              </a:ext>
            </a:extLst>
          </p:cNvPr>
          <p:cNvSpPr>
            <a:spLocks noGrp="1"/>
          </p:cNvSpPr>
          <p:nvPr>
            <p:ph type="title"/>
          </p:nvPr>
        </p:nvSpPr>
        <p:spPr>
          <a:xfrm>
            <a:off x="838203" y="637227"/>
            <a:ext cx="10515600" cy="678731"/>
          </a:xfrm>
        </p:spPr>
        <p:txBody>
          <a:bodyPr>
            <a:normAutofit fontScale="90000"/>
          </a:bodyPr>
          <a:lstStyle/>
          <a:p>
            <a:r>
              <a:rPr lang="en-US"/>
              <a:t>Towards project proposal</a:t>
            </a:r>
          </a:p>
        </p:txBody>
      </p:sp>
      <p:sp>
        <p:nvSpPr>
          <p:cNvPr id="5" name="Rezervirano mjesto sadržaja 2">
            <a:extLst>
              <a:ext uri="{FF2B5EF4-FFF2-40B4-BE49-F238E27FC236}">
                <a16:creationId xmlns:a16="http://schemas.microsoft.com/office/drawing/2014/main" id="{8B6302FC-8816-45DE-B3CF-59FC80CFF549}"/>
              </a:ext>
            </a:extLst>
          </p:cNvPr>
          <p:cNvSpPr txBox="1">
            <a:spLocks/>
          </p:cNvSpPr>
          <p:nvPr/>
        </p:nvSpPr>
        <p:spPr>
          <a:xfrm>
            <a:off x="838204" y="1953995"/>
            <a:ext cx="5434778" cy="4122340"/>
          </a:xfrm>
          <a:prstGeom prst="rect">
            <a:avLst/>
          </a:prstGeom>
          <a:noFill/>
          <a:ln>
            <a:noFill/>
          </a:ln>
        </p:spPr>
        <p:txBody>
          <a:bodyPr vert="horz" wrap="square" lIns="91440" tIns="45720" rIns="91440" bIns="45720" anchor="t" anchorCtr="0" compatLnSpc="1">
            <a:normAutofit fontScale="92500"/>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hr-HR" sz="2800" b="1" i="0" u="none" strike="noStrike" kern="1200" cap="none" spc="0" baseline="0">
                <a:solidFill>
                  <a:srgbClr val="0070C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hr-HR" sz="2400" b="0" i="0" u="none" strike="noStrike" kern="1200" cap="none" spc="0" baseline="0">
                <a:solidFill>
                  <a:srgbClr val="0070C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hr-HR" sz="2000" b="0" i="0" u="none" strike="noStrike" kern="1200" cap="none" spc="0" baseline="0">
                <a:solidFill>
                  <a:srgbClr val="0070C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hr-HR" sz="1800" b="0" i="0" u="none" strike="noStrike" kern="1200" cap="none" spc="0" baseline="0">
                <a:solidFill>
                  <a:srgbClr val="0070C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hr-HR" sz="1800" b="0" i="0" u="none" strike="noStrike" kern="1200" cap="none" spc="0" baseline="0">
                <a:solidFill>
                  <a:srgbClr val="0070C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600"/>
              </a:spcAft>
              <a:buNone/>
            </a:pPr>
            <a:r>
              <a:rPr lang="en-US" dirty="0"/>
              <a:t>Answering on challenges which came from the project idea, new form of consortia should be established. </a:t>
            </a:r>
            <a:endParaRPr lang="hr-HR" dirty="0"/>
          </a:p>
          <a:p>
            <a:pPr marL="0" indent="0">
              <a:lnSpc>
                <a:spcPct val="100000"/>
              </a:lnSpc>
              <a:spcAft>
                <a:spcPts val="600"/>
              </a:spcAft>
              <a:buNone/>
            </a:pPr>
            <a:r>
              <a:rPr lang="en-US" dirty="0"/>
              <a:t>Beside academic institutions also private companies should be included while National Mapping and Cadastre agencies should remain key benefactors as associated partners.</a:t>
            </a:r>
          </a:p>
        </p:txBody>
      </p:sp>
    </p:spTree>
    <p:extLst>
      <p:ext uri="{BB962C8B-B14F-4D97-AF65-F5344CB8AC3E}">
        <p14:creationId xmlns:p14="http://schemas.microsoft.com/office/powerpoint/2010/main" val="3259068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0CE67-C39C-42E0-B4C8-49726062ECCE}"/>
              </a:ext>
            </a:extLst>
          </p:cNvPr>
          <p:cNvSpPr txBox="1">
            <a:spLocks noGrp="1"/>
          </p:cNvSpPr>
          <p:nvPr>
            <p:ph type="title"/>
          </p:nvPr>
        </p:nvSpPr>
        <p:spPr>
          <a:xfrm>
            <a:off x="838200" y="713427"/>
            <a:ext cx="10515600" cy="678731"/>
          </a:xfrm>
        </p:spPr>
        <p:txBody>
          <a:bodyPr>
            <a:normAutofit fontScale="90000"/>
          </a:bodyPr>
          <a:lstStyle/>
          <a:p>
            <a:pPr lvl="0"/>
            <a:r>
              <a:rPr lang="en-US"/>
              <a:t>Project proposal</a:t>
            </a:r>
          </a:p>
        </p:txBody>
      </p:sp>
      <p:sp>
        <p:nvSpPr>
          <p:cNvPr id="3" name="Content Placeholder 2">
            <a:extLst>
              <a:ext uri="{FF2B5EF4-FFF2-40B4-BE49-F238E27FC236}">
                <a16:creationId xmlns:a16="http://schemas.microsoft.com/office/drawing/2014/main" id="{506AB82A-FEE4-4059-BBF1-EBED1ADA91E7}"/>
              </a:ext>
            </a:extLst>
          </p:cNvPr>
          <p:cNvSpPr txBox="1">
            <a:spLocks noGrp="1"/>
          </p:cNvSpPr>
          <p:nvPr>
            <p:ph idx="1"/>
          </p:nvPr>
        </p:nvSpPr>
        <p:spPr>
          <a:xfrm>
            <a:off x="838200" y="1777521"/>
            <a:ext cx="8686797" cy="4246866"/>
          </a:xfrm>
        </p:spPr>
        <p:txBody>
          <a:bodyPr>
            <a:normAutofit/>
          </a:bodyPr>
          <a:lstStyle/>
          <a:p>
            <a:pPr>
              <a:lnSpc>
                <a:spcPct val="100000"/>
              </a:lnSpc>
              <a:spcBef>
                <a:spcPts val="600"/>
              </a:spcBef>
              <a:spcAft>
                <a:spcPts val="600"/>
              </a:spcAft>
            </a:pPr>
            <a:r>
              <a:rPr lang="en-US" dirty="0"/>
              <a:t>Erasmus+ programme </a:t>
            </a:r>
            <a:br>
              <a:rPr lang="hr-HR" dirty="0"/>
            </a:br>
            <a:r>
              <a:rPr lang="en-US" dirty="0"/>
              <a:t>Call for Proposals 2019 - EAC/A03/2018</a:t>
            </a:r>
          </a:p>
          <a:p>
            <a:pPr lvl="0">
              <a:lnSpc>
                <a:spcPct val="100000"/>
              </a:lnSpc>
              <a:spcBef>
                <a:spcPts val="600"/>
              </a:spcBef>
              <a:spcAft>
                <a:spcPts val="600"/>
              </a:spcAft>
            </a:pPr>
            <a:r>
              <a:rPr lang="en-US" dirty="0"/>
              <a:t>GEOBIZ Project application submitted</a:t>
            </a:r>
            <a:br>
              <a:rPr lang="en-US" dirty="0"/>
            </a:br>
            <a:r>
              <a:rPr lang="en-US" dirty="0"/>
              <a:t> on 07/02/2019 in category Cross-regional project</a:t>
            </a:r>
          </a:p>
          <a:p>
            <a:pPr lvl="0">
              <a:lnSpc>
                <a:spcPct val="100000"/>
              </a:lnSpc>
              <a:spcBef>
                <a:spcPts val="600"/>
              </a:spcBef>
              <a:spcAft>
                <a:spcPts val="600"/>
              </a:spcAft>
            </a:pPr>
            <a:r>
              <a:rPr lang="en-US" dirty="0"/>
              <a:t>Notification of Project acceptance on 03/08/2019 </a:t>
            </a:r>
            <a:br>
              <a:rPr lang="en-US" dirty="0"/>
            </a:br>
            <a:r>
              <a:rPr lang="en-US" dirty="0"/>
              <a:t>(acceptance rate 9,43%)</a:t>
            </a:r>
          </a:p>
          <a:p>
            <a:pPr lvl="0">
              <a:lnSpc>
                <a:spcPct val="100000"/>
              </a:lnSpc>
              <a:spcBef>
                <a:spcPts val="600"/>
              </a:spcBef>
              <a:spcAft>
                <a:spcPts val="600"/>
              </a:spcAft>
            </a:pPr>
            <a:r>
              <a:rPr lang="en-US" dirty="0"/>
              <a:t>Grant 989.055 Euro</a:t>
            </a:r>
          </a:p>
          <a:p>
            <a:pPr lvl="0">
              <a:lnSpc>
                <a:spcPct val="100000"/>
              </a:lnSpc>
              <a:spcBef>
                <a:spcPts val="600"/>
              </a:spcBef>
              <a:spcAft>
                <a:spcPts val="600"/>
              </a:spcAft>
            </a:pPr>
            <a:r>
              <a:rPr lang="en-US" dirty="0"/>
              <a:t>Start of Action on </a:t>
            </a:r>
            <a:r>
              <a:rPr lang="en-US" u="sng" dirty="0"/>
              <a:t>15/11/2019</a:t>
            </a:r>
          </a:p>
        </p:txBody>
      </p:sp>
      <p:pic>
        <p:nvPicPr>
          <p:cNvPr id="4" name="Slika 3">
            <a:extLst>
              <a:ext uri="{FF2B5EF4-FFF2-40B4-BE49-F238E27FC236}">
                <a16:creationId xmlns:a16="http://schemas.microsoft.com/office/drawing/2014/main" id="{557F4C24-A8D6-4ABA-8CB2-8A105F6557EA}"/>
              </a:ext>
            </a:extLst>
          </p:cNvPr>
          <p:cNvPicPr>
            <a:picLocks noChangeAspect="1"/>
          </p:cNvPicPr>
          <p:nvPr/>
        </p:nvPicPr>
        <p:blipFill>
          <a:blip r:embed="rId3"/>
          <a:stretch>
            <a:fillRect/>
          </a:stretch>
        </p:blipFill>
        <p:spPr>
          <a:xfrm>
            <a:off x="8500878" y="866271"/>
            <a:ext cx="3244807" cy="1822500"/>
          </a:xfrm>
          <a:prstGeom prst="rect">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6B047-24C8-4766-A0B6-3268E874263C}"/>
              </a:ext>
            </a:extLst>
          </p:cNvPr>
          <p:cNvSpPr txBox="1">
            <a:spLocks noGrp="1"/>
          </p:cNvSpPr>
          <p:nvPr>
            <p:ph type="title"/>
          </p:nvPr>
        </p:nvSpPr>
        <p:spPr>
          <a:xfrm>
            <a:off x="683823" y="777830"/>
            <a:ext cx="10515600" cy="678731"/>
          </a:xfrm>
        </p:spPr>
        <p:txBody>
          <a:bodyPr>
            <a:normAutofit fontScale="90000"/>
          </a:bodyPr>
          <a:lstStyle/>
          <a:p>
            <a:pPr lvl="0"/>
            <a:r>
              <a:rPr lang="en-US" dirty="0"/>
              <a:t>GEOBIZ consortium</a:t>
            </a:r>
          </a:p>
        </p:txBody>
      </p:sp>
      <p:sp>
        <p:nvSpPr>
          <p:cNvPr id="3" name="Content Placeholder 2">
            <a:extLst>
              <a:ext uri="{FF2B5EF4-FFF2-40B4-BE49-F238E27FC236}">
                <a16:creationId xmlns:a16="http://schemas.microsoft.com/office/drawing/2014/main" id="{631F6B0C-A770-4B2C-8BD2-945C4D8F2764}"/>
              </a:ext>
            </a:extLst>
          </p:cNvPr>
          <p:cNvSpPr txBox="1">
            <a:spLocks noGrp="1"/>
          </p:cNvSpPr>
          <p:nvPr>
            <p:ph idx="1"/>
          </p:nvPr>
        </p:nvSpPr>
        <p:spPr>
          <a:xfrm>
            <a:off x="683823" y="1765629"/>
            <a:ext cx="8932125" cy="4314541"/>
          </a:xfrm>
        </p:spPr>
        <p:txBody>
          <a:bodyPr>
            <a:noAutofit/>
          </a:bodyPr>
          <a:lstStyle/>
          <a:p>
            <a:pPr marL="0" lvl="0" indent="0">
              <a:buNone/>
            </a:pPr>
            <a:r>
              <a:rPr lang="en-US" sz="2600" dirty="0">
                <a:solidFill>
                  <a:schemeClr val="accent5">
                    <a:lumMod val="50000"/>
                  </a:schemeClr>
                </a:solidFill>
              </a:rPr>
              <a:t>Project coordinator:</a:t>
            </a:r>
          </a:p>
          <a:p>
            <a:pPr marL="914400" lvl="1" indent="-457200">
              <a:buFont typeface="+mj-lt"/>
              <a:buAutoNum type="arabicPeriod"/>
            </a:pPr>
            <a:r>
              <a:rPr lang="en-US" sz="2600" b="1" dirty="0"/>
              <a:t>University of Zagreb, Croatia</a:t>
            </a:r>
          </a:p>
          <a:p>
            <a:pPr lvl="0">
              <a:buNone/>
            </a:pPr>
            <a:endParaRPr lang="en-US" sz="1600" dirty="0"/>
          </a:p>
          <a:p>
            <a:pPr marL="0" lvl="0" indent="0">
              <a:buNone/>
            </a:pPr>
            <a:r>
              <a:rPr lang="en-US" sz="2600" dirty="0">
                <a:solidFill>
                  <a:schemeClr val="accent5">
                    <a:lumMod val="50000"/>
                  </a:schemeClr>
                </a:solidFill>
              </a:rPr>
              <a:t>Program countries:</a:t>
            </a:r>
          </a:p>
          <a:p>
            <a:pPr marL="914400" lvl="1" indent="-457200">
              <a:buFont typeface="+mj-lt"/>
              <a:buAutoNum type="arabicPeriod" startAt="2"/>
            </a:pPr>
            <a:r>
              <a:rPr lang="en-US" sz="2600" b="1" dirty="0"/>
              <a:t>Catholic University of Leuven, Belgium</a:t>
            </a:r>
          </a:p>
          <a:p>
            <a:pPr marL="914400" lvl="1" indent="-457200">
              <a:buFont typeface="+mj-lt"/>
              <a:buAutoNum type="arabicPeriod" startAt="2"/>
            </a:pPr>
            <a:r>
              <a:rPr lang="en-US" sz="2600" b="1" dirty="0"/>
              <a:t>University of Split, Croatia</a:t>
            </a:r>
          </a:p>
          <a:p>
            <a:pPr marL="914400" lvl="1" indent="-457200">
              <a:buFont typeface="+mj-lt"/>
              <a:buAutoNum type="arabicPeriod" startAt="2"/>
            </a:pPr>
            <a:r>
              <a:rPr lang="en-US" sz="2600" b="1" dirty="0"/>
              <a:t>Bochum University of Applied Sciences, Germany</a:t>
            </a:r>
          </a:p>
          <a:p>
            <a:pPr marL="914400" lvl="1" indent="-457200">
              <a:buFont typeface="+mj-lt"/>
              <a:buAutoNum type="arabicPeriod" startAt="2"/>
            </a:pPr>
            <a:r>
              <a:rPr lang="en-US" sz="2600" b="1" dirty="0"/>
              <a:t>University of Beograd, Serbia</a:t>
            </a:r>
          </a:p>
          <a:p>
            <a:pPr marL="914400" lvl="1" indent="-457200">
              <a:buFont typeface="+mj-lt"/>
              <a:buAutoNum type="arabicPeriod" startAt="2"/>
            </a:pPr>
            <a:r>
              <a:rPr lang="en-US" sz="2600" b="1" dirty="0"/>
              <a:t>University of Novi Sad, Serbia</a:t>
            </a:r>
          </a:p>
          <a:p>
            <a:pPr marL="914400" lvl="1" indent="-457200">
              <a:buFont typeface="+mj-lt"/>
              <a:buAutoNum type="arabicPeriod" startAt="2"/>
            </a:pPr>
            <a:r>
              <a:rPr lang="en-US" sz="2600" b="1" dirty="0" err="1"/>
              <a:t>GILab</a:t>
            </a:r>
            <a:r>
              <a:rPr lang="en-US" sz="2600" b="1" dirty="0"/>
              <a:t> Ltd., Serbia</a:t>
            </a:r>
          </a:p>
        </p:txBody>
      </p:sp>
      <p:pic>
        <p:nvPicPr>
          <p:cNvPr id="6" name="Slika 5">
            <a:extLst>
              <a:ext uri="{FF2B5EF4-FFF2-40B4-BE49-F238E27FC236}">
                <a16:creationId xmlns:a16="http://schemas.microsoft.com/office/drawing/2014/main" id="{1436E468-C986-4C37-8414-85E7127A1F4F}"/>
              </a:ext>
            </a:extLst>
          </p:cNvPr>
          <p:cNvPicPr>
            <a:picLocks noChangeAspect="1"/>
          </p:cNvPicPr>
          <p:nvPr/>
        </p:nvPicPr>
        <p:blipFill>
          <a:blip r:embed="rId2"/>
          <a:stretch>
            <a:fillRect/>
          </a:stretch>
        </p:blipFill>
        <p:spPr>
          <a:xfrm>
            <a:off x="8835660" y="593471"/>
            <a:ext cx="3223567" cy="241224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AF4EC3-ADBE-46FF-A3F0-C3EAA34CC010}"/>
              </a:ext>
            </a:extLst>
          </p:cNvPr>
          <p:cNvSpPr txBox="1">
            <a:spLocks noGrp="1"/>
          </p:cNvSpPr>
          <p:nvPr>
            <p:ph idx="1"/>
          </p:nvPr>
        </p:nvSpPr>
        <p:spPr>
          <a:xfrm>
            <a:off x="666750" y="803190"/>
            <a:ext cx="9905350" cy="5390220"/>
          </a:xfrm>
        </p:spPr>
        <p:txBody>
          <a:bodyPr>
            <a:normAutofit/>
          </a:bodyPr>
          <a:lstStyle/>
          <a:p>
            <a:pPr marL="0" lvl="0" indent="0">
              <a:buNone/>
            </a:pPr>
            <a:r>
              <a:rPr lang="en-US" dirty="0">
                <a:solidFill>
                  <a:schemeClr val="accent5">
                    <a:lumMod val="50000"/>
                  </a:schemeClr>
                </a:solidFill>
              </a:rPr>
              <a:t>Partner countries:</a:t>
            </a:r>
            <a:endParaRPr lang="hr-HR" dirty="0">
              <a:solidFill>
                <a:schemeClr val="accent5">
                  <a:lumMod val="50000"/>
                </a:schemeClr>
              </a:solidFill>
            </a:endParaRPr>
          </a:p>
          <a:p>
            <a:pPr marL="971550" lvl="1" indent="-514350" fontAlgn="ctr">
              <a:buFont typeface="+mj-lt"/>
              <a:buAutoNum type="arabicPeriod" startAt="8"/>
            </a:pPr>
            <a:r>
              <a:rPr lang="en-US" sz="2600" b="1" dirty="0"/>
              <a:t>Polytechnical University of Tirana, Albania</a:t>
            </a:r>
          </a:p>
          <a:p>
            <a:pPr marL="971550" lvl="1" indent="-514350" fontAlgn="ctr">
              <a:buFont typeface="+mj-lt"/>
              <a:buAutoNum type="arabicPeriod" startAt="8"/>
            </a:pPr>
            <a:r>
              <a:rPr lang="en-US" sz="2600" b="1" dirty="0"/>
              <a:t>University of Tirana, Albania</a:t>
            </a:r>
          </a:p>
          <a:p>
            <a:pPr marL="971550" lvl="1" indent="-514350" fontAlgn="ctr">
              <a:buFont typeface="+mj-lt"/>
              <a:buAutoNum type="arabicPeriod" startAt="8"/>
            </a:pPr>
            <a:r>
              <a:rPr lang="en-US" sz="2600" b="1" dirty="0"/>
              <a:t>Land &amp; Co.</a:t>
            </a:r>
            <a:r>
              <a:rPr lang="hr-HR" sz="2600" b="1" dirty="0"/>
              <a:t> </a:t>
            </a:r>
            <a:r>
              <a:rPr lang="hr-HR" sz="2600" b="1" dirty="0" err="1"/>
              <a:t>Ltd</a:t>
            </a:r>
            <a:r>
              <a:rPr lang="en-US" sz="2600" b="1" dirty="0"/>
              <a:t>, Tirana, Albania</a:t>
            </a:r>
          </a:p>
          <a:p>
            <a:pPr marL="971550" lvl="1" indent="-514350" fontAlgn="ctr">
              <a:buFont typeface="+mj-lt"/>
              <a:buAutoNum type="arabicPeriod" startAt="8"/>
            </a:pPr>
            <a:r>
              <a:rPr lang="en-US" sz="2600" b="1" dirty="0"/>
              <a:t>University of Banja Luka, Bosnia and Herzegovina </a:t>
            </a:r>
          </a:p>
          <a:p>
            <a:pPr marL="971550" lvl="1" indent="-514350" fontAlgn="ctr">
              <a:buFont typeface="+mj-lt"/>
              <a:buAutoNum type="arabicPeriod" startAt="8"/>
            </a:pPr>
            <a:r>
              <a:rPr lang="en-US" sz="2600" b="1" dirty="0"/>
              <a:t>University of Sarajevo, Bosnia and Herzegovina </a:t>
            </a:r>
          </a:p>
          <a:p>
            <a:pPr marL="971550" lvl="1" indent="-514350" fontAlgn="ctr">
              <a:buFont typeface="+mj-lt"/>
              <a:buAutoNum type="arabicPeriod" startAt="8"/>
            </a:pPr>
            <a:r>
              <a:rPr lang="en-US" sz="2600" b="1" dirty="0"/>
              <a:t>Gauss </a:t>
            </a:r>
            <a:r>
              <a:rPr lang="hr-HR" sz="2600" b="1" dirty="0" err="1"/>
              <a:t>Ltd</a:t>
            </a:r>
            <a:r>
              <a:rPr lang="en-US" sz="2600" b="1" dirty="0"/>
              <a:t>, Bosnia and Herzegovina </a:t>
            </a:r>
          </a:p>
          <a:p>
            <a:pPr marL="971550" lvl="1" indent="-514350" fontAlgn="ctr">
              <a:buFont typeface="+mj-lt"/>
              <a:buAutoNum type="arabicPeriod" startAt="8"/>
            </a:pPr>
            <a:r>
              <a:rPr lang="en-US" sz="2600" b="1" dirty="0"/>
              <a:t>University of Pristina, Kosovo</a:t>
            </a:r>
          </a:p>
          <a:p>
            <a:pPr marL="971550" lvl="1" indent="-514350" fontAlgn="ctr">
              <a:buFont typeface="+mj-lt"/>
              <a:buAutoNum type="arabicPeriod" startAt="8"/>
            </a:pPr>
            <a:r>
              <a:rPr lang="en-US" sz="2600" b="1" dirty="0"/>
              <a:t>University for Business and Technology, Kosovo</a:t>
            </a:r>
            <a:endParaRPr lang="hr-HR" sz="2600" b="1" dirty="0"/>
          </a:p>
          <a:p>
            <a:pPr marL="971550" lvl="1" indent="-514350" fontAlgn="ctr">
              <a:buFont typeface="+mj-lt"/>
              <a:buAutoNum type="arabicPeriod" startAt="16"/>
            </a:pPr>
            <a:r>
              <a:rPr lang="en-US" sz="2600" b="1" dirty="0"/>
              <a:t>Technical University of Moldavia</a:t>
            </a:r>
            <a:r>
              <a:rPr lang="hr-HR" sz="2600" b="1" dirty="0"/>
              <a:t>, </a:t>
            </a:r>
            <a:r>
              <a:rPr lang="hr-HR" sz="2600" b="1" dirty="0" err="1"/>
              <a:t>Moldavia</a:t>
            </a:r>
            <a:endParaRPr lang="en-US" sz="2600" b="1" dirty="0"/>
          </a:p>
          <a:p>
            <a:pPr marL="971550" lvl="1" indent="-514350" fontAlgn="ctr">
              <a:buFont typeface="+mj-lt"/>
              <a:buAutoNum type="arabicPeriod" startAt="16"/>
            </a:pPr>
            <a:r>
              <a:rPr lang="en-US" sz="2600" b="1" dirty="0"/>
              <a:t>State University of Tiraspol</a:t>
            </a:r>
            <a:r>
              <a:rPr lang="hr-HR" sz="2600" b="1" dirty="0"/>
              <a:t>, </a:t>
            </a:r>
            <a:r>
              <a:rPr lang="en-US" sz="2600" b="1" dirty="0"/>
              <a:t>Moldavia</a:t>
            </a:r>
          </a:p>
          <a:p>
            <a:pPr marL="971550" lvl="1" indent="-514350" fontAlgn="ctr">
              <a:buFont typeface="+mj-lt"/>
              <a:buAutoNum type="arabicPeriod" startAt="16"/>
            </a:pPr>
            <a:r>
              <a:rPr lang="en-US" sz="2600" b="1" dirty="0"/>
              <a:t>University of Montenegro</a:t>
            </a:r>
            <a:r>
              <a:rPr lang="hr-HR" sz="2600" b="1" dirty="0"/>
              <a:t>, </a:t>
            </a:r>
            <a:r>
              <a:rPr lang="hr-HR" sz="2600" b="1" dirty="0" err="1"/>
              <a:t>Montenegro</a:t>
            </a:r>
            <a:endParaRPr lang="en-US" sz="2600" b="1" dirty="0"/>
          </a:p>
        </p:txBody>
      </p:sp>
      <p:pic>
        <p:nvPicPr>
          <p:cNvPr id="4" name="Slika 3">
            <a:extLst>
              <a:ext uri="{FF2B5EF4-FFF2-40B4-BE49-F238E27FC236}">
                <a16:creationId xmlns:a16="http://schemas.microsoft.com/office/drawing/2014/main" id="{DE3AC82C-E88D-44F2-BCDD-203676EB1C14}"/>
              </a:ext>
            </a:extLst>
          </p:cNvPr>
          <p:cNvPicPr>
            <a:picLocks noChangeAspect="1"/>
          </p:cNvPicPr>
          <p:nvPr/>
        </p:nvPicPr>
        <p:blipFill>
          <a:blip r:embed="rId2"/>
          <a:stretch>
            <a:fillRect/>
          </a:stretch>
        </p:blipFill>
        <p:spPr>
          <a:xfrm>
            <a:off x="8835660" y="593471"/>
            <a:ext cx="3223567" cy="241224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id="{241A1144-29EA-4E51-87B5-27E396C27C92}"/>
              </a:ext>
            </a:extLst>
          </p:cNvPr>
          <p:cNvPicPr>
            <a:picLocks noChangeAspect="1"/>
          </p:cNvPicPr>
          <p:nvPr/>
        </p:nvPicPr>
        <p:blipFill>
          <a:blip r:embed="rId3"/>
          <a:stretch>
            <a:fillRect/>
          </a:stretch>
        </p:blipFill>
        <p:spPr>
          <a:xfrm>
            <a:off x="8835660" y="593471"/>
            <a:ext cx="3223567" cy="2412242"/>
          </a:xfrm>
          <a:prstGeom prst="rect">
            <a:avLst/>
          </a:prstGeom>
        </p:spPr>
      </p:pic>
      <p:sp>
        <p:nvSpPr>
          <p:cNvPr id="3" name="Content Placeholder 2">
            <a:extLst>
              <a:ext uri="{FF2B5EF4-FFF2-40B4-BE49-F238E27FC236}">
                <a16:creationId xmlns:a16="http://schemas.microsoft.com/office/drawing/2014/main" id="{412C60B0-CE17-4865-AF51-5091FCF67761}"/>
              </a:ext>
            </a:extLst>
          </p:cNvPr>
          <p:cNvSpPr txBox="1">
            <a:spLocks noGrp="1"/>
          </p:cNvSpPr>
          <p:nvPr>
            <p:ph idx="1"/>
          </p:nvPr>
        </p:nvSpPr>
        <p:spPr>
          <a:xfrm>
            <a:off x="683823" y="1706252"/>
            <a:ext cx="10669980" cy="4375059"/>
          </a:xfrm>
        </p:spPr>
        <p:txBody>
          <a:bodyPr>
            <a:normAutofit/>
          </a:bodyPr>
          <a:lstStyle/>
          <a:p>
            <a:pPr marL="0" lvl="0" indent="0">
              <a:spcBef>
                <a:spcPts val="600"/>
              </a:spcBef>
              <a:spcAft>
                <a:spcPts val="600"/>
              </a:spcAft>
              <a:buNone/>
            </a:pPr>
            <a:r>
              <a:rPr lang="en-US" sz="2600" dirty="0">
                <a:solidFill>
                  <a:schemeClr val="accent5">
                    <a:lumMod val="50000"/>
                  </a:schemeClr>
                </a:solidFill>
              </a:rPr>
              <a:t>Associated partners:</a:t>
            </a:r>
          </a:p>
          <a:p>
            <a:pPr marL="971550" lvl="1" indent="-514350">
              <a:spcBef>
                <a:spcPts val="600"/>
              </a:spcBef>
              <a:spcAft>
                <a:spcPts val="600"/>
              </a:spcAft>
              <a:buFont typeface="+mj-lt"/>
              <a:buAutoNum type="arabicPeriod"/>
            </a:pPr>
            <a:r>
              <a:rPr lang="en-US" sz="2600" b="1" dirty="0"/>
              <a:t>Federal Administration for Geodetic and Real </a:t>
            </a:r>
            <a:br>
              <a:rPr lang="hr-HR" sz="2600" b="1" dirty="0"/>
            </a:br>
            <a:r>
              <a:rPr lang="en-US" sz="2600" b="1" dirty="0"/>
              <a:t>Property</a:t>
            </a:r>
            <a:r>
              <a:rPr lang="hr-HR" sz="2600" b="1" dirty="0"/>
              <a:t> </a:t>
            </a:r>
            <a:r>
              <a:rPr lang="en-US" sz="2600" b="1" dirty="0"/>
              <a:t>Affairs of FBiH (FGU</a:t>
            </a:r>
            <a:r>
              <a:rPr lang="hr-HR" sz="2600" b="1" dirty="0"/>
              <a:t>) - </a:t>
            </a:r>
            <a:r>
              <a:rPr lang="en-US" sz="2600" b="1" dirty="0"/>
              <a:t>Bosnia and Herzegovina</a:t>
            </a:r>
          </a:p>
          <a:p>
            <a:pPr marL="971550" lvl="1" indent="-514350">
              <a:spcBef>
                <a:spcPts val="600"/>
              </a:spcBef>
              <a:spcAft>
                <a:spcPts val="600"/>
              </a:spcAft>
              <a:buFont typeface="+mj-lt"/>
              <a:buAutoNum type="arabicPeriod"/>
            </a:pPr>
            <a:r>
              <a:rPr lang="en-GB" sz="2600" b="1" dirty="0"/>
              <a:t>Real </a:t>
            </a:r>
            <a:r>
              <a:rPr lang="hr-HR" sz="2600" b="1" dirty="0"/>
              <a:t>E</a:t>
            </a:r>
            <a:r>
              <a:rPr lang="en-GB" sz="2600" b="1" dirty="0"/>
              <a:t>state </a:t>
            </a:r>
            <a:r>
              <a:rPr lang="hr-HR" sz="2600" b="1" dirty="0"/>
              <a:t>A</a:t>
            </a:r>
            <a:r>
              <a:rPr lang="en-GB" sz="2600" b="1" dirty="0" err="1"/>
              <a:t>dministration</a:t>
            </a:r>
            <a:r>
              <a:rPr lang="en-GB" sz="2600" b="1" dirty="0"/>
              <a:t> of Montenegro (REA) </a:t>
            </a:r>
            <a:r>
              <a:rPr lang="hr-HR" sz="2600" b="1" dirty="0"/>
              <a:t>- Montenegro</a:t>
            </a:r>
          </a:p>
          <a:p>
            <a:pPr marL="971550" lvl="1" indent="-514350">
              <a:spcBef>
                <a:spcPts val="600"/>
              </a:spcBef>
              <a:spcAft>
                <a:spcPts val="600"/>
              </a:spcAft>
              <a:buFont typeface="+mj-lt"/>
              <a:buAutoNum type="arabicPeriod"/>
            </a:pPr>
            <a:r>
              <a:rPr lang="en-GB" sz="2600" b="1" dirty="0"/>
              <a:t>Agency for Land Relations and Cadastre of the Republic of Moldova (ALRC</a:t>
            </a:r>
            <a:r>
              <a:rPr lang="hr-HR" sz="2600" b="1" dirty="0"/>
              <a:t>) - </a:t>
            </a:r>
            <a:r>
              <a:rPr lang="en-US" sz="2600" b="1" dirty="0"/>
              <a:t>Moldova</a:t>
            </a:r>
          </a:p>
          <a:p>
            <a:pPr marL="971550" lvl="1" indent="-514350">
              <a:spcBef>
                <a:spcPts val="600"/>
              </a:spcBef>
              <a:spcAft>
                <a:spcPts val="600"/>
              </a:spcAft>
              <a:buFont typeface="+mj-lt"/>
              <a:buAutoNum type="arabicPeriod"/>
            </a:pPr>
            <a:r>
              <a:rPr lang="en-GB" sz="2600" b="1" dirty="0"/>
              <a:t>State Authority for Geospatial Information (ASIG) </a:t>
            </a:r>
            <a:r>
              <a:rPr lang="hr-HR" sz="2600" b="1" dirty="0"/>
              <a:t>- Albania</a:t>
            </a:r>
          </a:p>
          <a:p>
            <a:pPr marL="971550" lvl="1" indent="-514350">
              <a:spcBef>
                <a:spcPts val="600"/>
              </a:spcBef>
              <a:spcAft>
                <a:spcPts val="600"/>
              </a:spcAft>
              <a:buFont typeface="+mj-lt"/>
              <a:buAutoNum type="arabicPeriod"/>
            </a:pPr>
            <a:r>
              <a:rPr lang="en-GB" sz="2600" b="1" dirty="0"/>
              <a:t>Kosovo Cadastre Agency (KCA) </a:t>
            </a:r>
            <a:r>
              <a:rPr lang="hr-HR" sz="2600" b="1" dirty="0"/>
              <a:t>- Kosovo</a:t>
            </a:r>
          </a:p>
        </p:txBody>
      </p:sp>
      <p:sp>
        <p:nvSpPr>
          <p:cNvPr id="7" name="Title 1">
            <a:extLst>
              <a:ext uri="{FF2B5EF4-FFF2-40B4-BE49-F238E27FC236}">
                <a16:creationId xmlns:a16="http://schemas.microsoft.com/office/drawing/2014/main" id="{9F018B46-146C-4657-969A-D740DC152EDA}"/>
              </a:ext>
            </a:extLst>
          </p:cNvPr>
          <p:cNvSpPr txBox="1">
            <a:spLocks noGrp="1"/>
          </p:cNvSpPr>
          <p:nvPr>
            <p:ph type="title"/>
          </p:nvPr>
        </p:nvSpPr>
        <p:spPr>
          <a:xfrm>
            <a:off x="683823" y="777830"/>
            <a:ext cx="10515600" cy="678731"/>
          </a:xfrm>
        </p:spPr>
        <p:txBody>
          <a:bodyPr>
            <a:normAutofit fontScale="90000"/>
          </a:bodyPr>
          <a:lstStyle/>
          <a:p>
            <a:pPr lvl="0"/>
            <a:r>
              <a:rPr lang="en-US" dirty="0"/>
              <a:t>GEOBIZ partners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B1EAA37-D960-4FA9-8E1A-8EB8C7F0BD41}"/>
              </a:ext>
            </a:extLst>
          </p:cNvPr>
          <p:cNvSpPr>
            <a:spLocks noGrp="1"/>
          </p:cNvSpPr>
          <p:nvPr>
            <p:ph type="title"/>
          </p:nvPr>
        </p:nvSpPr>
        <p:spPr/>
        <p:txBody>
          <a:bodyPr>
            <a:normAutofit fontScale="90000"/>
          </a:bodyPr>
          <a:lstStyle/>
          <a:p>
            <a:r>
              <a:rPr lang="hr-HR" dirty="0"/>
              <a:t>GEOBIZ - </a:t>
            </a:r>
            <a:r>
              <a:rPr lang="en-GB" dirty="0"/>
              <a:t>Aims and objectives </a:t>
            </a:r>
            <a:endParaRPr lang="hr-HR" dirty="0"/>
          </a:p>
        </p:txBody>
      </p:sp>
      <p:sp>
        <p:nvSpPr>
          <p:cNvPr id="3" name="Rezervirano mjesto sadržaja 2">
            <a:extLst>
              <a:ext uri="{FF2B5EF4-FFF2-40B4-BE49-F238E27FC236}">
                <a16:creationId xmlns:a16="http://schemas.microsoft.com/office/drawing/2014/main" id="{7018580D-F693-4499-B257-6AC586AAFF0C}"/>
              </a:ext>
            </a:extLst>
          </p:cNvPr>
          <p:cNvSpPr>
            <a:spLocks noGrp="1"/>
          </p:cNvSpPr>
          <p:nvPr>
            <p:ph idx="1"/>
          </p:nvPr>
        </p:nvSpPr>
        <p:spPr>
          <a:xfrm>
            <a:off x="838203" y="1593063"/>
            <a:ext cx="10418153" cy="4060486"/>
          </a:xfrm>
        </p:spPr>
        <p:txBody>
          <a:bodyPr>
            <a:normAutofit/>
          </a:bodyPr>
          <a:lstStyle/>
          <a:p>
            <a:pPr marL="0" indent="0">
              <a:spcBef>
                <a:spcPts val="1200"/>
              </a:spcBef>
              <a:spcAft>
                <a:spcPts val="1200"/>
              </a:spcAft>
              <a:buNone/>
            </a:pPr>
            <a:r>
              <a:rPr lang="en-GB" sz="2600" dirty="0"/>
              <a:t>The main aim of the GEOBIZ project is strengthening the capacity of academic institutions to better respond to the needs of the emerging geoinformatics industry in Albania, Bosnia and Herzegovina, Kosovo, Moldova and Montenegro with emphasis on the following aspects: </a:t>
            </a:r>
            <a:endParaRPr lang="hr-HR" sz="2600" dirty="0"/>
          </a:p>
          <a:p>
            <a:pPr lvl="0">
              <a:spcBef>
                <a:spcPts val="1200"/>
              </a:spcBef>
              <a:spcAft>
                <a:spcPts val="1200"/>
              </a:spcAft>
            </a:pPr>
            <a:r>
              <a:rPr lang="en-GB" sz="2600" dirty="0"/>
              <a:t>Establishing new and innovative forms of business-academia </a:t>
            </a:r>
            <a:r>
              <a:rPr lang="en-GB" sz="2600" dirty="0">
                <a:solidFill>
                  <a:schemeClr val="accent5">
                    <a:lumMod val="50000"/>
                  </a:schemeClr>
                </a:solidFill>
              </a:rPr>
              <a:t>cooperation to support interaction in teaching/learning processes </a:t>
            </a:r>
            <a:r>
              <a:rPr lang="en-GB" sz="2600" dirty="0"/>
              <a:t>in geoinformatics.</a:t>
            </a:r>
            <a:endParaRPr lang="hr-HR" sz="2600" dirty="0"/>
          </a:p>
          <a:p>
            <a:pPr>
              <a:spcBef>
                <a:spcPts val="1200"/>
              </a:spcBef>
              <a:spcAft>
                <a:spcPts val="1200"/>
              </a:spcAft>
            </a:pPr>
            <a:r>
              <a:rPr lang="en-GB" sz="2600" dirty="0"/>
              <a:t>Establishment of </a:t>
            </a:r>
            <a:r>
              <a:rPr lang="en-GB" sz="2600" dirty="0">
                <a:solidFill>
                  <a:schemeClr val="accent5">
                    <a:lumMod val="50000"/>
                  </a:schemeClr>
                </a:solidFill>
              </a:rPr>
              <a:t>business-academia platform supporting </a:t>
            </a:r>
            <a:r>
              <a:rPr lang="en-GB" sz="2600" dirty="0"/>
              <a:t>excellence in geoinformatics.</a:t>
            </a:r>
          </a:p>
        </p:txBody>
      </p:sp>
    </p:spTree>
    <p:extLst>
      <p:ext uri="{BB962C8B-B14F-4D97-AF65-F5344CB8AC3E}">
        <p14:creationId xmlns:p14="http://schemas.microsoft.com/office/powerpoint/2010/main" val="1841278255"/>
      </p:ext>
    </p:extLst>
  </p:cSld>
  <p:clrMapOvr>
    <a:masterClrMapping/>
  </p:clrMapOvr>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BESTSDI-template</Template>
  <TotalTime>3447</TotalTime>
  <Words>1060</Words>
  <Application>Microsoft Office PowerPoint</Application>
  <PresentationFormat>Široki zaslon</PresentationFormat>
  <Paragraphs>126</Paragraphs>
  <Slides>22</Slides>
  <Notes>11</Notes>
  <HiddenSlides>0</HiddenSlides>
  <MMClips>0</MMClips>
  <ScaleCrop>false</ScaleCrop>
  <HeadingPairs>
    <vt:vector size="6" baseType="variant">
      <vt:variant>
        <vt:lpstr>Korišteni fontovi</vt:lpstr>
      </vt:variant>
      <vt:variant>
        <vt:i4>2</vt:i4>
      </vt:variant>
      <vt:variant>
        <vt:lpstr>Tema</vt:lpstr>
      </vt:variant>
      <vt:variant>
        <vt:i4>1</vt:i4>
      </vt:variant>
      <vt:variant>
        <vt:lpstr>Naslovi slajdova</vt:lpstr>
      </vt:variant>
      <vt:variant>
        <vt:i4>22</vt:i4>
      </vt:variant>
    </vt:vector>
  </HeadingPairs>
  <TitlesOfParts>
    <vt:vector size="25" baseType="lpstr">
      <vt:lpstr>Arial</vt:lpstr>
      <vt:lpstr>Calibri</vt:lpstr>
      <vt:lpstr>Tema sustava Office</vt:lpstr>
      <vt:lpstr>„Business driven problem-based learning  for academic excellence in geoinformatics” - GEOBIZ project</vt:lpstr>
      <vt:lpstr>Motivation</vt:lpstr>
      <vt:lpstr>Motivation</vt:lpstr>
      <vt:lpstr>Towards project proposal</vt:lpstr>
      <vt:lpstr>Project proposal</vt:lpstr>
      <vt:lpstr>GEOBIZ consortium</vt:lpstr>
      <vt:lpstr>PowerPoint prezentacija</vt:lpstr>
      <vt:lpstr>GEOBIZ partners</vt:lpstr>
      <vt:lpstr>GEOBIZ - Aims and objectives </vt:lpstr>
      <vt:lpstr>GEOBIZ - Aims and objectives </vt:lpstr>
      <vt:lpstr>GEOBIZ – Specific objectives   </vt:lpstr>
      <vt:lpstr>GEOBIZ – Specific objectives  </vt:lpstr>
      <vt:lpstr>WP1 – Analysis of present business-academia ecosystem</vt:lpstr>
      <vt:lpstr>WP2 – Model, Courses, Knowledge &amp; Preconditions Development</vt:lpstr>
      <vt:lpstr>WP3 – Cooperation &amp; Courses Implementation</vt:lpstr>
      <vt:lpstr>WP4 – Quality Control &amp; Evaluation</vt:lpstr>
      <vt:lpstr>WP5 – Dissemination &amp; Exploitation of Project Results</vt:lpstr>
      <vt:lpstr>WP6 – Project Management &amp; Sustainability</vt:lpstr>
      <vt:lpstr>GEOBIZ beneficiaries and expected results</vt:lpstr>
      <vt:lpstr>GEOBIZ beneficiareies expected results </vt:lpstr>
      <vt:lpstr>GEOBIZ beneficiaries and expected results</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prezentacija</dc:title>
  <dc:creator>Vesna Poslončec Petrić</dc:creator>
  <cp:lastModifiedBy>Vesna Poslončec-Petrić</cp:lastModifiedBy>
  <cp:revision>85</cp:revision>
  <dcterms:created xsi:type="dcterms:W3CDTF">2017-03-05T18:51:32Z</dcterms:created>
  <dcterms:modified xsi:type="dcterms:W3CDTF">2019-09-04T10:30:02Z</dcterms:modified>
</cp:coreProperties>
</file>